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1"/>
  </p:sldMasterIdLst>
  <p:notesMasterIdLst>
    <p:notesMasterId r:id="rId11"/>
  </p:notesMasterIdLst>
  <p:sldIdLst>
    <p:sldId id="256" r:id="rId2"/>
    <p:sldId id="257" r:id="rId3"/>
    <p:sldId id="260" r:id="rId4"/>
    <p:sldId id="265" r:id="rId5"/>
    <p:sldId id="261" r:id="rId6"/>
    <p:sldId id="267" r:id="rId7"/>
    <p:sldId id="266" r:id="rId8"/>
    <p:sldId id="262"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8D830-F524-4FDD-A8FD-6AA3C0C92A4C}" v="1" dt="2023-08-21T20:32:13.980"/>
    <p1510:client id="{CEA0D785-2885-49B3-972D-6AB6BFA73821}" v="5" dt="2023-08-21T21:53:24.76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BF9"/>
          </a:solidFill>
        </a:fill>
      </a:tcStyle>
    </a:wholeTbl>
    <a:band2H>
      <a:tcTxStyle/>
      <a:tcStyle>
        <a:tcBdr/>
        <a:fill>
          <a:solidFill>
            <a:srgbClr val="E8EEFC"/>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7B018BB-80A7-4F77-B60F-C8B233D01FF8}"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5D1"/>
          </a:solidFill>
        </a:fill>
      </a:tcStyle>
    </a:wholeTbl>
    <a:band2H>
      <a:tcTxStyle/>
      <a:tcStyle>
        <a:tcBdr/>
        <a:fill>
          <a:solidFill>
            <a:srgbClr val="FCEBEA"/>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FD1"/>
          </a:solidFill>
        </a:fill>
      </a:tcStyle>
    </a:wholeTbl>
    <a:band2H>
      <a:tcTxStyle/>
      <a:tcStyle>
        <a:tcBdr/>
        <a:fill>
          <a:solidFill>
            <a:srgbClr val="E9E9E9"/>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CCA"/>
          </a:solidFill>
        </a:fill>
      </a:tcStyle>
    </a:wholeTbl>
    <a:band2H>
      <a:tcTxStyle/>
      <a:tcStyle>
        <a:tcBdr/>
        <a:fill>
          <a:solidFill>
            <a:srgbClr val="FFEEE7"/>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Avenir Next LT Pro"/>
          <a:ea typeface="Avenir Next LT Pro"/>
          <a:cs typeface="Avenir Next LT Pro"/>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Next LT Pro"/>
          <a:ea typeface="Avenir Next LT Pro"/>
          <a:cs typeface="Avenir Next LT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Next LT Pro"/>
          <a:ea typeface="Avenir Next LT Pro"/>
          <a:cs typeface="Avenir Next LT Pro"/>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Next LT Pro"/>
          <a:ea typeface="Avenir Next LT Pro"/>
          <a:cs typeface="Avenir Next LT Pro"/>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1" d="100"/>
          <a:sy n="101" d="100"/>
        </p:scale>
        <p:origin x="9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1143000" y="685800"/>
            <a:ext cx="4572000" cy="3429000"/>
          </a:xfrm>
          <a:prstGeom prst="rect">
            <a:avLst/>
          </a:prstGeom>
        </p:spPr>
        <p:txBody>
          <a:bodyPr/>
          <a:lstStyle/>
          <a:p>
            <a:endParaRPr/>
          </a:p>
        </p:txBody>
      </p:sp>
      <p:sp>
        <p:nvSpPr>
          <p:cNvPr id="190" name="Shape 19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7301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63724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528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5883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46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635998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228870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09178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170432" y="1399032"/>
            <a:ext cx="3236977" cy="4069080"/>
          </a:xfrm>
          <a:prstGeom prst="rect">
            <a:avLst/>
          </a:prstGeom>
        </p:spPr>
        <p:txBody>
          <a:bodyPr/>
          <a:lstStyle>
            <a:lvl1pPr algn="ctr">
              <a:defRPr>
                <a:solidFill>
                  <a:srgbClr val="FFFFFF"/>
                </a:solidFill>
              </a:defRPr>
            </a:lvl1pPr>
          </a:lstStyle>
          <a:p>
            <a:r>
              <a:t>Title Text</a:t>
            </a:r>
          </a:p>
        </p:txBody>
      </p:sp>
      <p:sp>
        <p:nvSpPr>
          <p:cNvPr id="33" name="Body Level One…"/>
          <p:cNvSpPr txBox="1">
            <a:spLocks noGrp="1"/>
          </p:cNvSpPr>
          <p:nvPr>
            <p:ph type="body" sz="half" idx="1"/>
          </p:nvPr>
        </p:nvSpPr>
        <p:spPr>
          <a:xfrm>
            <a:off x="5788152" y="1527047"/>
            <a:ext cx="5111497" cy="3931922"/>
          </a:xfrm>
          <a:prstGeom prst="rect">
            <a:avLst/>
          </a:prstGeom>
        </p:spPr>
        <p:txBody>
          <a:bodyPr anchor="ctr"/>
          <a:lstStyle>
            <a:lvl1pPr marL="0" indent="0">
              <a:buSzTx/>
              <a:buFontTx/>
              <a:buNone/>
            </a:lvl1pPr>
            <a:lvl2pPr marL="266700">
              <a:buFontTx/>
            </a:lvl2pPr>
            <a:lvl3pPr marL="548639">
              <a:buFontTx/>
            </a:lvl3pPr>
            <a:lvl4pPr marL="0" indent="1371600">
              <a:buSzTx/>
              <a:buFontTx/>
              <a:buNone/>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6843601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9092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45844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56030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61444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51388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15616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smtClean="0"/>
              <a:t>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68964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
        <p:nvSpPr>
          <p:cNvPr id="5" name="Date Placeholder 4"/>
          <p:cNvSpPr>
            <a:spLocks noGrp="1"/>
          </p:cNvSpPr>
          <p:nvPr>
            <p:ph type="dt" sz="half" idx="10"/>
          </p:nvPr>
        </p:nvSpPr>
        <p:spPr/>
        <p:txBody>
          <a:bodyPr/>
          <a:lstStyle/>
          <a:p>
            <a:fld id="{B61BEF0D-F0BB-DE4B-95CE-6DB70DBA9567}" type="datetimeFigureOut">
              <a:rPr lang="en-US" smtClean="0"/>
              <a:pPr/>
              <a:t>11/6/23</a:t>
            </a:fld>
            <a:endParaRPr lang="en-US" dirty="0"/>
          </a:p>
        </p:txBody>
      </p:sp>
    </p:spTree>
    <p:extLst>
      <p:ext uri="{BB962C8B-B14F-4D97-AF65-F5344CB8AC3E}">
        <p14:creationId xmlns:p14="http://schemas.microsoft.com/office/powerpoint/2010/main" val="109658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11/6/23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584812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3ACB-9066-5FDD-4CA4-1454159AB51A}"/>
              </a:ext>
            </a:extLst>
          </p:cNvPr>
          <p:cNvSpPr>
            <a:spLocks noGrp="1"/>
          </p:cNvSpPr>
          <p:nvPr>
            <p:ph type="ctrTitle"/>
          </p:nvPr>
        </p:nvSpPr>
        <p:spPr>
          <a:xfrm>
            <a:off x="928914" y="941257"/>
            <a:ext cx="8345089" cy="2613919"/>
          </a:xfrm>
        </p:spPr>
        <p:txBody>
          <a:bodyPr lIns="45719" tIns="45720" rIns="45719" bIns="45720" anchor="b">
            <a:noAutofit/>
          </a:bodyPr>
          <a:lstStyle/>
          <a:p>
            <a:r>
              <a:rPr lang="it-IT" sz="4600" b="1" dirty="0">
                <a:ln w="22225">
                  <a:solidFill>
                    <a:schemeClr val="accent2"/>
                  </a:solidFill>
                  <a:prstDash val="solid"/>
                </a:ln>
                <a:solidFill>
                  <a:schemeClr val="accent2">
                    <a:lumMod val="40000"/>
                    <a:lumOff val="60000"/>
                  </a:schemeClr>
                </a:solidFill>
                <a:latin typeface="American Typewriter" panose="02090604020004020304" pitchFamily="18" charset="77"/>
              </a:rPr>
              <a:t>La Salute Mentale, </a:t>
            </a:r>
            <a:br>
              <a:rPr lang="it-IT" sz="4600" b="1" dirty="0">
                <a:ln w="22225">
                  <a:solidFill>
                    <a:schemeClr val="accent2"/>
                  </a:solidFill>
                  <a:prstDash val="solid"/>
                </a:ln>
                <a:solidFill>
                  <a:schemeClr val="accent2">
                    <a:lumMod val="40000"/>
                    <a:lumOff val="60000"/>
                  </a:schemeClr>
                </a:solidFill>
                <a:latin typeface="American Typewriter" panose="02090604020004020304" pitchFamily="18" charset="77"/>
              </a:rPr>
            </a:br>
            <a:r>
              <a:rPr lang="it-IT" sz="4600" b="1" dirty="0">
                <a:ln w="22225">
                  <a:solidFill>
                    <a:schemeClr val="accent2"/>
                  </a:solidFill>
                  <a:prstDash val="solid"/>
                </a:ln>
                <a:solidFill>
                  <a:schemeClr val="accent2">
                    <a:lumMod val="40000"/>
                    <a:lumOff val="60000"/>
                  </a:schemeClr>
                </a:solidFill>
                <a:latin typeface="American Typewriter" panose="02090604020004020304" pitchFamily="18" charset="77"/>
              </a:rPr>
              <a:t>un bene Comune.</a:t>
            </a:r>
            <a:br>
              <a:rPr lang="it-IT" sz="4600" b="1" dirty="0">
                <a:ln w="22225">
                  <a:solidFill>
                    <a:schemeClr val="accent2"/>
                  </a:solidFill>
                  <a:prstDash val="solid"/>
                </a:ln>
                <a:solidFill>
                  <a:schemeClr val="accent2">
                    <a:lumMod val="40000"/>
                    <a:lumOff val="60000"/>
                  </a:schemeClr>
                </a:solidFill>
                <a:latin typeface="American Typewriter" panose="02090604020004020304" pitchFamily="18" charset="77"/>
              </a:rPr>
            </a:br>
            <a:r>
              <a:rPr lang="it-IT" b="1" dirty="0">
                <a:ln w="22225">
                  <a:solidFill>
                    <a:schemeClr val="accent2"/>
                  </a:solidFill>
                  <a:prstDash val="solid"/>
                </a:ln>
                <a:solidFill>
                  <a:schemeClr val="accent2">
                    <a:lumMod val="40000"/>
                    <a:lumOff val="60000"/>
                  </a:schemeClr>
                </a:solidFill>
                <a:latin typeface="American Typewriter" panose="02090604020004020304" pitchFamily="18" charset="77"/>
              </a:rPr>
              <a:t>Storia e Innovazione</a:t>
            </a:r>
            <a:endParaRPr b="1" dirty="0">
              <a:ln w="22225">
                <a:solidFill>
                  <a:schemeClr val="accent2"/>
                </a:solidFill>
                <a:prstDash val="solid"/>
              </a:ln>
              <a:solidFill>
                <a:schemeClr val="accent2">
                  <a:lumMod val="40000"/>
                  <a:lumOff val="60000"/>
                </a:schemeClr>
              </a:solidFill>
              <a:latin typeface="American Typewriter" panose="02090604020004020304" pitchFamily="18" charset="77"/>
            </a:endParaRPr>
          </a:p>
        </p:txBody>
      </p:sp>
      <p:sp>
        <p:nvSpPr>
          <p:cNvPr id="3" name="Text Placeholder 2">
            <a:extLst>
              <a:ext uri="{FF2B5EF4-FFF2-40B4-BE49-F238E27FC236}">
                <a16:creationId xmlns:a16="http://schemas.microsoft.com/office/drawing/2014/main" id="{9C5129A8-A038-DF75-63EE-0D12E6A5E3B6}"/>
              </a:ext>
            </a:extLst>
          </p:cNvPr>
          <p:cNvSpPr>
            <a:spLocks noGrp="1"/>
          </p:cNvSpPr>
          <p:nvPr>
            <p:ph type="subTitle" idx="1"/>
          </p:nvPr>
        </p:nvSpPr>
        <p:spPr>
          <a:xfrm>
            <a:off x="1277257" y="3970729"/>
            <a:ext cx="7996746" cy="2480596"/>
          </a:xfrm>
        </p:spPr>
        <p:txBody>
          <a:bodyPr lIns="45719" tIns="45720" rIns="45719" bIns="45720" anchor="t">
            <a:normAutofit fontScale="85000" lnSpcReduction="20000"/>
          </a:bodyPr>
          <a:lstStyle/>
          <a:p>
            <a:pPr algn="l"/>
            <a:r>
              <a:rPr lang="it-IT" sz="3000" b="1" u="sng"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Conferenza Annuale Salute Mentale</a:t>
            </a:r>
          </a:p>
          <a:p>
            <a:pPr algn="l"/>
            <a:r>
              <a:rPr lang="it-IT" sz="20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Venerdì 10 Novembre 2023</a:t>
            </a:r>
          </a:p>
          <a:p>
            <a:pPr algn="l"/>
            <a:r>
              <a:rPr lang="it-IT" sz="20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p>
          <a:p>
            <a:pPr algn="l"/>
            <a:r>
              <a:rPr lang="it-IT" sz="19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A cura di:</a:t>
            </a:r>
          </a:p>
          <a:p>
            <a:pPr algn="l"/>
            <a:r>
              <a:rPr lang="it-IT" sz="19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Carlo Fenaroli – </a:t>
            </a:r>
            <a:r>
              <a:rPr lang="it-IT" sz="19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Cascina Clarabella Consorzio </a:t>
            </a:r>
            <a:r>
              <a:rPr lang="it-IT" sz="19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soc</a:t>
            </a:r>
            <a:r>
              <a:rPr lang="it-IT" sz="19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coop. </a:t>
            </a:r>
            <a:r>
              <a:rPr lang="it-IT" sz="19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soc</a:t>
            </a:r>
            <a:r>
              <a:rPr lang="it-IT" sz="19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ONLUS</a:t>
            </a:r>
          </a:p>
          <a:p>
            <a:pPr algn="l"/>
            <a:r>
              <a:rPr lang="it-IT" sz="19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Rosangela Donzelli </a:t>
            </a:r>
            <a:r>
              <a:rPr lang="it-IT" sz="19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a:t>
            </a:r>
            <a:r>
              <a:rPr lang="it-IT" sz="19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lang="it-IT" sz="19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La Nuvola </a:t>
            </a:r>
            <a:r>
              <a:rPr lang="it-IT" sz="19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soc</a:t>
            </a:r>
            <a:r>
              <a:rPr lang="it-IT" sz="19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coop. Impresa Sociale ONLUS</a:t>
            </a:r>
          </a:p>
          <a:p>
            <a:pPr algn="l"/>
            <a:r>
              <a:rPr lang="it-IT" sz="19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Eugenio Facchetti </a:t>
            </a:r>
            <a:r>
              <a:rPr lang="it-IT" sz="19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a:t>
            </a:r>
            <a:r>
              <a:rPr lang="it-IT" sz="19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lang="it-IT" sz="19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P.A.E.S.E. società cooperativa sociale ONLUS</a:t>
            </a:r>
          </a:p>
          <a:p>
            <a:pPr algn="l"/>
            <a:endParaRPr lang="it-IT" sz="20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 name="Connettore 1 3">
            <a:extLst>
              <a:ext uri="{FF2B5EF4-FFF2-40B4-BE49-F238E27FC236}">
                <a16:creationId xmlns:a16="http://schemas.microsoft.com/office/drawing/2014/main" id="{3674089E-5B14-578D-C4C3-7A505FAF0616}"/>
              </a:ext>
            </a:extLst>
          </p:cNvPr>
          <p:cNvCxnSpPr>
            <a:cxnSpLocks/>
          </p:cNvCxnSpPr>
          <p:nvPr/>
        </p:nvCxnSpPr>
        <p:spPr>
          <a:xfrm>
            <a:off x="1225914" y="3728785"/>
            <a:ext cx="8515963"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7" name="Gruppo 6">
            <a:extLst>
              <a:ext uri="{FF2B5EF4-FFF2-40B4-BE49-F238E27FC236}">
                <a16:creationId xmlns:a16="http://schemas.microsoft.com/office/drawing/2014/main" id="{11070097-82DB-0A27-9189-8876042CE4A1}"/>
              </a:ext>
            </a:extLst>
          </p:cNvPr>
          <p:cNvGrpSpPr/>
          <p:nvPr/>
        </p:nvGrpSpPr>
        <p:grpSpPr>
          <a:xfrm>
            <a:off x="2218425" y="163738"/>
            <a:ext cx="6114410" cy="719455"/>
            <a:chOff x="0" y="0"/>
            <a:chExt cx="6114828" cy="719455"/>
          </a:xfrm>
        </p:grpSpPr>
        <p:pic>
          <p:nvPicPr>
            <p:cNvPr id="8" name="Immagine 7">
              <a:extLst>
                <a:ext uri="{FF2B5EF4-FFF2-40B4-BE49-F238E27FC236}">
                  <a16:creationId xmlns:a16="http://schemas.microsoft.com/office/drawing/2014/main" id="{8C95FB75-8FD4-6D2A-8134-2D5CD69E0B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6643" y="123416"/>
              <a:ext cx="718185" cy="471170"/>
            </a:xfrm>
            <a:prstGeom prst="rect">
              <a:avLst/>
            </a:prstGeom>
            <a:noFill/>
            <a:ln>
              <a:noFill/>
            </a:ln>
          </p:spPr>
        </p:pic>
        <p:pic>
          <p:nvPicPr>
            <p:cNvPr id="9" name="Immagine 8">
              <a:extLst>
                <a:ext uri="{FF2B5EF4-FFF2-40B4-BE49-F238E27FC236}">
                  <a16:creationId xmlns:a16="http://schemas.microsoft.com/office/drawing/2014/main" id="{FA3DD466-56D0-1909-2308-2FBA89586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965" y="89757"/>
              <a:ext cx="1489710" cy="543560"/>
            </a:xfrm>
            <a:prstGeom prst="rect">
              <a:avLst/>
            </a:prstGeom>
          </p:spPr>
        </p:pic>
        <p:pic>
          <p:nvPicPr>
            <p:cNvPr id="10" name="Immagine 9">
              <a:extLst>
                <a:ext uri="{FF2B5EF4-FFF2-40B4-BE49-F238E27FC236}">
                  <a16:creationId xmlns:a16="http://schemas.microsoft.com/office/drawing/2014/main" id="{C5470A96-F6DE-649A-B6B1-E3AD2A24A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405" y="89757"/>
              <a:ext cx="1760855" cy="543560"/>
            </a:xfrm>
            <a:prstGeom prst="rect">
              <a:avLst/>
            </a:prstGeom>
          </p:spPr>
        </p:pic>
        <p:pic>
          <p:nvPicPr>
            <p:cNvPr id="11" name="Immagine 10">
              <a:extLst>
                <a:ext uri="{FF2B5EF4-FFF2-40B4-BE49-F238E27FC236}">
                  <a16:creationId xmlns:a16="http://schemas.microsoft.com/office/drawing/2014/main" id="{7153C8CB-AF79-D2F1-B67A-BECDF3E2FA5A}"/>
                </a:ext>
              </a:extLst>
            </p:cNvPr>
            <p:cNvPicPr>
              <a:picLocks noChangeAspect="1"/>
            </p:cNvPicPr>
            <p:nvPr/>
          </p:nvPicPr>
          <p:blipFill rotWithShape="1">
            <a:blip r:embed="rId5">
              <a:extLst>
                <a:ext uri="{28A0092B-C50C-407E-A947-70E740481C1C}">
                  <a14:useLocalDpi xmlns:a14="http://schemas.microsoft.com/office/drawing/2010/main" val="0"/>
                </a:ext>
              </a:extLst>
            </a:blip>
            <a:srcRect l="-802" t="12231" r="802" b="13587"/>
            <a:stretch/>
          </p:blipFill>
          <p:spPr bwMode="auto">
            <a:xfrm>
              <a:off x="0" y="0"/>
              <a:ext cx="986155" cy="71945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47802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929" y="1251871"/>
            <a:ext cx="5490028" cy="1556650"/>
          </a:xfrm>
        </p:spPr>
        <p:txBody>
          <a:bodyPr vert="horz" lIns="91440" tIns="45720" rIns="91440" bIns="45720" rtlCol="0" anchor="t">
            <a:normAutofit/>
          </a:bodyPr>
          <a:lstStyle/>
          <a:p>
            <a:pPr algn="r"/>
            <a:r>
              <a:rPr sz="3600" b="1" dirty="0">
                <a:ln w="22225">
                  <a:solidFill>
                    <a:schemeClr val="accent2"/>
                  </a:solidFill>
                  <a:prstDash val="solid"/>
                </a:ln>
                <a:solidFill>
                  <a:schemeClr val="accent2">
                    <a:lumMod val="40000"/>
                    <a:lumOff val="60000"/>
                  </a:schemeClr>
                </a:solidFill>
                <a:latin typeface="American Typewriter" panose="02090604020004020304" pitchFamily="18" charset="77"/>
              </a:rPr>
              <a:t>La </a:t>
            </a:r>
            <a:r>
              <a:rPr lang="it-IT" sz="3600" b="1" dirty="0">
                <a:ln w="22225">
                  <a:solidFill>
                    <a:schemeClr val="accent2"/>
                  </a:solidFill>
                  <a:prstDash val="solid"/>
                </a:ln>
                <a:solidFill>
                  <a:schemeClr val="accent2">
                    <a:lumMod val="40000"/>
                    <a:lumOff val="60000"/>
                  </a:schemeClr>
                </a:solidFill>
                <a:latin typeface="American Typewriter" panose="02090604020004020304" pitchFamily="18" charset="77"/>
              </a:rPr>
              <a:t>visione</a:t>
            </a:r>
            <a:r>
              <a:rPr sz="3600" b="1" dirty="0">
                <a:ln w="22225">
                  <a:solidFill>
                    <a:schemeClr val="accent2"/>
                  </a:solidFill>
                  <a:prstDash val="solid"/>
                </a:ln>
                <a:solidFill>
                  <a:schemeClr val="accent2">
                    <a:lumMod val="40000"/>
                    <a:lumOff val="60000"/>
                  </a:schemeClr>
                </a:solidFill>
                <a:latin typeface="American Typewriter" panose="02090604020004020304" pitchFamily="18" charset="77"/>
              </a:rPr>
              <a:t> di </a:t>
            </a:r>
            <a:br>
              <a:rPr lang="it-IT" sz="3600" b="1" dirty="0">
                <a:ln w="22225">
                  <a:solidFill>
                    <a:schemeClr val="accent2"/>
                  </a:solidFill>
                  <a:prstDash val="solid"/>
                </a:ln>
                <a:solidFill>
                  <a:schemeClr val="accent2">
                    <a:lumMod val="40000"/>
                    <a:lumOff val="60000"/>
                  </a:schemeClr>
                </a:solidFill>
                <a:latin typeface="American Typewriter" panose="02090604020004020304" pitchFamily="18" charset="77"/>
              </a:rPr>
            </a:br>
            <a:r>
              <a:rPr sz="4200" b="1" dirty="0">
                <a:ln w="22225">
                  <a:solidFill>
                    <a:schemeClr val="accent2"/>
                  </a:solidFill>
                  <a:prstDash val="solid"/>
                </a:ln>
                <a:solidFill>
                  <a:schemeClr val="accent2">
                    <a:lumMod val="40000"/>
                    <a:lumOff val="60000"/>
                  </a:schemeClr>
                </a:solidFill>
                <a:latin typeface="American Typewriter" panose="02090604020004020304" pitchFamily="18" charset="77"/>
              </a:rPr>
              <a:t>Franco </a:t>
            </a:r>
            <a:r>
              <a:rPr sz="4200" b="1" dirty="0" err="1">
                <a:ln w="22225">
                  <a:solidFill>
                    <a:schemeClr val="accent2"/>
                  </a:solidFill>
                  <a:prstDash val="solid"/>
                </a:ln>
                <a:solidFill>
                  <a:schemeClr val="accent2">
                    <a:lumMod val="40000"/>
                    <a:lumOff val="60000"/>
                  </a:schemeClr>
                </a:solidFill>
                <a:latin typeface="American Typewriter" panose="02090604020004020304" pitchFamily="18" charset="77"/>
              </a:rPr>
              <a:t>Basaglia</a:t>
            </a:r>
            <a:r>
              <a:rPr lang="it-IT" sz="4200" b="1" dirty="0">
                <a:ln w="22225">
                  <a:solidFill>
                    <a:schemeClr val="accent2"/>
                  </a:solidFill>
                  <a:prstDash val="solid"/>
                </a:ln>
                <a:solidFill>
                  <a:schemeClr val="accent2">
                    <a:lumMod val="40000"/>
                    <a:lumOff val="60000"/>
                  </a:schemeClr>
                </a:solidFill>
                <a:latin typeface="American Typewriter" panose="02090604020004020304" pitchFamily="18" charset="77"/>
              </a:rPr>
              <a:t> </a:t>
            </a:r>
            <a:endParaRPr sz="4200" b="1" dirty="0">
              <a:ln w="22225">
                <a:solidFill>
                  <a:schemeClr val="accent2"/>
                </a:solidFill>
                <a:prstDash val="solid"/>
              </a:ln>
              <a:solidFill>
                <a:schemeClr val="accent2">
                  <a:lumMod val="40000"/>
                  <a:lumOff val="60000"/>
                </a:schemeClr>
              </a:solidFill>
              <a:latin typeface="American Typewriter" panose="02090604020004020304" pitchFamily="18" charset="77"/>
            </a:endParaRPr>
          </a:p>
        </p:txBody>
      </p:sp>
      <p:sp>
        <p:nvSpPr>
          <p:cNvPr id="4" name="Segnaposto contenuto 3">
            <a:extLst>
              <a:ext uri="{FF2B5EF4-FFF2-40B4-BE49-F238E27FC236}">
                <a16:creationId xmlns:a16="http://schemas.microsoft.com/office/drawing/2014/main" id="{1CF4A901-2CFA-6EB1-6167-1524BC427DC7}"/>
              </a:ext>
            </a:extLst>
          </p:cNvPr>
          <p:cNvSpPr>
            <a:spLocks noGrp="1"/>
          </p:cNvSpPr>
          <p:nvPr>
            <p:ph idx="1"/>
          </p:nvPr>
        </p:nvSpPr>
        <p:spPr>
          <a:xfrm>
            <a:off x="510736" y="3759200"/>
            <a:ext cx="8941395" cy="2852668"/>
          </a:xfrm>
        </p:spPr>
        <p:txBody>
          <a:bodyPr>
            <a:normAutofit/>
          </a:bodyPr>
          <a:lstStyle/>
          <a:p>
            <a:pPr>
              <a:lnSpc>
                <a:spcPct val="90000"/>
              </a:lnSpc>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Critica dell'istituzione psichiatrica</a:t>
            </a:r>
          </a:p>
          <a:p>
            <a:pPr>
              <a:lnSpc>
                <a:spcPct val="90000"/>
              </a:lnSpc>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Modello di assistenza basato su ascolto e rispetto</a:t>
            </a:r>
          </a:p>
          <a:p>
            <a:pPr>
              <a:lnSpc>
                <a:spcPct val="90000"/>
              </a:lnSpc>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Salute mentale come diritto inalienabile</a:t>
            </a:r>
          </a:p>
          <a:p>
            <a:pPr>
              <a:lnSpc>
                <a:spcPct val="90000"/>
              </a:lnSpc>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Cultura di de-istituzionalizzazione e attenzione alla persona</a:t>
            </a:r>
          </a:p>
          <a:p>
            <a:pPr marL="342900" indent="-342900">
              <a:lnSpc>
                <a:spcPct val="90000"/>
              </a:lnSpc>
              <a:buFont typeface="Wingdings 3" charset="2"/>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Focalizzazione sulla persona anziché sulla malattia.</a:t>
            </a:r>
          </a:p>
          <a:p>
            <a:pPr marL="342900" indent="-342900">
              <a:lnSpc>
                <a:spcPct val="90000"/>
              </a:lnSpc>
              <a:buFont typeface="Wingdings 3" charset="2"/>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Importanza dell'integrazione sociale del paziente.</a:t>
            </a:r>
          </a:p>
          <a:p>
            <a:pPr algn="l">
              <a:buFont typeface="Arial" panose="020B0604020202020204" pitchFamily="34" charset="0"/>
              <a:buChar char="•"/>
            </a:pPr>
            <a:endParaRPr lang="it-IT" sz="2400" b="0" i="0" dirty="0">
              <a:solidFill>
                <a:srgbClr val="374151"/>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l">
              <a:buFont typeface="Arial" panose="020B0604020202020204" pitchFamily="34" charset="0"/>
              <a:buChar char="•"/>
            </a:pPr>
            <a:endParaRPr lang="it-IT" sz="2400" b="0" i="0" dirty="0">
              <a:solidFill>
                <a:srgbClr val="374151"/>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Connettore 1 6">
            <a:extLst>
              <a:ext uri="{FF2B5EF4-FFF2-40B4-BE49-F238E27FC236}">
                <a16:creationId xmlns:a16="http://schemas.microsoft.com/office/drawing/2014/main" id="{7F3ACA37-CDD8-CD03-8477-08B6105E672C}"/>
              </a:ext>
            </a:extLst>
          </p:cNvPr>
          <p:cNvCxnSpPr>
            <a:cxnSpLocks/>
          </p:cNvCxnSpPr>
          <p:nvPr/>
        </p:nvCxnSpPr>
        <p:spPr>
          <a:xfrm>
            <a:off x="740229" y="3283860"/>
            <a:ext cx="9289142" cy="0"/>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9" name="Immagine 8">
            <a:extLst>
              <a:ext uri="{FF2B5EF4-FFF2-40B4-BE49-F238E27FC236}">
                <a16:creationId xmlns:a16="http://schemas.microsoft.com/office/drawing/2014/main" id="{E4684C9E-9986-5825-5769-75E8C706FEFA}"/>
              </a:ext>
            </a:extLst>
          </p:cNvPr>
          <p:cNvPicPr>
            <a:picLocks noChangeAspect="1"/>
          </p:cNvPicPr>
          <p:nvPr/>
        </p:nvPicPr>
        <p:blipFill>
          <a:blip r:embed="rId2"/>
          <a:stretch>
            <a:fillRect/>
          </a:stretch>
        </p:blipFill>
        <p:spPr>
          <a:xfrm>
            <a:off x="798288" y="422737"/>
            <a:ext cx="3935180" cy="2623453"/>
          </a:xfrm>
          <a:prstGeom prst="rect">
            <a:avLst/>
          </a:prstGeom>
          <a:ln w="38100">
            <a:solidFill>
              <a:schemeClr val="accent1"/>
            </a:solidFill>
          </a:ln>
          <a:effectLst>
            <a:softEdge rad="240478"/>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1512" y="281292"/>
            <a:ext cx="9042400" cy="1883001"/>
          </a:xfrm>
        </p:spPr>
        <p:txBody>
          <a:bodyPr>
            <a:normAutofit/>
          </a:bodyPr>
          <a:lstStyle/>
          <a:p>
            <a:r>
              <a:rPr b="1" dirty="0" err="1">
                <a:ln w="22225">
                  <a:solidFill>
                    <a:schemeClr val="accent2"/>
                  </a:solidFill>
                  <a:prstDash val="solid"/>
                </a:ln>
                <a:solidFill>
                  <a:schemeClr val="accent2">
                    <a:lumMod val="40000"/>
                    <a:lumOff val="60000"/>
                  </a:schemeClr>
                </a:solidFill>
                <a:latin typeface="American Typewriter" panose="02090604020004020304" pitchFamily="18" charset="77"/>
              </a:rPr>
              <a:t>Innovazione</a:t>
            </a:r>
            <a:r>
              <a:rPr b="1" dirty="0">
                <a:ln w="22225">
                  <a:solidFill>
                    <a:schemeClr val="accent2"/>
                  </a:solidFill>
                  <a:prstDash val="solid"/>
                </a:ln>
                <a:solidFill>
                  <a:schemeClr val="accent2">
                    <a:lumMod val="40000"/>
                    <a:lumOff val="60000"/>
                  </a:schemeClr>
                </a:solidFill>
                <a:latin typeface="American Typewriter" panose="02090604020004020304" pitchFamily="18" charset="77"/>
              </a:rPr>
              <a:t> </a:t>
            </a:r>
            <a:r>
              <a:rPr b="1" dirty="0" err="1">
                <a:ln w="22225">
                  <a:solidFill>
                    <a:schemeClr val="accent2"/>
                  </a:solidFill>
                  <a:prstDash val="solid"/>
                </a:ln>
                <a:solidFill>
                  <a:schemeClr val="accent2">
                    <a:lumMod val="40000"/>
                    <a:lumOff val="60000"/>
                  </a:schemeClr>
                </a:solidFill>
                <a:latin typeface="American Typewriter" panose="02090604020004020304" pitchFamily="18" charset="77"/>
              </a:rPr>
              <a:t>nella</a:t>
            </a:r>
            <a:r>
              <a:rPr b="1" dirty="0">
                <a:ln w="22225">
                  <a:solidFill>
                    <a:schemeClr val="accent2"/>
                  </a:solidFill>
                  <a:prstDash val="solid"/>
                </a:ln>
                <a:solidFill>
                  <a:schemeClr val="accent2">
                    <a:lumMod val="40000"/>
                    <a:lumOff val="60000"/>
                  </a:schemeClr>
                </a:solidFill>
                <a:latin typeface="American Typewriter" panose="02090604020004020304" pitchFamily="18" charset="77"/>
              </a:rPr>
              <a:t> </a:t>
            </a:r>
            <a:r>
              <a:rPr b="1" dirty="0" err="1">
                <a:ln w="22225">
                  <a:solidFill>
                    <a:schemeClr val="accent2"/>
                  </a:solidFill>
                  <a:prstDash val="solid"/>
                </a:ln>
                <a:solidFill>
                  <a:schemeClr val="accent2">
                    <a:lumMod val="40000"/>
                    <a:lumOff val="60000"/>
                  </a:schemeClr>
                </a:solidFill>
                <a:latin typeface="American Typewriter" panose="02090604020004020304" pitchFamily="18" charset="77"/>
              </a:rPr>
              <a:t>Cura</a:t>
            </a:r>
            <a:r>
              <a:rPr b="1" dirty="0">
                <a:ln w="22225">
                  <a:solidFill>
                    <a:schemeClr val="accent2"/>
                  </a:solidFill>
                  <a:prstDash val="solid"/>
                </a:ln>
                <a:solidFill>
                  <a:schemeClr val="accent2">
                    <a:lumMod val="40000"/>
                    <a:lumOff val="60000"/>
                  </a:schemeClr>
                </a:solidFill>
                <a:latin typeface="American Typewriter" panose="02090604020004020304" pitchFamily="18" charset="77"/>
              </a:rPr>
              <a:t>: </a:t>
            </a:r>
            <a:br>
              <a:rPr lang="it-IT" b="1" dirty="0">
                <a:ln w="22225">
                  <a:solidFill>
                    <a:schemeClr val="accent2"/>
                  </a:solidFill>
                  <a:prstDash val="solid"/>
                </a:ln>
                <a:solidFill>
                  <a:schemeClr val="accent2">
                    <a:lumMod val="40000"/>
                    <a:lumOff val="60000"/>
                  </a:schemeClr>
                </a:solidFill>
                <a:latin typeface="American Typewriter" panose="02090604020004020304" pitchFamily="18" charset="77"/>
              </a:rPr>
            </a:br>
            <a:r>
              <a:rPr sz="4200" b="1" dirty="0">
                <a:ln w="22225">
                  <a:solidFill>
                    <a:schemeClr val="accent2"/>
                  </a:solidFill>
                  <a:prstDash val="solid"/>
                </a:ln>
                <a:solidFill>
                  <a:schemeClr val="accent2">
                    <a:lumMod val="40000"/>
                    <a:lumOff val="60000"/>
                  </a:schemeClr>
                </a:solidFill>
                <a:latin typeface="American Typewriter" panose="02090604020004020304" pitchFamily="18" charset="77"/>
              </a:rPr>
              <a:t>Il Progetto Lombardo</a:t>
            </a:r>
          </a:p>
        </p:txBody>
      </p:sp>
      <p:sp>
        <p:nvSpPr>
          <p:cNvPr id="3" name="Text Placeholder 2"/>
          <p:cNvSpPr>
            <a:spLocks noGrp="1"/>
          </p:cNvSpPr>
          <p:nvPr>
            <p:ph type="body" sz="half" idx="4294967295"/>
          </p:nvPr>
        </p:nvSpPr>
        <p:spPr>
          <a:xfrm>
            <a:off x="4973072" y="2794510"/>
            <a:ext cx="4983728" cy="3258118"/>
          </a:xfrm>
        </p:spPr>
        <p:txBody>
          <a:bodyPr>
            <a:noAutofit/>
          </a:bodyPr>
          <a:lstStyle/>
          <a:p>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Collaborazione</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con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Regione</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Lombardia</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e ASST S.S. Carlo e Paolo di Milano.</a:t>
            </a:r>
            <a:endPar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endParaRPr>
          </a:p>
          <a:p>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Re-</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impiego</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della</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spesa</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per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servizi</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residenziali</a:t>
            </a: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(14 utenti)</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in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progetti</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individualizzati</a:t>
            </a: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(38 utenti)</a:t>
            </a:r>
            <a:endPar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Immagine 3">
            <a:extLst>
              <a:ext uri="{FF2B5EF4-FFF2-40B4-BE49-F238E27FC236}">
                <a16:creationId xmlns:a16="http://schemas.microsoft.com/office/drawing/2014/main" id="{3BD2D8B7-49F1-8396-5682-998F45188DE7}"/>
              </a:ext>
            </a:extLst>
          </p:cNvPr>
          <p:cNvPicPr>
            <a:picLocks noChangeAspect="1"/>
          </p:cNvPicPr>
          <p:nvPr/>
        </p:nvPicPr>
        <p:blipFill>
          <a:blip r:embed="rId2"/>
          <a:stretch>
            <a:fillRect/>
          </a:stretch>
        </p:blipFill>
        <p:spPr>
          <a:xfrm>
            <a:off x="464287" y="2242456"/>
            <a:ext cx="4129315" cy="4129315"/>
          </a:xfrm>
          <a:prstGeom prst="rect">
            <a:avLst/>
          </a:prstGeom>
          <a:ln w="38100">
            <a:solidFill>
              <a:schemeClr val="accent1">
                <a:lumMod val="75000"/>
              </a:schemeClr>
            </a:solidFill>
          </a:ln>
          <a:effectLst>
            <a:softEdge rad="246684"/>
          </a:effectLst>
        </p:spPr>
      </p:pic>
      <p:cxnSp>
        <p:nvCxnSpPr>
          <p:cNvPr id="8" name="Connettore 2 7">
            <a:extLst>
              <a:ext uri="{FF2B5EF4-FFF2-40B4-BE49-F238E27FC236}">
                <a16:creationId xmlns:a16="http://schemas.microsoft.com/office/drawing/2014/main" id="{2F930EC4-4CC8-E24D-6A63-6F33FE22FADA}"/>
              </a:ext>
            </a:extLst>
          </p:cNvPr>
          <p:cNvCxnSpPr/>
          <p:nvPr/>
        </p:nvCxnSpPr>
        <p:spPr>
          <a:xfrm flipV="1">
            <a:off x="2906176" y="3672114"/>
            <a:ext cx="847328" cy="751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526EBC3B-4D98-2D97-B33F-4E8236C64726}"/>
              </a:ext>
            </a:extLst>
          </p:cNvPr>
          <p:cNvSpPr txBox="1"/>
          <p:nvPr/>
        </p:nvSpPr>
        <p:spPr>
          <a:xfrm>
            <a:off x="3753504" y="3379726"/>
            <a:ext cx="1720196" cy="707886"/>
          </a:xfrm>
          <a:prstGeom prst="rect">
            <a:avLst/>
          </a:prstGeom>
          <a:noFill/>
        </p:spPr>
        <p:txBody>
          <a:bodyPr wrap="square" rtlCol="0">
            <a:spAutoFit/>
          </a:bodyPr>
          <a:lstStyle/>
          <a:p>
            <a:r>
              <a:rPr lang="it-IT" sz="2000" b="1" dirty="0">
                <a:ln w="0"/>
                <a:solidFill>
                  <a:schemeClr val="accent1"/>
                </a:solidFill>
                <a:effectLst>
                  <a:outerShdw blurRad="38100" dist="25400" dir="5400000" algn="ctr" rotWithShape="0">
                    <a:srgbClr val="6E747A">
                      <a:alpha val="43000"/>
                    </a:srgbClr>
                  </a:outerShdw>
                </a:effectLst>
              </a:rPr>
              <a:t>ASST Franciacorta</a:t>
            </a:r>
          </a:p>
        </p:txBody>
      </p:sp>
      <p:cxnSp>
        <p:nvCxnSpPr>
          <p:cNvPr id="10" name="Connettore 1 9">
            <a:extLst>
              <a:ext uri="{FF2B5EF4-FFF2-40B4-BE49-F238E27FC236}">
                <a16:creationId xmlns:a16="http://schemas.microsoft.com/office/drawing/2014/main" id="{A467659A-065A-4707-6F68-C6EA9696D955}"/>
              </a:ext>
            </a:extLst>
          </p:cNvPr>
          <p:cNvCxnSpPr>
            <a:cxnSpLocks/>
          </p:cNvCxnSpPr>
          <p:nvPr/>
        </p:nvCxnSpPr>
        <p:spPr>
          <a:xfrm>
            <a:off x="591513" y="1749435"/>
            <a:ext cx="9042399"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C114950-D3B2-DCCB-BEA2-514BA6A5BE52}"/>
              </a:ext>
            </a:extLst>
          </p:cNvPr>
          <p:cNvSpPr txBox="1"/>
          <p:nvPr/>
        </p:nvSpPr>
        <p:spPr>
          <a:xfrm>
            <a:off x="188687" y="393239"/>
            <a:ext cx="9158514" cy="1754326"/>
          </a:xfrm>
          <a:prstGeom prst="rect">
            <a:avLst/>
          </a:prstGeom>
          <a:noFill/>
        </p:spPr>
        <p:txBody>
          <a:bodyPr wrap="square">
            <a:spAutoFit/>
          </a:bodyPr>
          <a:lstStyle/>
          <a:p>
            <a:pPr algn="r">
              <a:spcBef>
                <a:spcPct val="0"/>
              </a:spcBef>
            </a:pPr>
            <a:r>
              <a:rPr lang="it-IT" sz="3600" b="1" dirty="0">
                <a:ln w="22225">
                  <a:solidFill>
                    <a:schemeClr val="accent2"/>
                  </a:solidFill>
                  <a:prstDash val="solid"/>
                </a:ln>
                <a:solidFill>
                  <a:schemeClr val="accent2">
                    <a:lumMod val="40000"/>
                    <a:lumOff val="60000"/>
                  </a:schemeClr>
                </a:solidFill>
                <a:latin typeface="American Typewriter" panose="02090604020004020304" pitchFamily="18" charset="77"/>
                <a:ea typeface="+mj-ea"/>
                <a:cs typeface="+mj-cs"/>
              </a:rPr>
              <a:t>"Budget individuale di salute e residenzialità diffusa»: </a:t>
            </a:r>
          </a:p>
          <a:p>
            <a:pPr algn="r">
              <a:spcBef>
                <a:spcPct val="0"/>
              </a:spcBef>
            </a:pPr>
            <a:r>
              <a:rPr lang="it-IT" sz="3600" b="1" dirty="0">
                <a:ln w="22225">
                  <a:solidFill>
                    <a:schemeClr val="accent2"/>
                  </a:solidFill>
                  <a:prstDash val="solid"/>
                </a:ln>
                <a:solidFill>
                  <a:schemeClr val="accent2">
                    <a:lumMod val="40000"/>
                    <a:lumOff val="60000"/>
                  </a:schemeClr>
                </a:solidFill>
                <a:latin typeface="American Typewriter" panose="02090604020004020304" pitchFamily="18" charset="77"/>
                <a:ea typeface="+mj-ea"/>
                <a:cs typeface="+mj-cs"/>
              </a:rPr>
              <a:t>Innovare l'Assistenza Psichiatrica</a:t>
            </a:r>
          </a:p>
        </p:txBody>
      </p:sp>
      <p:sp>
        <p:nvSpPr>
          <p:cNvPr id="5" name="CasellaDiTesto 4">
            <a:extLst>
              <a:ext uri="{FF2B5EF4-FFF2-40B4-BE49-F238E27FC236}">
                <a16:creationId xmlns:a16="http://schemas.microsoft.com/office/drawing/2014/main" id="{00505F1E-2F19-7066-236C-5F8973ADA92B}"/>
              </a:ext>
            </a:extLst>
          </p:cNvPr>
          <p:cNvSpPr txBox="1"/>
          <p:nvPr/>
        </p:nvSpPr>
        <p:spPr>
          <a:xfrm>
            <a:off x="4573813" y="2994581"/>
            <a:ext cx="5426530" cy="3185487"/>
          </a:xfrm>
          <a:prstGeom prst="rect">
            <a:avLst/>
          </a:prstGeom>
          <a:noFill/>
        </p:spPr>
        <p:txBody>
          <a:bodyPr wrap="square">
            <a:spAutoFit/>
          </a:bodyPr>
          <a:lstStyle/>
          <a:p>
            <a:pPr marL="342900" indent="-342900">
              <a:spcBef>
                <a:spcPts val="1000"/>
              </a:spcBef>
              <a:buClr>
                <a:schemeClr val="accent1"/>
              </a:buClr>
              <a:buSzPct val="80000"/>
              <a:buFont typeface="Wingdings 3" charset="2"/>
              <a:buChar char=""/>
            </a:pPr>
            <a:r>
              <a:rPr lang="it-IT" sz="22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Sperimentazione del budget di salute dal 2009</a:t>
            </a:r>
          </a:p>
          <a:p>
            <a:pPr marL="342900" indent="-342900">
              <a:spcBef>
                <a:spcPts val="1000"/>
              </a:spcBef>
              <a:buClr>
                <a:schemeClr val="accent1"/>
              </a:buClr>
              <a:buSzPct val="80000"/>
              <a:buFont typeface="Wingdings 3" charset="2"/>
              <a:buChar char=""/>
            </a:pPr>
            <a:r>
              <a:rPr lang="it-IT" sz="22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Interventi individualizzati e integrati nel contesto sociale</a:t>
            </a:r>
          </a:p>
          <a:p>
            <a:pPr marL="342900" indent="-342900">
              <a:spcBef>
                <a:spcPts val="1000"/>
              </a:spcBef>
              <a:buClr>
                <a:schemeClr val="accent1"/>
              </a:buClr>
              <a:buSzPct val="80000"/>
              <a:buFont typeface="Wingdings 3" charset="2"/>
              <a:buChar char=""/>
            </a:pPr>
            <a:r>
              <a:rPr lang="it-IT" sz="22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Focus su abitazione, socialità e lavoro</a:t>
            </a:r>
          </a:p>
          <a:p>
            <a:pPr marL="342900" indent="-342900">
              <a:spcBef>
                <a:spcPts val="1000"/>
              </a:spcBef>
              <a:buClr>
                <a:schemeClr val="accent1"/>
              </a:buClr>
              <a:buSzPct val="80000"/>
              <a:buFont typeface="Wingdings 3" charset="2"/>
              <a:buChar char=""/>
            </a:pPr>
            <a:r>
              <a:rPr lang="it-IT" sz="22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Il 20% del budget per interventi «in assenza del paziente» per creare reti inclusive</a:t>
            </a:r>
          </a:p>
        </p:txBody>
      </p:sp>
      <p:pic>
        <p:nvPicPr>
          <p:cNvPr id="6" name="Immagine 5">
            <a:extLst>
              <a:ext uri="{FF2B5EF4-FFF2-40B4-BE49-F238E27FC236}">
                <a16:creationId xmlns:a16="http://schemas.microsoft.com/office/drawing/2014/main" id="{336A56DB-5A94-158E-63EE-1C2CFC691846}"/>
              </a:ext>
            </a:extLst>
          </p:cNvPr>
          <p:cNvPicPr>
            <a:picLocks noChangeAspect="1"/>
          </p:cNvPicPr>
          <p:nvPr/>
        </p:nvPicPr>
        <p:blipFill>
          <a:blip r:embed="rId2"/>
          <a:stretch>
            <a:fillRect/>
          </a:stretch>
        </p:blipFill>
        <p:spPr>
          <a:xfrm>
            <a:off x="682172" y="2692861"/>
            <a:ext cx="3771900" cy="3771900"/>
          </a:xfrm>
          <a:prstGeom prst="rect">
            <a:avLst/>
          </a:prstGeom>
          <a:effectLst>
            <a:softEdge rad="222754"/>
          </a:effectLst>
        </p:spPr>
      </p:pic>
      <p:cxnSp>
        <p:nvCxnSpPr>
          <p:cNvPr id="7" name="Connettore 1 6">
            <a:extLst>
              <a:ext uri="{FF2B5EF4-FFF2-40B4-BE49-F238E27FC236}">
                <a16:creationId xmlns:a16="http://schemas.microsoft.com/office/drawing/2014/main" id="{1D250686-0894-1245-2710-C37AE6A53CB3}"/>
              </a:ext>
            </a:extLst>
          </p:cNvPr>
          <p:cNvCxnSpPr>
            <a:cxnSpLocks/>
          </p:cNvCxnSpPr>
          <p:nvPr/>
        </p:nvCxnSpPr>
        <p:spPr>
          <a:xfrm>
            <a:off x="682172" y="2460635"/>
            <a:ext cx="9042399"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38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7714" y="245382"/>
            <a:ext cx="9681030" cy="1757589"/>
          </a:xfrm>
        </p:spPr>
        <p:txBody>
          <a:bodyPr>
            <a:normAutofit fontScale="90000"/>
          </a:bodyPr>
          <a:lstStyle/>
          <a:p>
            <a:r>
              <a:rPr lang="it-IT" b="1" dirty="0">
                <a:ln w="22225">
                  <a:solidFill>
                    <a:schemeClr val="accent2"/>
                  </a:solidFill>
                  <a:prstDash val="solid"/>
                </a:ln>
                <a:solidFill>
                  <a:schemeClr val="accent2">
                    <a:lumMod val="40000"/>
                    <a:lumOff val="60000"/>
                  </a:schemeClr>
                </a:solidFill>
                <a:latin typeface="American Typewriter" panose="02090604020004020304" pitchFamily="18" charset="77"/>
              </a:rPr>
              <a:t>Sinergie per la Salute Mentale: </a:t>
            </a:r>
            <a:br>
              <a:rPr lang="it-IT" sz="4000" b="1" dirty="0">
                <a:ln w="22225">
                  <a:solidFill>
                    <a:schemeClr val="accent2"/>
                  </a:solidFill>
                  <a:prstDash val="solid"/>
                </a:ln>
                <a:solidFill>
                  <a:schemeClr val="accent2">
                    <a:lumMod val="40000"/>
                    <a:lumOff val="60000"/>
                  </a:schemeClr>
                </a:solidFill>
                <a:latin typeface="American Typewriter" panose="02090604020004020304" pitchFamily="18" charset="77"/>
              </a:rPr>
            </a:br>
            <a:r>
              <a:rPr lang="it-IT" sz="4200" b="1" dirty="0">
                <a:ln w="22225">
                  <a:solidFill>
                    <a:schemeClr val="accent2"/>
                  </a:solidFill>
                  <a:prstDash val="solid"/>
                </a:ln>
                <a:solidFill>
                  <a:schemeClr val="accent2">
                    <a:lumMod val="40000"/>
                    <a:lumOff val="60000"/>
                  </a:schemeClr>
                </a:solidFill>
                <a:latin typeface="American Typewriter" panose="02090604020004020304" pitchFamily="18" charset="77"/>
              </a:rPr>
              <a:t>il ruolo del Terzo Settore, Servizi Territoriali e Enti Locali</a:t>
            </a:r>
            <a:endParaRPr sz="4200" b="1" dirty="0">
              <a:ln w="22225">
                <a:solidFill>
                  <a:schemeClr val="accent2"/>
                </a:solidFill>
                <a:prstDash val="solid"/>
              </a:ln>
              <a:solidFill>
                <a:schemeClr val="accent2">
                  <a:lumMod val="40000"/>
                  <a:lumOff val="60000"/>
                </a:schemeClr>
              </a:solidFill>
              <a:latin typeface="American Typewriter" panose="02090604020004020304" pitchFamily="18" charset="77"/>
            </a:endParaRPr>
          </a:p>
        </p:txBody>
      </p:sp>
      <p:sp>
        <p:nvSpPr>
          <p:cNvPr id="5" name="CasellaDiTesto 4">
            <a:extLst>
              <a:ext uri="{FF2B5EF4-FFF2-40B4-BE49-F238E27FC236}">
                <a16:creationId xmlns:a16="http://schemas.microsoft.com/office/drawing/2014/main" id="{039F588C-168D-3B0D-75F4-86D0C80B5720}"/>
              </a:ext>
            </a:extLst>
          </p:cNvPr>
          <p:cNvSpPr txBox="1"/>
          <p:nvPr/>
        </p:nvSpPr>
        <p:spPr>
          <a:xfrm>
            <a:off x="522514" y="2734304"/>
            <a:ext cx="5036458" cy="2805896"/>
          </a:xfrm>
          <a:prstGeom prst="rect">
            <a:avLst/>
          </a:prstGeom>
          <a:noFill/>
        </p:spPr>
        <p:txBody>
          <a:bodyPr wrap="square">
            <a:spAutoFit/>
          </a:bodyPr>
          <a:lstStyle/>
          <a:p>
            <a:pPr marL="342900" lvl="1" indent="-342900">
              <a:spcBef>
                <a:spcPts val="1000"/>
              </a:spcBef>
              <a:buClr>
                <a:schemeClr val="accent1"/>
              </a:buClr>
              <a:buSzPct val="80000"/>
              <a:buFont typeface="Wingdings 3" charset="2"/>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Prossimità al territorio e competenze specialistiche</a:t>
            </a:r>
          </a:p>
          <a:p>
            <a:pPr marL="342900" lvl="1" indent="-342900">
              <a:spcBef>
                <a:spcPts val="1000"/>
              </a:spcBef>
              <a:buClr>
                <a:schemeClr val="accent1"/>
              </a:buClr>
              <a:buSzPct val="80000"/>
              <a:buFont typeface="Wingdings 3" charset="2"/>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Co-progettazione e modelli di collaborazione: </a:t>
            </a:r>
          </a:p>
          <a:p>
            <a:pPr marL="800100" lvl="2" indent="-342900">
              <a:buClr>
                <a:schemeClr val="accent1"/>
              </a:buClr>
              <a:buSzPct val="80000"/>
              <a:buFont typeface="Arial" panose="020B0604020202020204" pitchFamily="34" charset="0"/>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cabina di regia </a:t>
            </a:r>
          </a:p>
          <a:p>
            <a:pPr marL="800100" lvl="2" indent="-342900">
              <a:buClr>
                <a:schemeClr val="accent1"/>
              </a:buClr>
              <a:buSzPct val="80000"/>
              <a:buFont typeface="Arial" panose="020B0604020202020204" pitchFamily="34" charset="0"/>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tavolo di coordinamento </a:t>
            </a:r>
          </a:p>
          <a:p>
            <a:pPr marL="800100" lvl="2" indent="-342900">
              <a:buClr>
                <a:schemeClr val="accent1"/>
              </a:buClr>
              <a:buSzPct val="80000"/>
              <a:buFont typeface="Arial" panose="020B0604020202020204" pitchFamily="34" charset="0"/>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micro-équipe</a:t>
            </a:r>
          </a:p>
        </p:txBody>
      </p:sp>
      <p:pic>
        <p:nvPicPr>
          <p:cNvPr id="3074" name="Picture 2" descr="Generated by DALL·E">
            <a:extLst>
              <a:ext uri="{FF2B5EF4-FFF2-40B4-BE49-F238E27FC236}">
                <a16:creationId xmlns:a16="http://schemas.microsoft.com/office/drawing/2014/main" id="{CAE8C642-0ADB-2DBA-781E-EA45CE8DD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142" y="2322285"/>
            <a:ext cx="4050845" cy="4050845"/>
          </a:xfrm>
          <a:prstGeom prst="rect">
            <a:avLst/>
          </a:prstGeom>
          <a:noFill/>
          <a:ln w="38100">
            <a:solidFill>
              <a:schemeClr val="accent1">
                <a:lumMod val="75000"/>
              </a:schemeClr>
            </a:solidFill>
          </a:ln>
          <a:effectLst>
            <a:softEdge rad="354379"/>
          </a:effectLst>
          <a:extLst>
            <a:ext uri="{909E8E84-426E-40DD-AFC4-6F175D3DCCD1}">
              <a14:hiddenFill xmlns:a14="http://schemas.microsoft.com/office/drawing/2010/main">
                <a:solidFill>
                  <a:srgbClr val="FFFFFF"/>
                </a:solidFill>
              </a14:hiddenFill>
            </a:ext>
          </a:extLst>
        </p:spPr>
      </p:pic>
      <p:cxnSp>
        <p:nvCxnSpPr>
          <p:cNvPr id="11" name="Connettore 1 10">
            <a:extLst>
              <a:ext uri="{FF2B5EF4-FFF2-40B4-BE49-F238E27FC236}">
                <a16:creationId xmlns:a16="http://schemas.microsoft.com/office/drawing/2014/main" id="{408EAD60-422B-7E40-623D-24242EC3B22C}"/>
              </a:ext>
            </a:extLst>
          </p:cNvPr>
          <p:cNvCxnSpPr>
            <a:cxnSpLocks/>
          </p:cNvCxnSpPr>
          <p:nvPr/>
        </p:nvCxnSpPr>
        <p:spPr>
          <a:xfrm>
            <a:off x="348343" y="2104569"/>
            <a:ext cx="9272361"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enerated by DALL·E">
            <a:extLst>
              <a:ext uri="{FF2B5EF4-FFF2-40B4-BE49-F238E27FC236}">
                <a16:creationId xmlns:a16="http://schemas.microsoft.com/office/drawing/2014/main" id="{15C7B346-A5EB-5C4D-CD43-EBCC91298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38" y="2249714"/>
            <a:ext cx="4227284" cy="4227284"/>
          </a:xfrm>
          <a:prstGeom prst="rect">
            <a:avLst/>
          </a:prstGeom>
          <a:noFill/>
          <a:ln w="38100">
            <a:solidFill>
              <a:schemeClr val="accent1">
                <a:lumMod val="75000"/>
              </a:schemeClr>
            </a:solidFill>
          </a:ln>
          <a:effectLst>
            <a:softEdge rad="426977"/>
          </a:effectLst>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76CB20F-C0A0-1DA9-51AC-F14E7E72091F}"/>
              </a:ext>
            </a:extLst>
          </p:cNvPr>
          <p:cNvSpPr txBox="1"/>
          <p:nvPr/>
        </p:nvSpPr>
        <p:spPr>
          <a:xfrm>
            <a:off x="4920344" y="2886509"/>
            <a:ext cx="4499427" cy="2564805"/>
          </a:xfrm>
          <a:prstGeom prst="rect">
            <a:avLst/>
          </a:prstGeom>
          <a:noFill/>
        </p:spPr>
        <p:txBody>
          <a:bodyPr wrap="square">
            <a:spAutoFit/>
          </a:bodyPr>
          <a:lstStyle/>
          <a:p>
            <a:pPr marL="342900" lvl="1" indent="-342900">
              <a:spcBef>
                <a:spcPts val="1000"/>
              </a:spcBef>
              <a:buClr>
                <a:schemeClr val="accent1"/>
              </a:buClr>
              <a:buSzPct val="80000"/>
              <a:buFont typeface="Wingdings 3" charset="2"/>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Superare le difficoltà al domicilio e nella comunità</a:t>
            </a:r>
          </a:p>
          <a:p>
            <a:pPr marL="342900" lvl="1" indent="-342900">
              <a:spcBef>
                <a:spcPts val="1000"/>
              </a:spcBef>
              <a:buClr>
                <a:schemeClr val="accent1"/>
              </a:buClr>
              <a:buSzPct val="80000"/>
              <a:buFont typeface="Wingdings 3" charset="2"/>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Coesione e condivisione degli attori territoriali</a:t>
            </a:r>
          </a:p>
          <a:p>
            <a:pPr marL="342900" lvl="1" indent="-342900">
              <a:spcBef>
                <a:spcPts val="1000"/>
              </a:spcBef>
              <a:buClr>
                <a:schemeClr val="accent1"/>
              </a:buClr>
              <a:buSzPct val="80000"/>
              <a:buFont typeface="Wingdings 3" charset="2"/>
              <a:buChar char=""/>
            </a:pPr>
            <a:r>
              <a:rPr lang="it-IT" sz="2400" b="1"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Esempio</a:t>
            </a: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Atelier Melograno e la Biblioteca Sociale</a:t>
            </a:r>
          </a:p>
        </p:txBody>
      </p:sp>
      <p:cxnSp>
        <p:nvCxnSpPr>
          <p:cNvPr id="5" name="Connettore 1 4">
            <a:extLst>
              <a:ext uri="{FF2B5EF4-FFF2-40B4-BE49-F238E27FC236}">
                <a16:creationId xmlns:a16="http://schemas.microsoft.com/office/drawing/2014/main" id="{6C9733B1-D7C2-09C9-32DD-3290CFD13832}"/>
              </a:ext>
            </a:extLst>
          </p:cNvPr>
          <p:cNvCxnSpPr>
            <a:cxnSpLocks/>
          </p:cNvCxnSpPr>
          <p:nvPr/>
        </p:nvCxnSpPr>
        <p:spPr>
          <a:xfrm>
            <a:off x="764794" y="1976938"/>
            <a:ext cx="8679543"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4DCC3C3-A647-68D9-B966-90AF2165AD8B}"/>
              </a:ext>
            </a:extLst>
          </p:cNvPr>
          <p:cNvSpPr txBox="1">
            <a:spLocks/>
          </p:cNvSpPr>
          <p:nvPr/>
        </p:nvSpPr>
        <p:spPr>
          <a:xfrm>
            <a:off x="-261259" y="245382"/>
            <a:ext cx="9681030" cy="1757589"/>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it-IT" b="1" dirty="0">
                <a:ln w="22225">
                  <a:solidFill>
                    <a:schemeClr val="accent2"/>
                  </a:solidFill>
                  <a:prstDash val="solid"/>
                </a:ln>
                <a:solidFill>
                  <a:schemeClr val="accent2">
                    <a:lumMod val="40000"/>
                    <a:lumOff val="60000"/>
                  </a:schemeClr>
                </a:solidFill>
                <a:latin typeface="American Typewriter" panose="02090604020004020304" pitchFamily="18" charset="77"/>
              </a:rPr>
              <a:t>Sinergie per la Salute Mentale: </a:t>
            </a:r>
            <a:br>
              <a:rPr lang="it-IT" sz="4000" b="1" dirty="0">
                <a:ln w="22225">
                  <a:solidFill>
                    <a:schemeClr val="accent2"/>
                  </a:solidFill>
                  <a:prstDash val="solid"/>
                </a:ln>
                <a:solidFill>
                  <a:schemeClr val="accent2">
                    <a:lumMod val="40000"/>
                    <a:lumOff val="60000"/>
                  </a:schemeClr>
                </a:solidFill>
                <a:latin typeface="American Typewriter" panose="02090604020004020304" pitchFamily="18" charset="77"/>
              </a:rPr>
            </a:br>
            <a:r>
              <a:rPr lang="it-IT" sz="4200" b="1" dirty="0">
                <a:ln w="22225">
                  <a:solidFill>
                    <a:schemeClr val="accent2"/>
                  </a:solidFill>
                  <a:prstDash val="solid"/>
                </a:ln>
                <a:solidFill>
                  <a:schemeClr val="accent2">
                    <a:lumMod val="40000"/>
                    <a:lumOff val="60000"/>
                  </a:schemeClr>
                </a:solidFill>
                <a:latin typeface="American Typewriter" panose="02090604020004020304" pitchFamily="18" charset="77"/>
              </a:rPr>
              <a:t>il ruolo del Terzo Settore, Servizi Territoriali e Enti Locali</a:t>
            </a:r>
          </a:p>
        </p:txBody>
      </p:sp>
    </p:spTree>
    <p:extLst>
      <p:ext uri="{BB962C8B-B14F-4D97-AF65-F5344CB8AC3E}">
        <p14:creationId xmlns:p14="http://schemas.microsoft.com/office/powerpoint/2010/main" val="57700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722B0BA-FFAA-4D36-1FDB-8D1012EDF76F}"/>
              </a:ext>
            </a:extLst>
          </p:cNvPr>
          <p:cNvSpPr txBox="1"/>
          <p:nvPr/>
        </p:nvSpPr>
        <p:spPr>
          <a:xfrm>
            <a:off x="4927598" y="2741259"/>
            <a:ext cx="4753431" cy="2934137"/>
          </a:xfrm>
          <a:prstGeom prst="rect">
            <a:avLst/>
          </a:prstGeom>
          <a:noFill/>
        </p:spPr>
        <p:txBody>
          <a:bodyPr wrap="square">
            <a:spAutoFit/>
          </a:bodyPr>
          <a:lstStyle/>
          <a:p>
            <a:pPr marL="342900" lvl="1" indent="-342900">
              <a:spcBef>
                <a:spcPts val="1000"/>
              </a:spcBef>
              <a:buClr>
                <a:schemeClr val="accent1"/>
              </a:buClr>
              <a:buSzPct val="80000"/>
              <a:buFont typeface="Wingdings 3" charset="2"/>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Sfide e rinnovamento delle cooperative</a:t>
            </a:r>
          </a:p>
          <a:p>
            <a:pPr marL="342900" lvl="1" indent="-342900">
              <a:spcBef>
                <a:spcPts val="1000"/>
              </a:spcBef>
              <a:buClr>
                <a:schemeClr val="accent1"/>
              </a:buClr>
              <a:buSzPct val="80000"/>
              <a:buFont typeface="Wingdings 3" charset="2"/>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Formazione di professionisti sensibili e preparati</a:t>
            </a:r>
          </a:p>
          <a:p>
            <a:pPr marL="342900" lvl="1" indent="-342900">
              <a:spcBef>
                <a:spcPts val="1000"/>
              </a:spcBef>
              <a:buClr>
                <a:schemeClr val="accent1"/>
              </a:buClr>
              <a:buSzPct val="80000"/>
              <a:buFont typeface="Wingdings 3" charset="2"/>
              <a:buChar char=""/>
            </a:pPr>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Nuovi strumenti per l'inclusione e il coinvolgimento civico</a:t>
            </a:r>
          </a:p>
        </p:txBody>
      </p:sp>
      <p:sp>
        <p:nvSpPr>
          <p:cNvPr id="9" name="CasellaDiTesto 8">
            <a:extLst>
              <a:ext uri="{FF2B5EF4-FFF2-40B4-BE49-F238E27FC236}">
                <a16:creationId xmlns:a16="http://schemas.microsoft.com/office/drawing/2014/main" id="{B6FE344E-1B0C-5C5E-7579-C1529EBBB787}"/>
              </a:ext>
            </a:extLst>
          </p:cNvPr>
          <p:cNvSpPr txBox="1"/>
          <p:nvPr/>
        </p:nvSpPr>
        <p:spPr>
          <a:xfrm>
            <a:off x="478971" y="130628"/>
            <a:ext cx="8911773" cy="1877437"/>
          </a:xfrm>
          <a:prstGeom prst="rect">
            <a:avLst/>
          </a:prstGeom>
          <a:noFill/>
        </p:spPr>
        <p:txBody>
          <a:bodyPr wrap="square" rtlCol="0">
            <a:spAutoFit/>
          </a:bodyPr>
          <a:lstStyle/>
          <a:p>
            <a:pPr algn="r"/>
            <a:r>
              <a:rPr lang="it-IT" sz="3600" b="1" dirty="0">
                <a:ln w="22225">
                  <a:solidFill>
                    <a:schemeClr val="accent2"/>
                  </a:solidFill>
                  <a:prstDash val="solid"/>
                </a:ln>
                <a:solidFill>
                  <a:schemeClr val="accent2">
                    <a:lumMod val="40000"/>
                    <a:lumOff val="60000"/>
                  </a:schemeClr>
                </a:solidFill>
                <a:latin typeface="American Typewriter" panose="02090604020004020304" pitchFamily="18" charset="77"/>
                <a:ea typeface="+mj-ea"/>
                <a:cs typeface="+mj-cs"/>
              </a:rPr>
              <a:t>Reinventare l’approccio alla cura:</a:t>
            </a:r>
          </a:p>
          <a:p>
            <a:pPr algn="r"/>
            <a:r>
              <a:rPr lang="it-IT" sz="4000" b="1" dirty="0">
                <a:ln w="22225">
                  <a:solidFill>
                    <a:schemeClr val="accent2"/>
                  </a:solidFill>
                  <a:prstDash val="solid"/>
                </a:ln>
                <a:solidFill>
                  <a:schemeClr val="accent2">
                    <a:lumMod val="40000"/>
                    <a:lumOff val="60000"/>
                  </a:schemeClr>
                </a:solidFill>
                <a:latin typeface="American Typewriter" panose="02090604020004020304" pitchFamily="18" charset="77"/>
                <a:ea typeface="+mj-ea"/>
                <a:cs typeface="+mj-cs"/>
              </a:rPr>
              <a:t>Innovazione e Formazione nel Terzo Settore</a:t>
            </a:r>
          </a:p>
        </p:txBody>
      </p:sp>
      <p:pic>
        <p:nvPicPr>
          <p:cNvPr id="2052" name="Picture 4" descr="Generated by DALL·E">
            <a:extLst>
              <a:ext uri="{FF2B5EF4-FFF2-40B4-BE49-F238E27FC236}">
                <a16:creationId xmlns:a16="http://schemas.microsoft.com/office/drawing/2014/main" id="{8ECE543D-D0F4-6FBA-4A51-22B2A11B1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13" y="2256548"/>
            <a:ext cx="4136995" cy="4136995"/>
          </a:xfrm>
          <a:prstGeom prst="rect">
            <a:avLst/>
          </a:prstGeom>
          <a:noFill/>
          <a:ln w="38100">
            <a:solidFill>
              <a:schemeClr val="accent1">
                <a:lumMod val="75000"/>
              </a:schemeClr>
            </a:solidFill>
          </a:ln>
          <a:effectLst>
            <a:softEdge rad="250769"/>
          </a:effectLst>
          <a:extLst>
            <a:ext uri="{909E8E84-426E-40DD-AFC4-6F175D3DCCD1}">
              <a14:hiddenFill xmlns:a14="http://schemas.microsoft.com/office/drawing/2010/main">
                <a:solidFill>
                  <a:srgbClr val="FFFFFF"/>
                </a:solidFill>
              </a14:hiddenFill>
            </a:ext>
          </a:extLst>
        </p:spPr>
      </p:pic>
      <p:cxnSp>
        <p:nvCxnSpPr>
          <p:cNvPr id="14" name="Connettore 1 13">
            <a:extLst>
              <a:ext uri="{FF2B5EF4-FFF2-40B4-BE49-F238E27FC236}">
                <a16:creationId xmlns:a16="http://schemas.microsoft.com/office/drawing/2014/main" id="{811F4238-6DFC-7A77-4F8A-1E1FDF3EEDD1}"/>
              </a:ext>
            </a:extLst>
          </p:cNvPr>
          <p:cNvCxnSpPr>
            <a:cxnSpLocks/>
          </p:cNvCxnSpPr>
          <p:nvPr/>
        </p:nvCxnSpPr>
        <p:spPr>
          <a:xfrm>
            <a:off x="799963" y="2073369"/>
            <a:ext cx="8766631" cy="40206"/>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68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464457" y="2322306"/>
            <a:ext cx="5111750" cy="3881767"/>
          </a:xfrm>
        </p:spPr>
        <p:txBody>
          <a:bodyPr>
            <a:noAutofit/>
          </a:bodyPr>
          <a:lstStyle/>
          <a:p>
            <a:pPr marL="342900" lvl="1" indent="-342900"/>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Importanza</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dell'individuo</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e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impatto</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sulla</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comunità</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a:t>
            </a:r>
          </a:p>
          <a:p>
            <a:pPr marL="342900" lvl="1" indent="-342900"/>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Coinvolgimento</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di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scuole</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associazioni</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imprese</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 e </a:t>
            </a:r>
            <a:r>
              <a:rPr sz="2400" dirty="0" err="1">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cittadini</a:t>
            </a:r>
            <a:r>
              <a:rPr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a:t>
            </a:r>
          </a:p>
          <a:p>
            <a:pPr marL="342900" lvl="1" indent="-342900"/>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Importanza della rete sociale nella salute mentale</a:t>
            </a:r>
          </a:p>
          <a:p>
            <a:pPr marL="342900" lvl="1" indent="-342900"/>
            <a:r>
              <a:rPr lang="it-IT" sz="2400" dirty="0">
                <a:solidFill>
                  <a:srgbClr val="00B0F0"/>
                </a:solidFill>
                <a:latin typeface="Helvetica Neue" panose="02000503000000020004" pitchFamily="2" charset="0"/>
                <a:ea typeface="Helvetica Neue" panose="02000503000000020004" pitchFamily="2" charset="0"/>
                <a:cs typeface="Helvetica Neue" panose="02000503000000020004" pitchFamily="2" charset="0"/>
              </a:rPr>
              <a:t>Educazione e sensibilizzazione nelle scuole contro i pregiudizi</a:t>
            </a:r>
          </a:p>
        </p:txBody>
      </p:sp>
      <p:sp>
        <p:nvSpPr>
          <p:cNvPr id="9" name="CasellaDiTesto 8">
            <a:extLst>
              <a:ext uri="{FF2B5EF4-FFF2-40B4-BE49-F238E27FC236}">
                <a16:creationId xmlns:a16="http://schemas.microsoft.com/office/drawing/2014/main" id="{945E22BB-207F-D709-E1BC-C74B7326F80B}"/>
              </a:ext>
            </a:extLst>
          </p:cNvPr>
          <p:cNvSpPr txBox="1"/>
          <p:nvPr/>
        </p:nvSpPr>
        <p:spPr>
          <a:xfrm>
            <a:off x="464457" y="276552"/>
            <a:ext cx="9332686" cy="1323439"/>
          </a:xfrm>
          <a:prstGeom prst="rect">
            <a:avLst/>
          </a:prstGeom>
          <a:noFill/>
        </p:spPr>
        <p:txBody>
          <a:bodyPr wrap="square">
            <a:spAutoFit/>
          </a:bodyPr>
          <a:lstStyle/>
          <a:p>
            <a:r>
              <a:rPr lang="it-IT" sz="3800" b="1" dirty="0">
                <a:ln w="22225">
                  <a:solidFill>
                    <a:schemeClr val="accent2"/>
                  </a:solidFill>
                  <a:prstDash val="solid"/>
                </a:ln>
                <a:solidFill>
                  <a:schemeClr val="accent2">
                    <a:lumMod val="40000"/>
                    <a:lumOff val="60000"/>
                  </a:schemeClr>
                </a:solidFill>
                <a:latin typeface="American Typewriter" panose="02090604020004020304" pitchFamily="18" charset="77"/>
                <a:ea typeface="+mj-ea"/>
                <a:cs typeface="+mj-cs"/>
              </a:rPr>
              <a:t>Oltre la Cura</a:t>
            </a:r>
            <a:r>
              <a:rPr lang="it-IT" sz="3600" b="1" dirty="0">
                <a:ln w="22225">
                  <a:solidFill>
                    <a:schemeClr val="accent2"/>
                  </a:solidFill>
                  <a:prstDash val="solid"/>
                </a:ln>
                <a:solidFill>
                  <a:schemeClr val="accent2">
                    <a:lumMod val="40000"/>
                    <a:lumOff val="60000"/>
                  </a:schemeClr>
                </a:solidFill>
                <a:latin typeface="American Typewriter" panose="02090604020004020304" pitchFamily="18" charset="77"/>
                <a:ea typeface="+mj-ea"/>
                <a:cs typeface="+mj-cs"/>
              </a:rPr>
              <a:t>: </a:t>
            </a:r>
          </a:p>
          <a:p>
            <a:r>
              <a:rPr lang="it-IT" sz="4200" b="1" dirty="0">
                <a:ln w="22225">
                  <a:solidFill>
                    <a:schemeClr val="accent2"/>
                  </a:solidFill>
                  <a:prstDash val="solid"/>
                </a:ln>
                <a:solidFill>
                  <a:schemeClr val="accent2">
                    <a:lumMod val="40000"/>
                    <a:lumOff val="60000"/>
                  </a:schemeClr>
                </a:solidFill>
                <a:latin typeface="American Typewriter" panose="02090604020004020304" pitchFamily="18" charset="77"/>
                <a:ea typeface="+mj-ea"/>
                <a:cs typeface="+mj-cs"/>
              </a:rPr>
              <a:t>Costruire Supporto e Inclusione</a:t>
            </a:r>
          </a:p>
        </p:txBody>
      </p:sp>
      <p:pic>
        <p:nvPicPr>
          <p:cNvPr id="5122" name="Picture 2" descr="Generated by DALL·E">
            <a:extLst>
              <a:ext uri="{FF2B5EF4-FFF2-40B4-BE49-F238E27FC236}">
                <a16:creationId xmlns:a16="http://schemas.microsoft.com/office/drawing/2014/main" id="{5B2E4F7F-FAD8-D6CD-CE9B-E4B26855D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207" y="2256582"/>
            <a:ext cx="4013214" cy="4013214"/>
          </a:xfrm>
          <a:prstGeom prst="rect">
            <a:avLst/>
          </a:prstGeom>
          <a:noFill/>
          <a:ln w="38100">
            <a:solidFill>
              <a:schemeClr val="accent1">
                <a:lumMod val="75000"/>
              </a:schemeClr>
            </a:solidFill>
          </a:ln>
          <a:effectLst>
            <a:softEdge rad="361142"/>
          </a:effectLst>
          <a:extLst>
            <a:ext uri="{909E8E84-426E-40DD-AFC4-6F175D3DCCD1}">
              <a14:hiddenFill xmlns:a14="http://schemas.microsoft.com/office/drawing/2010/main">
                <a:solidFill>
                  <a:srgbClr val="FFFFFF"/>
                </a:solidFill>
              </a14:hiddenFill>
            </a:ext>
          </a:extLst>
        </p:spPr>
      </p:pic>
      <p:cxnSp>
        <p:nvCxnSpPr>
          <p:cNvPr id="12" name="Connettore 1 11">
            <a:extLst>
              <a:ext uri="{FF2B5EF4-FFF2-40B4-BE49-F238E27FC236}">
                <a16:creationId xmlns:a16="http://schemas.microsoft.com/office/drawing/2014/main" id="{FF3EADF6-A956-9EB4-CF52-651CA88576E1}"/>
              </a:ext>
            </a:extLst>
          </p:cNvPr>
          <p:cNvCxnSpPr>
            <a:cxnSpLocks/>
          </p:cNvCxnSpPr>
          <p:nvPr/>
        </p:nvCxnSpPr>
        <p:spPr>
          <a:xfrm>
            <a:off x="597808" y="1827234"/>
            <a:ext cx="8991613"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2B3EF2-F090-A5D4-8C35-4E2234C20FC9}"/>
              </a:ext>
            </a:extLst>
          </p:cNvPr>
          <p:cNvSpPr txBox="1">
            <a:spLocks/>
          </p:cNvSpPr>
          <p:nvPr/>
        </p:nvSpPr>
        <p:spPr>
          <a:xfrm>
            <a:off x="1705428" y="1149385"/>
            <a:ext cx="7112001" cy="15311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400" b="1" dirty="0">
                <a:ln w="22225">
                  <a:solidFill>
                    <a:schemeClr val="accent2"/>
                  </a:solidFill>
                  <a:prstDash val="solid"/>
                </a:ln>
                <a:solidFill>
                  <a:schemeClr val="accent2">
                    <a:lumMod val="40000"/>
                    <a:lumOff val="60000"/>
                  </a:schemeClr>
                </a:solidFill>
                <a:latin typeface="American Typewriter" panose="02090604020004020304" pitchFamily="18" charset="77"/>
              </a:rPr>
              <a:t>Grazie per l’attenzione </a:t>
            </a:r>
          </a:p>
          <a:p>
            <a:pPr algn="ctr"/>
            <a:r>
              <a:rPr lang="it-IT" sz="4400" b="1" dirty="0">
                <a:ln w="22225">
                  <a:solidFill>
                    <a:schemeClr val="accent2"/>
                  </a:solidFill>
                  <a:prstDash val="solid"/>
                </a:ln>
                <a:solidFill>
                  <a:schemeClr val="accent2">
                    <a:lumMod val="40000"/>
                    <a:lumOff val="60000"/>
                  </a:schemeClr>
                </a:solidFill>
                <a:latin typeface="American Typewriter" panose="02090604020004020304" pitchFamily="18" charset="77"/>
              </a:rPr>
              <a:t>e buon lavoro</a:t>
            </a:r>
          </a:p>
        </p:txBody>
      </p:sp>
      <p:cxnSp>
        <p:nvCxnSpPr>
          <p:cNvPr id="4" name="Connettore 1 3">
            <a:extLst>
              <a:ext uri="{FF2B5EF4-FFF2-40B4-BE49-F238E27FC236}">
                <a16:creationId xmlns:a16="http://schemas.microsoft.com/office/drawing/2014/main" id="{28639771-C0A1-B136-B7CE-3FAEB671D1BC}"/>
              </a:ext>
            </a:extLst>
          </p:cNvPr>
          <p:cNvCxnSpPr>
            <a:cxnSpLocks/>
          </p:cNvCxnSpPr>
          <p:nvPr/>
        </p:nvCxnSpPr>
        <p:spPr>
          <a:xfrm>
            <a:off x="791308" y="2819051"/>
            <a:ext cx="8932984" cy="0"/>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6146" name="Picture 2" descr="Create an image of a man seen from behind as he bows to an audience. The man is a Middle-Eastern male wearing a dark blue suit, showing respect to the spectators after a performance. The audience is a mixture of different genders and descents, clapping and seated in a semi-circular theater setting. The stage lighting is warm and focused on the man, with the rest of the theater dimly lit to highlight the moment of respect and recognition between the performer and the audience.">
            <a:extLst>
              <a:ext uri="{FF2B5EF4-FFF2-40B4-BE49-F238E27FC236}">
                <a16:creationId xmlns:a16="http://schemas.microsoft.com/office/drawing/2014/main" id="{C92B1245-0EFF-56BB-1954-F189506BF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736" y="3133456"/>
            <a:ext cx="3284925" cy="3284925"/>
          </a:xfrm>
          <a:prstGeom prst="rect">
            <a:avLst/>
          </a:prstGeom>
          <a:noFill/>
          <a:effectLst>
            <a:softEdge rad="236672"/>
          </a:effectLst>
          <a:extLst>
            <a:ext uri="{909E8E84-426E-40DD-AFC4-6F175D3DCCD1}">
              <a14:hiddenFill xmlns:a14="http://schemas.microsoft.com/office/drawing/2010/main">
                <a:solidFill>
                  <a:srgbClr val="FFFFFF"/>
                </a:solidFill>
              </a14:hiddenFill>
            </a:ext>
          </a:extLst>
        </p:spPr>
      </p:pic>
      <p:grpSp>
        <p:nvGrpSpPr>
          <p:cNvPr id="7" name="Gruppo 6">
            <a:extLst>
              <a:ext uri="{FF2B5EF4-FFF2-40B4-BE49-F238E27FC236}">
                <a16:creationId xmlns:a16="http://schemas.microsoft.com/office/drawing/2014/main" id="{DFE7D346-CD5E-23E5-639A-0B7CA8149DC7}"/>
              </a:ext>
            </a:extLst>
          </p:cNvPr>
          <p:cNvGrpSpPr/>
          <p:nvPr/>
        </p:nvGrpSpPr>
        <p:grpSpPr>
          <a:xfrm>
            <a:off x="2218425" y="163738"/>
            <a:ext cx="6114410" cy="719455"/>
            <a:chOff x="0" y="0"/>
            <a:chExt cx="6114828" cy="719455"/>
          </a:xfrm>
        </p:grpSpPr>
        <p:pic>
          <p:nvPicPr>
            <p:cNvPr id="8" name="Immagine 7">
              <a:extLst>
                <a:ext uri="{FF2B5EF4-FFF2-40B4-BE49-F238E27FC236}">
                  <a16:creationId xmlns:a16="http://schemas.microsoft.com/office/drawing/2014/main" id="{0C38756A-7472-1251-E1A3-97997AC395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643" y="123416"/>
              <a:ext cx="718185" cy="471170"/>
            </a:xfrm>
            <a:prstGeom prst="rect">
              <a:avLst/>
            </a:prstGeom>
            <a:noFill/>
            <a:ln>
              <a:noFill/>
            </a:ln>
          </p:spPr>
        </p:pic>
        <p:pic>
          <p:nvPicPr>
            <p:cNvPr id="9" name="Immagine 8">
              <a:extLst>
                <a:ext uri="{FF2B5EF4-FFF2-40B4-BE49-F238E27FC236}">
                  <a16:creationId xmlns:a16="http://schemas.microsoft.com/office/drawing/2014/main" id="{F9CD6AAE-B82C-E33F-E4F8-2BCB9572A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2965" y="89757"/>
              <a:ext cx="1489710" cy="543560"/>
            </a:xfrm>
            <a:prstGeom prst="rect">
              <a:avLst/>
            </a:prstGeom>
          </p:spPr>
        </p:pic>
        <p:pic>
          <p:nvPicPr>
            <p:cNvPr id="10" name="Immagine 9">
              <a:extLst>
                <a:ext uri="{FF2B5EF4-FFF2-40B4-BE49-F238E27FC236}">
                  <a16:creationId xmlns:a16="http://schemas.microsoft.com/office/drawing/2014/main" id="{6ECCB1E6-0211-BA66-1FD5-FF4F3A435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4405" y="89757"/>
              <a:ext cx="1760855" cy="543560"/>
            </a:xfrm>
            <a:prstGeom prst="rect">
              <a:avLst/>
            </a:prstGeom>
          </p:spPr>
        </p:pic>
        <p:pic>
          <p:nvPicPr>
            <p:cNvPr id="11" name="Immagine 10">
              <a:extLst>
                <a:ext uri="{FF2B5EF4-FFF2-40B4-BE49-F238E27FC236}">
                  <a16:creationId xmlns:a16="http://schemas.microsoft.com/office/drawing/2014/main" id="{1C05EAC7-3ABC-3AB9-A6F6-8745C0FAEBA5}"/>
                </a:ext>
              </a:extLst>
            </p:cNvPr>
            <p:cNvPicPr>
              <a:picLocks noChangeAspect="1"/>
            </p:cNvPicPr>
            <p:nvPr/>
          </p:nvPicPr>
          <p:blipFill rotWithShape="1">
            <a:blip r:embed="rId6">
              <a:extLst>
                <a:ext uri="{28A0092B-C50C-407E-A947-70E740481C1C}">
                  <a14:useLocalDpi xmlns:a14="http://schemas.microsoft.com/office/drawing/2010/main" val="0"/>
                </a:ext>
              </a:extLst>
            </a:blip>
            <a:srcRect l="-802" t="12231" r="802" b="13587"/>
            <a:stretch/>
          </p:blipFill>
          <p:spPr bwMode="auto">
            <a:xfrm>
              <a:off x="0" y="0"/>
              <a:ext cx="986155" cy="71945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55560968"/>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ShapesVTI">
  <a:themeElements>
    <a:clrScheme name="ShapesVTI">
      <a:dk1>
        <a:srgbClr val="000000"/>
      </a:dk1>
      <a:lt1>
        <a:srgbClr val="FFFFFF"/>
      </a:lt1>
      <a:dk2>
        <a:srgbClr val="A7A7A7"/>
      </a:dk2>
      <a:lt2>
        <a:srgbClr val="535353"/>
      </a:lt2>
      <a:accent1>
        <a:srgbClr val="EE7661"/>
      </a:accent1>
      <a:accent2>
        <a:srgbClr val="4E91F0"/>
      </a:accent2>
      <a:accent3>
        <a:srgbClr val="5B5260"/>
      </a:accent3>
      <a:accent4>
        <a:srgbClr val="2CC3B4"/>
      </a:accent4>
      <a:accent5>
        <a:srgbClr val="C097F8"/>
      </a:accent5>
      <a:accent6>
        <a:srgbClr val="FF9514"/>
      </a:accent6>
      <a:hlink>
        <a:srgbClr val="0000FF"/>
      </a:hlink>
      <a:folHlink>
        <a:srgbClr val="FF00FF"/>
      </a:folHlink>
    </a:clrScheme>
    <a:fontScheme name="ShapesVTI">
      <a:majorFont>
        <a:latin typeface="Helvetica"/>
        <a:ea typeface="Helvetica"/>
        <a:cs typeface="Helvetica"/>
      </a:majorFont>
      <a:minorFont>
        <a:latin typeface="Calibri"/>
        <a:ea typeface="Calibri"/>
        <a:cs typeface="Calibri"/>
      </a:minorFont>
    </a:fontScheme>
    <a:fmtScheme name="Shapes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CFBD15962E5224EAA16C1C5BBDCCE9D" ma:contentTypeVersion="14" ma:contentTypeDescription="Creare un nuovo documento." ma:contentTypeScope="" ma:versionID="6b72cf1bdc22eb6b9277ddf43e2e9093">
  <xsd:schema xmlns:xsd="http://www.w3.org/2001/XMLSchema" xmlns:xs="http://www.w3.org/2001/XMLSchema" xmlns:p="http://schemas.microsoft.com/office/2006/metadata/properties" xmlns:ns2="98355aeb-9d20-4845-b303-91932b1ee896" xmlns:ns3="5ae98fbb-a998-4a15-b66e-818c466c35c2" targetNamespace="http://schemas.microsoft.com/office/2006/metadata/properties" ma:root="true" ma:fieldsID="6e90576e71501607f0e7d5de45dec3a5" ns2:_="" ns3:_="">
    <xsd:import namespace="98355aeb-9d20-4845-b303-91932b1ee896"/>
    <xsd:import namespace="5ae98fbb-a998-4a15-b66e-818c466c35c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55aeb-9d20-4845-b303-91932b1ee8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b61f8497-73dd-42ca-94ea-0cee8de7de6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e98fbb-a998-4a15-b66e-818c466c35c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9f9025d-1240-4b9c-a0ab-9bde3ba2e3e2}" ma:internalName="TaxCatchAll" ma:showField="CatchAllData" ma:web="5ae98fbb-a998-4a15-b66e-818c466c35c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355aeb-9d20-4845-b303-91932b1ee896">
      <Terms xmlns="http://schemas.microsoft.com/office/infopath/2007/PartnerControls"/>
    </lcf76f155ced4ddcb4097134ff3c332f>
    <TaxCatchAll xmlns="5ae98fbb-a998-4a15-b66e-818c466c35c2" xsi:nil="true"/>
  </documentManagement>
</p:properties>
</file>

<file path=customXml/itemProps1.xml><?xml version="1.0" encoding="utf-8"?>
<ds:datastoreItem xmlns:ds="http://schemas.openxmlformats.org/officeDocument/2006/customXml" ds:itemID="{BF02767F-57F9-41EC-8271-7AEE1FC6F95A}"/>
</file>

<file path=customXml/itemProps2.xml><?xml version="1.0" encoding="utf-8"?>
<ds:datastoreItem xmlns:ds="http://schemas.openxmlformats.org/officeDocument/2006/customXml" ds:itemID="{8C0F058A-B032-423C-88B7-980A495CFE93}"/>
</file>

<file path=customXml/itemProps3.xml><?xml version="1.0" encoding="utf-8"?>
<ds:datastoreItem xmlns:ds="http://schemas.openxmlformats.org/officeDocument/2006/customXml" ds:itemID="{C3D957D1-1694-4D8A-A64F-647C59CD840D}"/>
</file>

<file path=docProps/app.xml><?xml version="1.0" encoding="utf-8"?>
<Properties xmlns="http://schemas.openxmlformats.org/officeDocument/2006/extended-properties" xmlns:vt="http://schemas.openxmlformats.org/officeDocument/2006/docPropsVTypes">
  <Template>{C8E29573-4EDD-6142-BEDD-33A069FEC3CB}tf10001060</Template>
  <TotalTime>2512</TotalTime>
  <Words>356</Words>
  <Application>Microsoft Macintosh PowerPoint</Application>
  <PresentationFormat>Widescreen</PresentationFormat>
  <Paragraphs>49</Paragraphs>
  <Slides>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American Typewriter</vt:lpstr>
      <vt:lpstr>Arial</vt:lpstr>
      <vt:lpstr>Calibri</vt:lpstr>
      <vt:lpstr>Helvetica Neue</vt:lpstr>
      <vt:lpstr>Trebuchet MS</vt:lpstr>
      <vt:lpstr>Wingdings 3</vt:lpstr>
      <vt:lpstr>Sfaccettatura</vt:lpstr>
      <vt:lpstr>La Salute Mentale,  un bene Comune. Storia e Innovazione</vt:lpstr>
      <vt:lpstr>La visione di  Franco Basaglia </vt:lpstr>
      <vt:lpstr>Innovazione nella Cura:  Il Progetto Lombardo</vt:lpstr>
      <vt:lpstr>Presentazione standard di PowerPoint</vt:lpstr>
      <vt:lpstr>Sinergie per la Salute Mentale:  il ruolo del Terzo Settore, Servizi Territoriali e Enti Locali</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Carlo Fenaroli</cp:lastModifiedBy>
  <cp:revision>22</cp:revision>
  <dcterms:modified xsi:type="dcterms:W3CDTF">2023-11-06T08:20:07Z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0x0101008CFBD15962E5224EAA16C1C5BBDCCE9D</vt:lpwstr>
  </property>
</Properties>
</file>