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7.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827" r:id="rId2"/>
    <p:sldId id="503" r:id="rId3"/>
    <p:sldId id="504" r:id="rId4"/>
    <p:sldId id="506" r:id="rId5"/>
    <p:sldId id="897" r:id="rId6"/>
    <p:sldId id="898" r:id="rId7"/>
    <p:sldId id="899" r:id="rId8"/>
    <p:sldId id="896" r:id="rId9"/>
    <p:sldId id="900" r:id="rId10"/>
    <p:sldId id="901" r:id="rId11"/>
    <p:sldId id="902" r:id="rId12"/>
    <p:sldId id="886" r:id="rId13"/>
    <p:sldId id="887" r:id="rId14"/>
    <p:sldId id="508" r:id="rId15"/>
    <p:sldId id="510" r:id="rId16"/>
    <p:sldId id="509" r:id="rId17"/>
    <p:sldId id="888" r:id="rId18"/>
    <p:sldId id="511" r:id="rId19"/>
    <p:sldId id="828" r:id="rId20"/>
    <p:sldId id="829" r:id="rId21"/>
    <p:sldId id="830" r:id="rId22"/>
    <p:sldId id="514" r:id="rId23"/>
    <p:sldId id="513" r:id="rId24"/>
    <p:sldId id="515" r:id="rId25"/>
    <p:sldId id="507" r:id="rId26"/>
    <p:sldId id="516" r:id="rId27"/>
    <p:sldId id="512" r:id="rId28"/>
    <p:sldId id="831" r:id="rId29"/>
  </p:sldIdLst>
  <p:sldSz cx="9144000" cy="6858000" type="screen4x3"/>
  <p:notesSz cx="6797675" cy="9926638"/>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39"/>
    <a:srgbClr val="09814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2403" autoAdjust="0"/>
  </p:normalViewPr>
  <p:slideViewPr>
    <p:cSldViewPr snapToGrid="0" snapToObjects="1">
      <p:cViewPr varScale="1">
        <p:scale>
          <a:sx n="80" d="100"/>
          <a:sy n="80" d="100"/>
        </p:scale>
        <p:origin x="1526" y="53"/>
      </p:cViewPr>
      <p:guideLst>
        <p:guide orient="horz" pos="2160"/>
        <p:guide pos="2880"/>
      </p:guideLst>
    </p:cSldViewPr>
  </p:slideViewPr>
  <p:outlineViewPr>
    <p:cViewPr>
      <p:scale>
        <a:sx n="33" d="100"/>
        <a:sy n="33" d="100"/>
      </p:scale>
      <p:origin x="0" y="-9250"/>
    </p:cViewPr>
    <p:sldLst>
      <p:sld r:id="rId1" collapse="1"/>
    </p:sldLst>
  </p:outlineViewPr>
  <p:notesTextViewPr>
    <p:cViewPr>
      <p:scale>
        <a:sx n="100" d="100"/>
        <a:sy n="100" d="100"/>
      </p:scale>
      <p:origin x="0" y="0"/>
    </p:cViewPr>
  </p:notesTextViewPr>
  <p:sorterViewPr>
    <p:cViewPr varScale="1">
      <p:scale>
        <a:sx n="1" d="1"/>
        <a:sy n="1" d="1"/>
      </p:scale>
      <p:origin x="0" y="-409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8DF6573B-891A-034A-90F2-75FB118B58AE}" type="datetimeFigureOut">
              <a:rPr lang="it-IT" smtClean="0"/>
              <a:t>23/10/2023</a:t>
            </a:fld>
            <a:endParaRPr lang="it-IT"/>
          </a:p>
        </p:txBody>
      </p:sp>
      <p:sp>
        <p:nvSpPr>
          <p:cNvPr id="4" name="Segnaposto piè di pagina 3"/>
          <p:cNvSpPr>
            <a:spLocks noGrp="1"/>
          </p:cNvSpPr>
          <p:nvPr>
            <p:ph type="ftr" sz="quarter" idx="2"/>
          </p:nvPr>
        </p:nvSpPr>
        <p:spPr>
          <a:xfrm>
            <a:off x="1" y="9428584"/>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4" y="9428584"/>
            <a:ext cx="2945659" cy="496332"/>
          </a:xfrm>
          <a:prstGeom prst="rect">
            <a:avLst/>
          </a:prstGeom>
        </p:spPr>
        <p:txBody>
          <a:bodyPr vert="horz" lIns="91440" tIns="45720" rIns="91440" bIns="45720" rtlCol="0" anchor="b"/>
          <a:lstStyle>
            <a:lvl1pPr algn="r">
              <a:defRPr sz="1200"/>
            </a:lvl1pPr>
          </a:lstStyle>
          <a:p>
            <a:fld id="{007101B0-0C72-4A4A-82FF-C6C658C2AE28}" type="slidenum">
              <a:rPr lang="it-IT" smtClean="0"/>
              <a:t>‹N›</a:t>
            </a:fld>
            <a:endParaRPr lang="it-IT"/>
          </a:p>
        </p:txBody>
      </p:sp>
    </p:spTree>
    <p:extLst>
      <p:ext uri="{BB962C8B-B14F-4D97-AF65-F5344CB8AC3E}">
        <p14:creationId xmlns:p14="http://schemas.microsoft.com/office/powerpoint/2010/main" val="664363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805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4" y="0"/>
            <a:ext cx="2945659" cy="498055"/>
          </a:xfrm>
          <a:prstGeom prst="rect">
            <a:avLst/>
          </a:prstGeom>
        </p:spPr>
        <p:txBody>
          <a:bodyPr vert="horz" lIns="91440" tIns="45720" rIns="91440" bIns="45720" rtlCol="0"/>
          <a:lstStyle>
            <a:lvl1pPr algn="r">
              <a:defRPr sz="1200"/>
            </a:lvl1pPr>
          </a:lstStyle>
          <a:p>
            <a:fld id="{D276EE74-A549-43C2-BE5D-5B89AEF0B7E2}" type="datetimeFigureOut">
              <a:rPr lang="it-IT" smtClean="0"/>
              <a:t>23/10/2023</a:t>
            </a:fld>
            <a:endParaRPr lang="it-IT"/>
          </a:p>
        </p:txBody>
      </p:sp>
      <p:sp>
        <p:nvSpPr>
          <p:cNvPr id="4" name="Segnaposto immagine diapositiva 3"/>
          <p:cNvSpPr>
            <a:spLocks noGrp="1" noRot="1" noChangeAspect="1"/>
          </p:cNvSpPr>
          <p:nvPr>
            <p:ph type="sldImg" idx="2"/>
          </p:nvPr>
        </p:nvSpPr>
        <p:spPr>
          <a:xfrm>
            <a:off x="1165225" y="1239838"/>
            <a:ext cx="4467225" cy="3351212"/>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4"/>
            <a:ext cx="5438140" cy="3908613"/>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1" y="9428584"/>
            <a:ext cx="2945659" cy="498054"/>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4" y="9428584"/>
            <a:ext cx="2945659" cy="498054"/>
          </a:xfrm>
          <a:prstGeom prst="rect">
            <a:avLst/>
          </a:prstGeom>
        </p:spPr>
        <p:txBody>
          <a:bodyPr vert="horz" lIns="91440" tIns="45720" rIns="91440" bIns="45720" rtlCol="0" anchor="b"/>
          <a:lstStyle>
            <a:lvl1pPr algn="r">
              <a:defRPr sz="1200"/>
            </a:lvl1pPr>
          </a:lstStyle>
          <a:p>
            <a:fld id="{F3F89B3F-FC96-407A-96ED-FEC79D7739D7}" type="slidenum">
              <a:rPr lang="it-IT" smtClean="0"/>
              <a:t>‹N›</a:t>
            </a:fld>
            <a:endParaRPr lang="it-IT"/>
          </a:p>
        </p:txBody>
      </p:sp>
    </p:spTree>
    <p:extLst>
      <p:ext uri="{BB962C8B-B14F-4D97-AF65-F5344CB8AC3E}">
        <p14:creationId xmlns:p14="http://schemas.microsoft.com/office/powerpoint/2010/main" val="1492982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79375" y="739775"/>
            <a:ext cx="6577013" cy="3700463"/>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3F89B3F-FC96-407A-96ED-FEC79D7739D7}" type="slidenum">
              <a:rPr lang="it-IT" smtClean="0"/>
              <a:t>20</a:t>
            </a:fld>
            <a:endParaRPr lang="it-IT"/>
          </a:p>
        </p:txBody>
      </p:sp>
    </p:spTree>
    <p:extLst>
      <p:ext uri="{BB962C8B-B14F-4D97-AF65-F5344CB8AC3E}">
        <p14:creationId xmlns:p14="http://schemas.microsoft.com/office/powerpoint/2010/main" val="811781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L_copertina">
    <p:spTree>
      <p:nvGrpSpPr>
        <p:cNvPr id="1" name=""/>
        <p:cNvGrpSpPr/>
        <p:nvPr/>
      </p:nvGrpSpPr>
      <p:grpSpPr>
        <a:xfrm>
          <a:off x="0" y="0"/>
          <a:ext cx="0" cy="0"/>
          <a:chOff x="0" y="0"/>
          <a:chExt cx="0" cy="0"/>
        </a:xfrm>
      </p:grpSpPr>
      <p:sp>
        <p:nvSpPr>
          <p:cNvPr id="6" name="Segnaposto titolo 1"/>
          <p:cNvSpPr>
            <a:spLocks noGrp="1"/>
          </p:cNvSpPr>
          <p:nvPr>
            <p:ph type="title" hasCustomPrompt="1"/>
          </p:nvPr>
        </p:nvSpPr>
        <p:spPr>
          <a:xfrm>
            <a:off x="0" y="302381"/>
            <a:ext cx="9144000" cy="4293809"/>
          </a:xfrm>
          <a:prstGeom prst="rect">
            <a:avLst/>
          </a:prstGeom>
        </p:spPr>
        <p:txBody>
          <a:bodyPr vert="horz" lIns="91440" tIns="45720" rIns="91440" bIns="45720" rtlCol="0" anchor="ctr">
            <a:normAutofit/>
          </a:bodyPr>
          <a:lstStyle>
            <a:lvl1pPr>
              <a:defRPr sz="4400"/>
            </a:lvl1pPr>
          </a:lstStyle>
          <a:p>
            <a:r>
              <a:rPr lang="it-IT" dirty="0"/>
              <a:t>Titolo presentazione</a:t>
            </a:r>
          </a:p>
        </p:txBody>
      </p:sp>
    </p:spTree>
    <p:extLst>
      <p:ext uri="{BB962C8B-B14F-4D97-AF65-F5344CB8AC3E}">
        <p14:creationId xmlns:p14="http://schemas.microsoft.com/office/powerpoint/2010/main" val="987019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olo 1"/>
          <p:cNvSpPr>
            <a:spLocks noGrp="1"/>
          </p:cNvSpPr>
          <p:nvPr>
            <p:ph type="ctrTitle" hasCustomPrompt="1"/>
          </p:nvPr>
        </p:nvSpPr>
        <p:spPr>
          <a:xfrm>
            <a:off x="685800" y="662064"/>
            <a:ext cx="7772400" cy="753080"/>
          </a:xfrm>
        </p:spPr>
        <p:txBody>
          <a:bodyPr>
            <a:normAutofit/>
          </a:bodyPr>
          <a:lstStyle>
            <a:lvl1pPr algn="l">
              <a:defRPr sz="3000"/>
            </a:lvl1pPr>
          </a:lstStyle>
          <a:p>
            <a:r>
              <a:rPr lang="it-IT" dirty="0"/>
              <a:t>Titolo</a:t>
            </a:r>
          </a:p>
        </p:txBody>
      </p:sp>
      <p:sp>
        <p:nvSpPr>
          <p:cNvPr id="3" name="Sottotitolo 2"/>
          <p:cNvSpPr>
            <a:spLocks noGrp="1"/>
          </p:cNvSpPr>
          <p:nvPr>
            <p:ph type="subTitle" idx="1" hasCustomPrompt="1"/>
          </p:nvPr>
        </p:nvSpPr>
        <p:spPr>
          <a:xfrm>
            <a:off x="685800" y="1874762"/>
            <a:ext cx="7772400" cy="3764038"/>
          </a:xfrm>
          <a:prstGeom prst="rect">
            <a:avLst/>
          </a:prstGeom>
        </p:spPr>
        <p:txBody>
          <a:bodyPr/>
          <a:lstStyle>
            <a:lvl1pPr marL="0" indent="0" algn="l">
              <a:buNone/>
              <a:defRPr sz="1800">
                <a:solidFill>
                  <a:schemeClr val="tx1"/>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Testo</a:t>
            </a:r>
          </a:p>
        </p:txBody>
      </p:sp>
    </p:spTree>
    <p:extLst>
      <p:ext uri="{BB962C8B-B14F-4D97-AF65-F5344CB8AC3E}">
        <p14:creationId xmlns:p14="http://schemas.microsoft.com/office/powerpoint/2010/main" val="1209941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Date Placeholder 9">
            <a:extLst>
              <a:ext uri="{FF2B5EF4-FFF2-40B4-BE49-F238E27FC236}">
                <a16:creationId xmlns:a16="http://schemas.microsoft.com/office/drawing/2014/main" id="{6BD042D9-9152-4003-8547-8049430CB905}"/>
              </a:ext>
            </a:extLst>
          </p:cNvPr>
          <p:cNvSpPr>
            <a:spLocks noGrp="1"/>
          </p:cNvSpPr>
          <p:nvPr>
            <p:ph type="dt" sz="half" idx="10"/>
          </p:nvPr>
        </p:nvSpPr>
        <p:spPr/>
        <p:txBody>
          <a:bodyPr/>
          <a:lstStyle>
            <a:lvl1pPr>
              <a:defRPr/>
            </a:lvl1pPr>
          </a:lstStyle>
          <a:p>
            <a:pPr>
              <a:defRPr/>
            </a:pPr>
            <a:fld id="{36C9DD7B-5498-4548-A01B-A6D7AF6BB922}" type="datetimeFigureOut">
              <a:rPr lang="it-IT"/>
              <a:pPr>
                <a:defRPr/>
              </a:pPr>
              <a:t>23/10/2023</a:t>
            </a:fld>
            <a:endParaRPr lang="it-IT" dirty="0"/>
          </a:p>
        </p:txBody>
      </p:sp>
      <p:sp>
        <p:nvSpPr>
          <p:cNvPr id="3" name="Footer Placeholder 21">
            <a:extLst>
              <a:ext uri="{FF2B5EF4-FFF2-40B4-BE49-F238E27FC236}">
                <a16:creationId xmlns:a16="http://schemas.microsoft.com/office/drawing/2014/main" id="{8AA44C78-EB51-4911-AE67-3DBFD423E952}"/>
              </a:ext>
            </a:extLst>
          </p:cNvPr>
          <p:cNvSpPr>
            <a:spLocks noGrp="1"/>
          </p:cNvSpPr>
          <p:nvPr>
            <p:ph type="ftr" sz="quarter" idx="11"/>
          </p:nvPr>
        </p:nvSpPr>
        <p:spPr/>
        <p:txBody>
          <a:bodyPr/>
          <a:lstStyle>
            <a:lvl1pPr>
              <a:defRPr/>
            </a:lvl1pPr>
          </a:lstStyle>
          <a:p>
            <a:pPr>
              <a:defRPr/>
            </a:pPr>
            <a:endParaRPr lang="it-IT"/>
          </a:p>
        </p:txBody>
      </p:sp>
      <p:sp>
        <p:nvSpPr>
          <p:cNvPr id="4" name="Slide Number Placeholder 17">
            <a:extLst>
              <a:ext uri="{FF2B5EF4-FFF2-40B4-BE49-F238E27FC236}">
                <a16:creationId xmlns:a16="http://schemas.microsoft.com/office/drawing/2014/main" id="{52525B43-D8FD-4E79-9582-DF5CB669E7ED}"/>
              </a:ext>
            </a:extLst>
          </p:cNvPr>
          <p:cNvSpPr>
            <a:spLocks noGrp="1"/>
          </p:cNvSpPr>
          <p:nvPr>
            <p:ph type="sldNum" sz="quarter" idx="12"/>
          </p:nvPr>
        </p:nvSpPr>
        <p:spPr/>
        <p:txBody>
          <a:bodyPr/>
          <a:lstStyle>
            <a:lvl1pPr>
              <a:defRPr/>
            </a:lvl1pPr>
          </a:lstStyle>
          <a:p>
            <a:fld id="{0B5D8915-4664-4EAB-9F2B-56975E04DD7D}" type="slidenum">
              <a:rPr lang="it-IT" altLang="it-IT"/>
              <a:pPr/>
              <a:t>‹N›</a:t>
            </a:fld>
            <a:endParaRPr lang="it-IT" altLang="it-IT"/>
          </a:p>
        </p:txBody>
      </p:sp>
    </p:spTree>
    <p:extLst>
      <p:ext uri="{BB962C8B-B14F-4D97-AF65-F5344CB8AC3E}">
        <p14:creationId xmlns:p14="http://schemas.microsoft.com/office/powerpoint/2010/main" val="3281652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23" name="Immagine"/>
          <p:cNvSpPr>
            <a:spLocks noGrp="1"/>
          </p:cNvSpPr>
          <p:nvPr>
            <p:ph type="pic" idx="21"/>
          </p:nvPr>
        </p:nvSpPr>
        <p:spPr>
          <a:xfrm>
            <a:off x="-500063" y="-2762250"/>
            <a:ext cx="10144125" cy="10820400"/>
          </a:xfrm>
          <a:prstGeom prst="rect">
            <a:avLst/>
          </a:prstGeom>
        </p:spPr>
        <p:txBody>
          <a:bodyPr lIns="91439" tIns="45719" rIns="91439" bIns="45719" numCol="1" spcCol="38100">
            <a:noAutofit/>
          </a:bodyPr>
          <a:lstStyle/>
          <a:p>
            <a:endParaRPr/>
          </a:p>
        </p:txBody>
      </p:sp>
      <p:sp>
        <p:nvSpPr>
          <p:cNvPr id="124" name="Numero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a:t>
            </a:fld>
            <a:endParaRPr/>
          </a:p>
        </p:txBody>
      </p:sp>
    </p:spTree>
    <p:extLst>
      <p:ext uri="{BB962C8B-B14F-4D97-AF65-F5344CB8AC3E}">
        <p14:creationId xmlns:p14="http://schemas.microsoft.com/office/powerpoint/2010/main" val="2201318091"/>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Segnaposto titolo 1"/>
          <p:cNvSpPr>
            <a:spLocks noGrp="1"/>
          </p:cNvSpPr>
          <p:nvPr>
            <p:ph type="title"/>
          </p:nvPr>
        </p:nvSpPr>
        <p:spPr>
          <a:xfrm>
            <a:off x="0" y="1"/>
            <a:ext cx="9144000" cy="6858000"/>
          </a:xfrm>
          <a:prstGeom prst="rect">
            <a:avLst/>
          </a:prstGeom>
        </p:spPr>
        <p:txBody>
          <a:bodyPr vert="horz" lIns="91440" tIns="45720" rIns="91440" bIns="45720" rtlCol="0" anchor="ctr">
            <a:normAutofit/>
          </a:bodyPr>
          <a:lstStyle/>
          <a:p>
            <a:r>
              <a:rPr lang="it-IT" dirty="0"/>
              <a:t>Titolo presentazione</a:t>
            </a:r>
          </a:p>
        </p:txBody>
      </p:sp>
    </p:spTree>
    <p:extLst>
      <p:ext uri="{BB962C8B-B14F-4D97-AF65-F5344CB8AC3E}">
        <p14:creationId xmlns:p14="http://schemas.microsoft.com/office/powerpoint/2010/main" val="962957057"/>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3" r:id="rId3"/>
    <p:sldLayoutId id="2147483654" r:id="rId4"/>
  </p:sldLayoutIdLst>
  <p:txStyles>
    <p:titleStyle>
      <a:lvl1pPr algn="ctr" defTabSz="457200" rtl="0" eaLnBrk="1" latinLnBrk="0" hangingPunct="1">
        <a:spcBef>
          <a:spcPct val="0"/>
        </a:spcBef>
        <a:buNone/>
        <a:defRPr sz="4000" b="1" kern="1200">
          <a:solidFill>
            <a:srgbClr val="007239"/>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hyperlink" Target="mailto:desiree_tognon@ats-pavia.it" TargetMode="External"/><Relationship Id="rId13" Type="http://schemas.openxmlformats.org/officeDocument/2006/relationships/hyperlink" Target="mailto:a.colautto@inail.it" TargetMode="External"/><Relationship Id="rId18" Type="http://schemas.openxmlformats.org/officeDocument/2006/relationships/hyperlink" Target="mailto:raffaella.fazioli@asst-cremona.it" TargetMode="External"/><Relationship Id="rId3" Type="http://schemas.openxmlformats.org/officeDocument/2006/relationships/hyperlink" Target="mailto:filippo.casella@ats-brescia.it" TargetMode="External"/><Relationship Id="rId21" Type="http://schemas.openxmlformats.org/officeDocument/2006/relationships/hyperlink" Target="mailto:claudio.colosio@unimi.it" TargetMode="External"/><Relationship Id="rId7" Type="http://schemas.openxmlformats.org/officeDocument/2006/relationships/hyperlink" Target="mailto:smarzini@ats-milano.it" TargetMode="External"/><Relationship Id="rId12" Type="http://schemas.openxmlformats.org/officeDocument/2006/relationships/hyperlink" Target="mailto:mammone.teresa@asst-fbf-sacco.it" TargetMode="External"/><Relationship Id="rId17" Type="http://schemas.openxmlformats.org/officeDocument/2006/relationships/hyperlink" Target="mailto:vezzani.m@uila.it" TargetMode="External"/><Relationship Id="rId2" Type="http://schemas.openxmlformats.org/officeDocument/2006/relationships/hyperlink" Target="mailto:eleonora.crespi@asst-santipaolocarlo.it" TargetMode="External"/><Relationship Id="rId16" Type="http://schemas.openxmlformats.org/officeDocument/2006/relationships/hyperlink" Target="mailto:p.santucciu@inail.it" TargetMode="External"/><Relationship Id="rId20" Type="http://schemas.openxmlformats.org/officeDocument/2006/relationships/hyperlink" Target="mailto:g.devito@asst-lecco.it" TargetMode="External"/><Relationship Id="rId1" Type="http://schemas.openxmlformats.org/officeDocument/2006/relationships/slideLayout" Target="../slideLayouts/slideLayout2.xml"/><Relationship Id="rId6" Type="http://schemas.openxmlformats.org/officeDocument/2006/relationships/hyperlink" Target="mailto:gvitali@ats-milano.it" TargetMode="External"/><Relationship Id="rId11" Type="http://schemas.openxmlformats.org/officeDocument/2006/relationships/hyperlink" Target="mailto:p.santeramo@cia.it" TargetMode="External"/><Relationship Id="rId5" Type="http://schemas.openxmlformats.org/officeDocument/2006/relationships/hyperlink" Target="mailto:esgaramella@ats-milano.it" TargetMode="External"/><Relationship Id="rId15" Type="http://schemas.openxmlformats.org/officeDocument/2006/relationships/hyperlink" Target="mailto:a.prezioso@inail.it" TargetMode="External"/><Relationship Id="rId23" Type="http://schemas.openxmlformats.org/officeDocument/2006/relationships/hyperlink" Target="mailto:ermes.sagula@coldiretti.it" TargetMode="External"/><Relationship Id="rId10" Type="http://schemas.openxmlformats.org/officeDocument/2006/relationships/hyperlink" Target="mailto:l.oldani@cia.it;cia.lombardia@cia.it;" TargetMode="External"/><Relationship Id="rId19" Type="http://schemas.openxmlformats.org/officeDocument/2006/relationships/hyperlink" Target="mailto:marta.carcano@asst-brianza.it" TargetMode="External"/><Relationship Id="rId4" Type="http://schemas.openxmlformats.org/officeDocument/2006/relationships/hyperlink" Target="mailto:massimo.faccio@ats-brescia.it" TargetMode="External"/><Relationship Id="rId9" Type="http://schemas.openxmlformats.org/officeDocument/2006/relationships/hyperlink" Target="mailto:stefania.bosio@ats-valpadana.it" TargetMode="External"/><Relationship Id="rId14" Type="http://schemas.openxmlformats.org/officeDocument/2006/relationships/hyperlink" Target="mailto:ann.sassi@inail.it" TargetMode="External"/><Relationship Id="rId22" Type="http://schemas.openxmlformats.org/officeDocument/2006/relationships/hyperlink" Target="mailto:info@confartigianato-lombardia.i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952057"/>
            <a:ext cx="9144000" cy="2476943"/>
          </a:xfrm>
        </p:spPr>
        <p:txBody>
          <a:bodyPr>
            <a:normAutofit/>
          </a:bodyPr>
          <a:lstStyle/>
          <a:p>
            <a:r>
              <a:rPr lang="it-IT" sz="3100" dirty="0">
                <a:solidFill>
                  <a:schemeClr val="accent3">
                    <a:lumMod val="50000"/>
                  </a:schemeClr>
                </a:solidFill>
                <a:sym typeface="Calibri"/>
              </a:rPr>
              <a:t>Il PNP 2020-2025 linee strategiche in agricoltura e il PRP 2020-2025 linee strategiche in agricoltura in Regione Lombardia </a:t>
            </a:r>
            <a:br>
              <a:rPr lang="it-IT" dirty="0">
                <a:solidFill>
                  <a:schemeClr val="accent3">
                    <a:lumMod val="50000"/>
                  </a:schemeClr>
                </a:solidFill>
                <a:sym typeface="Calibri"/>
              </a:rPr>
            </a:br>
            <a:endParaRPr lang="it-IT" dirty="0"/>
          </a:p>
        </p:txBody>
      </p:sp>
      <p:sp>
        <p:nvSpPr>
          <p:cNvPr id="4" name="CasellaDiTesto 3"/>
          <p:cNvSpPr txBox="1"/>
          <p:nvPr/>
        </p:nvSpPr>
        <p:spPr>
          <a:xfrm>
            <a:off x="5295313" y="4876534"/>
            <a:ext cx="184666" cy="369332"/>
          </a:xfrm>
          <a:prstGeom prst="rect">
            <a:avLst/>
          </a:prstGeom>
          <a:noFill/>
        </p:spPr>
        <p:txBody>
          <a:bodyPr wrap="none" rtlCol="0">
            <a:spAutoFit/>
          </a:bodyPr>
          <a:lstStyle/>
          <a:p>
            <a:endParaRPr lang="it-IT" dirty="0"/>
          </a:p>
        </p:txBody>
      </p:sp>
      <p:sp>
        <p:nvSpPr>
          <p:cNvPr id="3" name="CasellaDiTesto 2">
            <a:extLst>
              <a:ext uri="{FF2B5EF4-FFF2-40B4-BE49-F238E27FC236}">
                <a16:creationId xmlns:a16="http://schemas.microsoft.com/office/drawing/2014/main" id="{4282E13F-6BFA-4E2A-A6F6-72592BCCD681}"/>
              </a:ext>
            </a:extLst>
          </p:cNvPr>
          <p:cNvSpPr txBox="1"/>
          <p:nvPr/>
        </p:nvSpPr>
        <p:spPr>
          <a:xfrm>
            <a:off x="4000501" y="3784585"/>
            <a:ext cx="4533900" cy="1354217"/>
          </a:xfrm>
          <a:prstGeom prst="rect">
            <a:avLst/>
          </a:prstGeom>
          <a:noFill/>
        </p:spPr>
        <p:txBody>
          <a:bodyPr wrap="square" rtlCol="0">
            <a:spAutoFit/>
          </a:bodyPr>
          <a:lstStyle/>
          <a:p>
            <a:pPr algn="ctr"/>
            <a:r>
              <a:rPr lang="it-IT" dirty="0">
                <a:solidFill>
                  <a:schemeClr val="accent3">
                    <a:lumMod val="50000"/>
                  </a:schemeClr>
                </a:solidFill>
                <a:sym typeface="Calibri"/>
              </a:rPr>
              <a:t>Montichiari, 29 ottobre 2023</a:t>
            </a:r>
          </a:p>
          <a:p>
            <a:pPr algn="ctr"/>
            <a:endParaRPr lang="it-IT" dirty="0"/>
          </a:p>
          <a:p>
            <a:pPr algn="ctr"/>
            <a:endParaRPr lang="it-IT" dirty="0"/>
          </a:p>
          <a:p>
            <a:pPr algn="ctr"/>
            <a:r>
              <a:rPr lang="it-IT" sz="1400" dirty="0"/>
              <a:t>Nicoletta </a:t>
            </a:r>
            <a:r>
              <a:rPr lang="it-IT" sz="1400" dirty="0" err="1"/>
              <a:t>Cornaggia</a:t>
            </a:r>
            <a:r>
              <a:rPr lang="it-IT" sz="1400" dirty="0"/>
              <a:t> Regione Lombardia DG Welfare</a:t>
            </a:r>
          </a:p>
          <a:p>
            <a:pPr algn="ctr"/>
            <a:r>
              <a:rPr lang="it-IT" sz="1400" dirty="0"/>
              <a:t>Simona Savi ATS Città Metropolitana di Milano</a:t>
            </a:r>
          </a:p>
        </p:txBody>
      </p:sp>
      <p:pic>
        <p:nvPicPr>
          <p:cNvPr id="5" name="Immagine 4">
            <a:extLst>
              <a:ext uri="{FF2B5EF4-FFF2-40B4-BE49-F238E27FC236}">
                <a16:creationId xmlns:a16="http://schemas.microsoft.com/office/drawing/2014/main" id="{C2F34B4E-9F9A-42FD-B2E4-E276BB07C7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159" y="2543174"/>
            <a:ext cx="2591992" cy="3533775"/>
          </a:xfrm>
          <a:prstGeom prst="rect">
            <a:avLst/>
          </a:prstGeom>
        </p:spPr>
      </p:pic>
    </p:spTree>
    <p:extLst>
      <p:ext uri="{BB962C8B-B14F-4D97-AF65-F5344CB8AC3E}">
        <p14:creationId xmlns:p14="http://schemas.microsoft.com/office/powerpoint/2010/main" val="2701647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egnaposto contenuto 2">
            <a:extLst>
              <a:ext uri="{FF2B5EF4-FFF2-40B4-BE49-F238E27FC236}">
                <a16:creationId xmlns:a16="http://schemas.microsoft.com/office/drawing/2014/main" id="{8DB122E5-8230-409F-B209-28D436D5BBFB}"/>
              </a:ext>
            </a:extLst>
          </p:cNvPr>
          <p:cNvSpPr>
            <a:spLocks noGrp="1"/>
          </p:cNvSpPr>
          <p:nvPr>
            <p:ph type="subTitle" idx="1"/>
          </p:nvPr>
        </p:nvSpPr>
        <p:spPr>
          <a:xfrm>
            <a:off x="515566" y="700390"/>
            <a:ext cx="8171234" cy="55329475"/>
          </a:xfrm>
        </p:spPr>
        <p:txBody>
          <a:bodyPr/>
          <a:lstStyle/>
          <a:p>
            <a:pPr algn="ctr">
              <a:defRPr/>
            </a:pPr>
            <a:r>
              <a:rPr lang="it-IT" sz="2800" b="1" dirty="0">
                <a:solidFill>
                  <a:srgbClr val="007239"/>
                </a:solidFill>
                <a:ea typeface="+mj-ea"/>
              </a:rPr>
              <a:t>PP7 Agricoltura</a:t>
            </a:r>
          </a:p>
          <a:p>
            <a:pPr algn="ctr">
              <a:defRPr/>
            </a:pPr>
            <a:r>
              <a:rPr lang="it-IT" sz="1700" b="1" dirty="0">
                <a:solidFill>
                  <a:srgbClr val="007239"/>
                </a:solidFill>
                <a:ea typeface="+mj-ea"/>
              </a:rPr>
              <a:t>(le fonti dati del quadro produttivo)</a:t>
            </a:r>
          </a:p>
          <a:p>
            <a:pPr algn="ctr">
              <a:defRPr/>
            </a:pPr>
            <a:r>
              <a:rPr lang="it-IT" sz="1700" b="1" dirty="0">
                <a:solidFill>
                  <a:srgbClr val="007239"/>
                </a:solidFill>
                <a:ea typeface="+mj-ea"/>
              </a:rPr>
              <a:t>ITALIA       </a:t>
            </a:r>
            <a:r>
              <a:rPr lang="it-IT" sz="1400" b="1" dirty="0">
                <a:solidFill>
                  <a:srgbClr val="007239"/>
                </a:solidFill>
                <a:ea typeface="+mj-ea"/>
              </a:rPr>
              <a:t>dati ISTAT 2010            </a:t>
            </a:r>
            <a:r>
              <a:rPr lang="it-IT" sz="1500" b="1" dirty="0">
                <a:solidFill>
                  <a:srgbClr val="007239"/>
                </a:solidFill>
                <a:ea typeface="+mj-ea"/>
              </a:rPr>
              <a:t>1.600.000 aziende: di cui 741.487 (46%) &lt;50 gg </a:t>
            </a:r>
            <a:r>
              <a:rPr lang="it-IT" sz="1500" b="1" dirty="0" err="1">
                <a:solidFill>
                  <a:srgbClr val="007239"/>
                </a:solidFill>
                <a:ea typeface="+mj-ea"/>
              </a:rPr>
              <a:t>lav</a:t>
            </a:r>
            <a:r>
              <a:rPr lang="it-IT" sz="1500" b="1" dirty="0">
                <a:solidFill>
                  <a:srgbClr val="007239"/>
                </a:solidFill>
                <a:ea typeface="+mj-ea"/>
              </a:rPr>
              <a:t>/anno</a:t>
            </a:r>
          </a:p>
          <a:p>
            <a:pPr algn="ctr">
              <a:defRPr/>
            </a:pPr>
            <a:r>
              <a:rPr lang="it-IT" sz="1500" b="1" dirty="0">
                <a:solidFill>
                  <a:srgbClr val="007239"/>
                </a:solidFill>
                <a:ea typeface="+mj-ea"/>
              </a:rPr>
              <a:t>                                 753.188 (47%) 50&lt;gg </a:t>
            </a:r>
            <a:r>
              <a:rPr lang="it-IT" sz="1500" b="1" dirty="0" err="1">
                <a:solidFill>
                  <a:srgbClr val="007239"/>
                </a:solidFill>
                <a:ea typeface="+mj-ea"/>
              </a:rPr>
              <a:t>lav</a:t>
            </a:r>
            <a:r>
              <a:rPr lang="it-IT" sz="1500" b="1" dirty="0">
                <a:solidFill>
                  <a:srgbClr val="007239"/>
                </a:solidFill>
                <a:ea typeface="+mj-ea"/>
              </a:rPr>
              <a:t>/anno&gt;500 e 105.000 (6,6%) &gt;500 gg </a:t>
            </a:r>
            <a:r>
              <a:rPr lang="it-IT" sz="1500" b="1" dirty="0" err="1">
                <a:solidFill>
                  <a:srgbClr val="007239"/>
                </a:solidFill>
                <a:ea typeface="+mj-ea"/>
              </a:rPr>
              <a:t>lav</a:t>
            </a:r>
            <a:r>
              <a:rPr lang="it-IT" sz="1500" b="1" dirty="0">
                <a:solidFill>
                  <a:srgbClr val="007239"/>
                </a:solidFill>
                <a:ea typeface="+mj-ea"/>
              </a:rPr>
              <a:t>/anno</a:t>
            </a:r>
            <a:endParaRPr lang="it-IT" sz="1700" b="1" dirty="0">
              <a:solidFill>
                <a:srgbClr val="007239"/>
              </a:solidFill>
              <a:ea typeface="+mj-ea"/>
            </a:endParaRPr>
          </a:p>
          <a:p>
            <a:pPr>
              <a:defRPr/>
            </a:pPr>
            <a:r>
              <a:rPr lang="it-IT" sz="1700" b="1" dirty="0">
                <a:solidFill>
                  <a:srgbClr val="007239"/>
                </a:solidFill>
                <a:ea typeface="+mj-ea"/>
              </a:rPr>
              <a:t>LOMBARDIA fonte INPS 2017</a:t>
            </a: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endParaRPr lang="it-IT" sz="1700" b="1" dirty="0">
              <a:solidFill>
                <a:srgbClr val="007239"/>
              </a:solidFill>
              <a:latin typeface="Helvetica" panose="020B0604020202030204" pitchFamily="34" charset="0"/>
              <a:ea typeface="+mj-ea"/>
            </a:endParaRPr>
          </a:p>
          <a:p>
            <a:pPr marL="393700" lvl="1" algn="l">
              <a:spcAft>
                <a:spcPts val="600"/>
              </a:spcAft>
              <a:buClr>
                <a:srgbClr val="C00000"/>
              </a:buClr>
              <a:defRPr/>
            </a:pPr>
            <a:r>
              <a:rPr lang="it-IT" sz="1500" b="1" dirty="0">
                <a:solidFill>
                  <a:srgbClr val="007239"/>
                </a:solidFill>
                <a:latin typeface="Helvetica" panose="020B0604020202030204" pitchFamily="34" charset="0"/>
                <a:ea typeface="+mj-ea"/>
              </a:rPr>
              <a:t>              </a:t>
            </a:r>
          </a:p>
        </p:txBody>
      </p:sp>
      <p:pic>
        <p:nvPicPr>
          <p:cNvPr id="4098" name="Picture 2">
            <a:extLst>
              <a:ext uri="{FF2B5EF4-FFF2-40B4-BE49-F238E27FC236}">
                <a16:creationId xmlns:a16="http://schemas.microsoft.com/office/drawing/2014/main" id="{7A2DFE0F-EA3C-48BC-85EE-6FFF66EC5A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940" y="2577829"/>
            <a:ext cx="6974732" cy="110895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CE63070B-0DC9-4E1C-A1F1-61F2277BD5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945" y="3945564"/>
            <a:ext cx="6721811" cy="2280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037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egnaposto contenuto 2">
            <a:extLst>
              <a:ext uri="{FF2B5EF4-FFF2-40B4-BE49-F238E27FC236}">
                <a16:creationId xmlns:a16="http://schemas.microsoft.com/office/drawing/2014/main" id="{8DB122E5-8230-409F-B209-28D436D5BBFB}"/>
              </a:ext>
            </a:extLst>
          </p:cNvPr>
          <p:cNvSpPr>
            <a:spLocks noGrp="1"/>
          </p:cNvSpPr>
          <p:nvPr>
            <p:ph type="subTitle" idx="1"/>
          </p:nvPr>
        </p:nvSpPr>
        <p:spPr>
          <a:xfrm>
            <a:off x="164235" y="692727"/>
            <a:ext cx="8815527" cy="5222945"/>
          </a:xfrm>
        </p:spPr>
        <p:txBody>
          <a:bodyPr/>
          <a:lstStyle/>
          <a:p>
            <a:pPr algn="ctr">
              <a:defRPr/>
            </a:pPr>
            <a:r>
              <a:rPr lang="it-IT" sz="2800" b="1" dirty="0">
                <a:solidFill>
                  <a:srgbClr val="007239"/>
                </a:solidFill>
                <a:ea typeface="+mj-ea"/>
              </a:rPr>
              <a:t> PP7 Agricoltura</a:t>
            </a:r>
          </a:p>
          <a:p>
            <a:pPr algn="ctr">
              <a:defRPr/>
            </a:pPr>
            <a:r>
              <a:rPr lang="it-IT" sz="2400" dirty="0">
                <a:solidFill>
                  <a:srgbClr val="00B050"/>
                </a:solidFill>
                <a:effectLst>
                  <a:outerShdw blurRad="38100" dist="38100" dir="2700000" algn="tl">
                    <a:srgbClr val="000000">
                      <a:alpha val="43137"/>
                    </a:srgbClr>
                  </a:outerShdw>
                </a:effectLst>
              </a:rPr>
              <a:t>coprire il 2 % delle aziende agricole lombarde (circa 1000)</a:t>
            </a:r>
            <a:endParaRPr lang="it-IT" sz="2600" dirty="0">
              <a:solidFill>
                <a:srgbClr val="00B050"/>
              </a:solidFill>
              <a:latin typeface="Helvetica" panose="020B0604020202030204" pitchFamily="34" charset="0"/>
            </a:endParaRPr>
          </a:p>
          <a:p>
            <a:pPr marL="393700" lvl="1" algn="l">
              <a:spcAft>
                <a:spcPts val="600"/>
              </a:spcAft>
              <a:buClr>
                <a:srgbClr val="C00000"/>
              </a:buClr>
              <a:defRPr/>
            </a:pPr>
            <a:endParaRPr lang="it-IT" sz="2600" dirty="0">
              <a:solidFill>
                <a:schemeClr val="tx1"/>
              </a:solidFill>
              <a:latin typeface="Helvetica" panose="020B0604020202030204" pitchFamily="34" charset="0"/>
            </a:endParaRPr>
          </a:p>
          <a:p>
            <a:pPr eaLnBrk="1" hangingPunct="1">
              <a:defRPr/>
            </a:pPr>
            <a:endParaRPr lang="it-IT" altLang="it-IT" sz="1800" i="1" dirty="0">
              <a:solidFill>
                <a:srgbClr val="C00000"/>
              </a:solidFill>
              <a:latin typeface="Helvetica" panose="020B0604020202030204" pitchFamily="34" charset="0"/>
              <a:cs typeface="Arial" pitchFamily="34" charset="0"/>
            </a:endParaRPr>
          </a:p>
        </p:txBody>
      </p:sp>
      <p:graphicFrame>
        <p:nvGraphicFramePr>
          <p:cNvPr id="2" name="Tabella 1">
            <a:extLst>
              <a:ext uri="{FF2B5EF4-FFF2-40B4-BE49-F238E27FC236}">
                <a16:creationId xmlns:a16="http://schemas.microsoft.com/office/drawing/2014/main" id="{1AD5E082-BE4A-4F98-BE74-351EE86988A9}"/>
              </a:ext>
            </a:extLst>
          </p:cNvPr>
          <p:cNvGraphicFramePr>
            <a:graphicFrameLocks noGrp="1"/>
          </p:cNvGraphicFramePr>
          <p:nvPr>
            <p:extLst/>
          </p:nvPr>
        </p:nvGraphicFramePr>
        <p:xfrm>
          <a:off x="1371600" y="1958009"/>
          <a:ext cx="6652261" cy="4335039"/>
        </p:xfrm>
        <a:graphic>
          <a:graphicData uri="http://schemas.openxmlformats.org/drawingml/2006/table">
            <a:tbl>
              <a:tblPr/>
              <a:tblGrid>
                <a:gridCol w="5266374">
                  <a:extLst>
                    <a:ext uri="{9D8B030D-6E8A-4147-A177-3AD203B41FA5}">
                      <a16:colId xmlns:a16="http://schemas.microsoft.com/office/drawing/2014/main" val="838664184"/>
                    </a:ext>
                  </a:extLst>
                </a:gridCol>
                <a:gridCol w="938139">
                  <a:extLst>
                    <a:ext uri="{9D8B030D-6E8A-4147-A177-3AD203B41FA5}">
                      <a16:colId xmlns:a16="http://schemas.microsoft.com/office/drawing/2014/main" val="2425091603"/>
                    </a:ext>
                  </a:extLst>
                </a:gridCol>
                <a:gridCol w="447748">
                  <a:extLst>
                    <a:ext uri="{9D8B030D-6E8A-4147-A177-3AD203B41FA5}">
                      <a16:colId xmlns:a16="http://schemas.microsoft.com/office/drawing/2014/main" val="3150919882"/>
                    </a:ext>
                  </a:extLst>
                </a:gridCol>
              </a:tblGrid>
              <a:tr h="436248">
                <a:tc>
                  <a:txBody>
                    <a:bodyPr/>
                    <a:lstStyle/>
                    <a:p>
                      <a:pPr algn="ctr"/>
                      <a:r>
                        <a:rPr lang="it-IT" sz="2000" b="1" dirty="0">
                          <a:solidFill>
                            <a:srgbClr val="000000"/>
                          </a:solidFill>
                          <a:effectLst/>
                          <a:latin typeface="Calibri" panose="020F0502020204030204" pitchFamily="34" charset="0"/>
                        </a:rPr>
                        <a:t>Da IMPRES@  ATS</a:t>
                      </a:r>
                      <a:endParaRPr lang="it-IT" sz="2000" dirty="0">
                        <a:effectLst/>
                        <a:latin typeface="Calibri" panose="020F0502020204030204" pitchFamily="34" charset="0"/>
                      </a:endParaRPr>
                    </a:p>
                  </a:txBody>
                  <a:tcPr marL="44450" marR="44450" anchor="b">
                    <a:lnL>
                      <a:noFill/>
                    </a:lnL>
                    <a:lnR>
                      <a:noFill/>
                    </a:lnR>
                    <a:lnT>
                      <a:noFill/>
                    </a:lnT>
                    <a:lnB w="12700" cap="flat" cmpd="sng" algn="ctr">
                      <a:solidFill>
                        <a:srgbClr val="8EA9DB"/>
                      </a:solidFill>
                      <a:prstDash val="solid"/>
                      <a:round/>
                      <a:headEnd type="none" w="med" len="med"/>
                      <a:tailEnd type="none" w="med" len="med"/>
                    </a:lnB>
                    <a:solidFill>
                      <a:srgbClr val="D9E1F2"/>
                    </a:solidFill>
                  </a:tcPr>
                </a:tc>
                <a:tc>
                  <a:txBody>
                    <a:bodyPr/>
                    <a:lstStyle/>
                    <a:p>
                      <a:pPr algn="ctr"/>
                      <a:r>
                        <a:rPr lang="it-IT" sz="1100" b="1" dirty="0">
                          <a:solidFill>
                            <a:srgbClr val="000000"/>
                          </a:solidFill>
                          <a:effectLst/>
                          <a:latin typeface="Calibri" panose="020F0502020204030204" pitchFamily="34" charset="0"/>
                        </a:rPr>
                        <a:t>Imprese</a:t>
                      </a:r>
                      <a:endParaRPr lang="it-IT" sz="1100" dirty="0">
                        <a:effectLst/>
                        <a:latin typeface="Calibri" panose="020F0502020204030204" pitchFamily="34" charset="0"/>
                      </a:endParaRPr>
                    </a:p>
                  </a:txBody>
                  <a:tcPr marL="44450" marR="44450" anchor="b">
                    <a:lnL>
                      <a:noFill/>
                    </a:lnL>
                    <a:lnR>
                      <a:noFill/>
                    </a:lnR>
                    <a:lnT>
                      <a:noFill/>
                    </a:lnT>
                    <a:lnB w="12700" cap="flat" cmpd="sng" algn="ctr">
                      <a:solidFill>
                        <a:srgbClr val="8EA9DB"/>
                      </a:solidFill>
                      <a:prstDash val="solid"/>
                      <a:round/>
                      <a:headEnd type="none" w="med" len="med"/>
                      <a:tailEnd type="none" w="med" len="med"/>
                    </a:lnB>
                    <a:solidFill>
                      <a:srgbClr val="D9E1F2"/>
                    </a:solidFill>
                  </a:tcPr>
                </a:tc>
                <a:tc>
                  <a:txBody>
                    <a:bodyPr/>
                    <a:lstStyle/>
                    <a:p>
                      <a:pPr algn="ctr"/>
                      <a:r>
                        <a:rPr lang="it-IT" sz="1100" b="1" dirty="0">
                          <a:solidFill>
                            <a:srgbClr val="098142"/>
                          </a:solidFill>
                          <a:effectLst/>
                          <a:latin typeface="Calibri" panose="020F0502020204030204" pitchFamily="34" charset="0"/>
                        </a:rPr>
                        <a:t>2%</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999704739"/>
                  </a:ext>
                </a:extLst>
              </a:tr>
              <a:tr h="507750">
                <a:tc>
                  <a:txBody>
                    <a:bodyPr/>
                    <a:lstStyle/>
                    <a:p>
                      <a:pPr algn="ctr"/>
                      <a:r>
                        <a:rPr lang="it-IT" sz="1100">
                          <a:solidFill>
                            <a:srgbClr val="000000"/>
                          </a:solidFill>
                          <a:effectLst/>
                          <a:latin typeface="Calibri" panose="020F0502020204030204" pitchFamily="34" charset="0"/>
                        </a:rPr>
                        <a:t>321-ATS DELLA CITTA METROPOLITANA DI MILANO</a:t>
                      </a:r>
                      <a:endParaRPr lang="it-IT" sz="1100">
                        <a:effectLst/>
                        <a:latin typeface="Calibri" panose="020F0502020204030204" pitchFamily="34" charset="0"/>
                      </a:endParaRPr>
                    </a:p>
                  </a:txBody>
                  <a:tcPr marL="44450" marR="44450" anchor="b">
                    <a:lnL>
                      <a:noFill/>
                    </a:lnL>
                    <a:lnR>
                      <a:noFill/>
                    </a:lnR>
                    <a:lnT w="12700" cap="flat" cmpd="sng" algn="ctr">
                      <a:solidFill>
                        <a:srgbClr val="8EA9DB"/>
                      </a:solidFill>
                      <a:prstDash val="solid"/>
                      <a:round/>
                      <a:headEnd type="none" w="med" len="med"/>
                      <a:tailEnd type="none" w="med" len="med"/>
                    </a:lnT>
                    <a:lnB>
                      <a:noFill/>
                    </a:lnB>
                    <a:solidFill>
                      <a:srgbClr val="FFFFFF"/>
                    </a:solidFill>
                  </a:tcPr>
                </a:tc>
                <a:tc>
                  <a:txBody>
                    <a:bodyPr/>
                    <a:lstStyle/>
                    <a:p>
                      <a:pPr algn="ctr"/>
                      <a:r>
                        <a:rPr lang="it-IT" sz="1100">
                          <a:solidFill>
                            <a:srgbClr val="000000"/>
                          </a:solidFill>
                          <a:effectLst/>
                          <a:latin typeface="Calibri" panose="020F0502020204030204" pitchFamily="34" charset="0"/>
                        </a:rPr>
                        <a:t>5530</a:t>
                      </a:r>
                      <a:endParaRPr lang="it-IT" sz="1100">
                        <a:effectLst/>
                        <a:latin typeface="Calibri" panose="020F0502020204030204" pitchFamily="34" charset="0"/>
                      </a:endParaRPr>
                    </a:p>
                  </a:txBody>
                  <a:tcPr marL="44450" marR="44450" anchor="b">
                    <a:lnL>
                      <a:noFill/>
                    </a:lnL>
                    <a:lnR>
                      <a:noFill/>
                    </a:lnR>
                    <a:lnT w="12700" cap="flat" cmpd="sng" algn="ctr">
                      <a:solidFill>
                        <a:srgbClr val="8EA9DB"/>
                      </a:solidFill>
                      <a:prstDash val="solid"/>
                      <a:round/>
                      <a:headEnd type="none" w="med" len="med"/>
                      <a:tailEnd type="none" w="med" len="med"/>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111</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2086779106"/>
                  </a:ext>
                </a:extLst>
              </a:tr>
              <a:tr h="308276">
                <a:tc>
                  <a:txBody>
                    <a:bodyPr/>
                    <a:lstStyle/>
                    <a:p>
                      <a:pPr algn="ctr"/>
                      <a:r>
                        <a:rPr lang="it-IT" sz="1100">
                          <a:solidFill>
                            <a:srgbClr val="000000"/>
                          </a:solidFill>
                          <a:effectLst/>
                          <a:latin typeface="Calibri" panose="020F0502020204030204" pitchFamily="34" charset="0"/>
                        </a:rPr>
                        <a:t>322-ATS DELL INSUBRIA</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3913</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78</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1632647172"/>
                  </a:ext>
                </a:extLst>
              </a:tr>
              <a:tr h="308276">
                <a:tc>
                  <a:txBody>
                    <a:bodyPr/>
                    <a:lstStyle/>
                    <a:p>
                      <a:pPr algn="ctr"/>
                      <a:r>
                        <a:rPr lang="it-IT" sz="1100">
                          <a:solidFill>
                            <a:srgbClr val="000000"/>
                          </a:solidFill>
                          <a:effectLst/>
                          <a:latin typeface="Calibri" panose="020F0502020204030204" pitchFamily="34" charset="0"/>
                        </a:rPr>
                        <a:t>323-ATS DELLA MONTAGNA</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4061</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81</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467986586"/>
                  </a:ext>
                </a:extLst>
              </a:tr>
              <a:tr h="308276">
                <a:tc>
                  <a:txBody>
                    <a:bodyPr/>
                    <a:lstStyle/>
                    <a:p>
                      <a:pPr algn="ctr"/>
                      <a:r>
                        <a:rPr lang="it-IT" sz="1100">
                          <a:solidFill>
                            <a:srgbClr val="000000"/>
                          </a:solidFill>
                          <a:effectLst/>
                          <a:latin typeface="Calibri" panose="020F0502020204030204" pitchFamily="34" charset="0"/>
                        </a:rPr>
                        <a:t>324-ATS DELLA BRIANZA</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2248</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45</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3577002827"/>
                  </a:ext>
                </a:extLst>
              </a:tr>
              <a:tr h="507750">
                <a:tc>
                  <a:txBody>
                    <a:bodyPr/>
                    <a:lstStyle/>
                    <a:p>
                      <a:pPr algn="ctr"/>
                      <a:r>
                        <a:rPr lang="it-IT" sz="1100" dirty="0">
                          <a:solidFill>
                            <a:srgbClr val="000000"/>
                          </a:solidFill>
                          <a:effectLst/>
                          <a:latin typeface="Calibri" panose="020F0502020204030204" pitchFamily="34" charset="0"/>
                        </a:rPr>
                        <a:t>325-ATS DI BERGAMO</a:t>
                      </a:r>
                      <a:endParaRPr lang="it-IT" sz="1100" dirty="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5701</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114</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3930638085"/>
                  </a:ext>
                </a:extLst>
              </a:tr>
              <a:tr h="507750">
                <a:tc>
                  <a:txBody>
                    <a:bodyPr/>
                    <a:lstStyle/>
                    <a:p>
                      <a:pPr algn="ctr"/>
                      <a:r>
                        <a:rPr lang="it-IT" sz="1100">
                          <a:solidFill>
                            <a:srgbClr val="000000"/>
                          </a:solidFill>
                          <a:effectLst/>
                          <a:latin typeface="Calibri" panose="020F0502020204030204" pitchFamily="34" charset="0"/>
                        </a:rPr>
                        <a:t>326-ATS DI BRESCIA</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10311</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206</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1712362625"/>
                  </a:ext>
                </a:extLst>
              </a:tr>
              <a:tr h="507750">
                <a:tc>
                  <a:txBody>
                    <a:bodyPr/>
                    <a:lstStyle/>
                    <a:p>
                      <a:pPr algn="ctr"/>
                      <a:r>
                        <a:rPr lang="it-IT" sz="1100">
                          <a:solidFill>
                            <a:srgbClr val="000000"/>
                          </a:solidFill>
                          <a:effectLst/>
                          <a:latin typeface="Calibri" panose="020F0502020204030204" pitchFamily="34" charset="0"/>
                        </a:rPr>
                        <a:t>327-ATS DELLA VAL PADANA</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a:solidFill>
                            <a:srgbClr val="000000"/>
                          </a:solidFill>
                          <a:effectLst/>
                          <a:latin typeface="Calibri" panose="020F0502020204030204" pitchFamily="34" charset="0"/>
                        </a:rPr>
                        <a:t>12742</a:t>
                      </a:r>
                      <a:endParaRPr lang="it-IT" sz="1100">
                        <a:effectLst/>
                        <a:latin typeface="Calibri" panose="020F0502020204030204" pitchFamily="34" charset="0"/>
                      </a:endParaRPr>
                    </a:p>
                  </a:txBody>
                  <a:tcPr marL="44450" marR="44450" anchor="b">
                    <a:lnL>
                      <a:noFill/>
                    </a:lnL>
                    <a:lnR>
                      <a:noFill/>
                    </a:lnR>
                    <a:lnT>
                      <a:noFill/>
                    </a:lnT>
                    <a:lnB>
                      <a:noFill/>
                    </a:lnB>
                    <a:solidFill>
                      <a:srgbClr val="FFFFFF"/>
                    </a:solidFill>
                  </a:tcPr>
                </a:tc>
                <a:tc>
                  <a:txBody>
                    <a:bodyPr/>
                    <a:lstStyle/>
                    <a:p>
                      <a:pPr algn="ctr"/>
                      <a:r>
                        <a:rPr lang="it-IT" sz="1100" b="1" dirty="0">
                          <a:solidFill>
                            <a:srgbClr val="098142"/>
                          </a:solidFill>
                          <a:effectLst/>
                          <a:latin typeface="Calibri" panose="020F0502020204030204" pitchFamily="34" charset="0"/>
                        </a:rPr>
                        <a:t>255</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3512891734"/>
                  </a:ext>
                </a:extLst>
              </a:tr>
              <a:tr h="507750">
                <a:tc>
                  <a:txBody>
                    <a:bodyPr/>
                    <a:lstStyle/>
                    <a:p>
                      <a:pPr algn="ctr"/>
                      <a:r>
                        <a:rPr lang="it-IT" sz="1100">
                          <a:solidFill>
                            <a:srgbClr val="000000"/>
                          </a:solidFill>
                          <a:effectLst/>
                          <a:latin typeface="Calibri" panose="020F0502020204030204" pitchFamily="34" charset="0"/>
                        </a:rPr>
                        <a:t>328-ATS DI PAVIA</a:t>
                      </a:r>
                      <a:endParaRPr lang="it-IT" sz="1100">
                        <a:effectLst/>
                        <a:latin typeface="Calibri" panose="020F0502020204030204" pitchFamily="34" charset="0"/>
                      </a:endParaRPr>
                    </a:p>
                  </a:txBody>
                  <a:tcPr marL="44450" marR="44450" anchor="b">
                    <a:lnL>
                      <a:noFill/>
                    </a:lnL>
                    <a:lnR>
                      <a:noFill/>
                    </a:lnR>
                    <a:lnT>
                      <a:noFill/>
                    </a:lnT>
                    <a:lnB w="12700" cap="flat" cmpd="sng" algn="ctr">
                      <a:solidFill>
                        <a:srgbClr val="8EA9DB"/>
                      </a:solidFill>
                      <a:prstDash val="solid"/>
                      <a:round/>
                      <a:headEnd type="none" w="med" len="med"/>
                      <a:tailEnd type="none" w="med" len="med"/>
                    </a:lnB>
                    <a:solidFill>
                      <a:srgbClr val="FFFFFF"/>
                    </a:solidFill>
                  </a:tcPr>
                </a:tc>
                <a:tc>
                  <a:txBody>
                    <a:bodyPr/>
                    <a:lstStyle/>
                    <a:p>
                      <a:pPr algn="ctr"/>
                      <a:r>
                        <a:rPr lang="it-IT" sz="1100">
                          <a:solidFill>
                            <a:srgbClr val="000000"/>
                          </a:solidFill>
                          <a:effectLst/>
                          <a:latin typeface="Calibri" panose="020F0502020204030204" pitchFamily="34" charset="0"/>
                        </a:rPr>
                        <a:t>6561</a:t>
                      </a:r>
                      <a:endParaRPr lang="it-IT" sz="1100">
                        <a:effectLst/>
                        <a:latin typeface="Calibri" panose="020F0502020204030204" pitchFamily="34" charset="0"/>
                      </a:endParaRPr>
                    </a:p>
                  </a:txBody>
                  <a:tcPr marL="44450" marR="44450" anchor="b">
                    <a:lnL>
                      <a:noFill/>
                    </a:lnL>
                    <a:lnR>
                      <a:noFill/>
                    </a:lnR>
                    <a:lnT>
                      <a:noFill/>
                    </a:lnT>
                    <a:lnB w="12700" cap="flat" cmpd="sng" algn="ctr">
                      <a:solidFill>
                        <a:srgbClr val="8EA9DB"/>
                      </a:solidFill>
                      <a:prstDash val="solid"/>
                      <a:round/>
                      <a:headEnd type="none" w="med" len="med"/>
                      <a:tailEnd type="none" w="med" len="med"/>
                    </a:lnB>
                    <a:solidFill>
                      <a:srgbClr val="FFFFFF"/>
                    </a:solidFill>
                  </a:tcPr>
                </a:tc>
                <a:tc>
                  <a:txBody>
                    <a:bodyPr/>
                    <a:lstStyle/>
                    <a:p>
                      <a:pPr algn="ctr"/>
                      <a:r>
                        <a:rPr lang="it-IT" sz="1100" b="1" dirty="0">
                          <a:solidFill>
                            <a:srgbClr val="098142"/>
                          </a:solidFill>
                          <a:effectLst/>
                          <a:latin typeface="Calibri" panose="020F0502020204030204" pitchFamily="34" charset="0"/>
                        </a:rPr>
                        <a:t>131</a:t>
                      </a: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1831189599"/>
                  </a:ext>
                </a:extLst>
              </a:tr>
              <a:tr h="435213">
                <a:tc>
                  <a:txBody>
                    <a:bodyPr/>
                    <a:lstStyle/>
                    <a:p>
                      <a:pPr algn="ctr"/>
                      <a:r>
                        <a:rPr lang="it-IT" sz="1100" b="1">
                          <a:solidFill>
                            <a:srgbClr val="000000"/>
                          </a:solidFill>
                          <a:effectLst/>
                          <a:latin typeface="Calibri" panose="020F0502020204030204" pitchFamily="34" charset="0"/>
                        </a:rPr>
                        <a:t>Totale complessivo</a:t>
                      </a:r>
                      <a:endParaRPr lang="it-IT" sz="1100">
                        <a:effectLst/>
                        <a:latin typeface="Calibri" panose="020F0502020204030204" pitchFamily="34" charset="0"/>
                      </a:endParaRPr>
                    </a:p>
                  </a:txBody>
                  <a:tcPr marL="44450" marR="44450" anchor="b">
                    <a:lnL>
                      <a:noFill/>
                    </a:lnL>
                    <a:lnR>
                      <a:noFill/>
                    </a:lnR>
                    <a:lnT w="12700" cap="flat" cmpd="sng" algn="ctr">
                      <a:solidFill>
                        <a:srgbClr val="8EA9DB"/>
                      </a:solidFill>
                      <a:prstDash val="solid"/>
                      <a:round/>
                      <a:headEnd type="none" w="med" len="med"/>
                      <a:tailEnd type="none" w="med" len="med"/>
                    </a:lnT>
                    <a:lnB>
                      <a:noFill/>
                    </a:lnB>
                    <a:solidFill>
                      <a:srgbClr val="D9E1F2"/>
                    </a:solidFill>
                  </a:tcPr>
                </a:tc>
                <a:tc>
                  <a:txBody>
                    <a:bodyPr/>
                    <a:lstStyle/>
                    <a:p>
                      <a:pPr algn="ctr"/>
                      <a:r>
                        <a:rPr lang="it-IT" sz="1100" b="1">
                          <a:solidFill>
                            <a:srgbClr val="000000"/>
                          </a:solidFill>
                          <a:effectLst/>
                          <a:latin typeface="Calibri" panose="020F0502020204030204" pitchFamily="34" charset="0"/>
                        </a:rPr>
                        <a:t>51067</a:t>
                      </a:r>
                      <a:endParaRPr lang="it-IT" sz="1100">
                        <a:effectLst/>
                        <a:latin typeface="Calibri" panose="020F0502020204030204" pitchFamily="34" charset="0"/>
                      </a:endParaRPr>
                    </a:p>
                  </a:txBody>
                  <a:tcPr marL="44450" marR="44450" anchor="b">
                    <a:lnL>
                      <a:noFill/>
                    </a:lnL>
                    <a:lnR>
                      <a:noFill/>
                    </a:lnR>
                    <a:lnT w="12700" cap="flat" cmpd="sng" algn="ctr">
                      <a:solidFill>
                        <a:srgbClr val="8EA9DB"/>
                      </a:solidFill>
                      <a:prstDash val="solid"/>
                      <a:round/>
                      <a:headEnd type="none" w="med" len="med"/>
                      <a:tailEnd type="none" w="med" len="med"/>
                    </a:lnT>
                    <a:lnB>
                      <a:noFill/>
                    </a:lnB>
                    <a:solidFill>
                      <a:srgbClr val="D9E1F2"/>
                    </a:solidFill>
                  </a:tcPr>
                </a:tc>
                <a:tc>
                  <a:txBody>
                    <a:bodyPr/>
                    <a:lstStyle/>
                    <a:p>
                      <a:pPr algn="ctr"/>
                      <a:endParaRPr lang="it-IT" b="1" dirty="0">
                        <a:effectLst/>
                      </a:endParaRPr>
                    </a:p>
                  </a:txBody>
                  <a:tcPr marL="44450" marR="44450" anchor="b">
                    <a:lnL>
                      <a:noFill/>
                    </a:lnL>
                    <a:lnR>
                      <a:noFill/>
                    </a:lnR>
                    <a:lnT>
                      <a:noFill/>
                    </a:lnT>
                    <a:lnB>
                      <a:noFill/>
                    </a:lnB>
                    <a:solidFill>
                      <a:srgbClr val="FFFFFF"/>
                    </a:solidFill>
                  </a:tcPr>
                </a:tc>
                <a:extLst>
                  <a:ext uri="{0D108BD9-81ED-4DB2-BD59-A6C34878D82A}">
                    <a16:rowId xmlns:a16="http://schemas.microsoft.com/office/drawing/2014/main" val="324143874"/>
                  </a:ext>
                </a:extLst>
              </a:tr>
            </a:tbl>
          </a:graphicData>
        </a:graphic>
      </p:graphicFrame>
    </p:spTree>
    <p:extLst>
      <p:ext uri="{BB962C8B-B14F-4D97-AF65-F5344CB8AC3E}">
        <p14:creationId xmlns:p14="http://schemas.microsoft.com/office/powerpoint/2010/main" val="645790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1019490"/>
          </a:xfrm>
        </p:spPr>
        <p:txBody>
          <a:bodyPr>
            <a:noAutofit/>
          </a:bodyPr>
          <a:lstStyle/>
          <a:p>
            <a:pPr algn="ctr" defTabSz="336550">
              <a:lnSpc>
                <a:spcPct val="90000"/>
              </a:lnSpc>
              <a:spcBef>
                <a:spcPts val="600"/>
              </a:spcBef>
              <a:spcAft>
                <a:spcPts val="600"/>
              </a:spcAft>
            </a:pPr>
            <a:br>
              <a:rPr lang="it-IT" altLang="it-IT" sz="2400"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r>
              <a:rPr lang="it-IT" altLang="it-IT" sz="2800" dirty="0"/>
              <a:t> Piano Predefinito 7</a:t>
            </a:r>
            <a:r>
              <a:rPr lang="it-IT" dirty="0"/>
              <a:t> Agricoltura</a:t>
            </a:r>
            <a:br>
              <a:rPr lang="it-IT" sz="2800" dirty="0">
                <a:latin typeface="Times New Roman" panose="02020603050405020304" pitchFamily="18" charset="0"/>
                <a:ea typeface="Times New Roman" panose="02020603050405020304" pitchFamily="18" charset="0"/>
                <a:cs typeface="Times New Roman" panose="02020603050405020304" pitchFamily="18" charset="0"/>
              </a:rPr>
            </a:b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987794"/>
            <a:ext cx="8174736" cy="5184406"/>
          </a:xfrm>
        </p:spPr>
        <p:txBody>
          <a:bodyPr/>
          <a:lstStyle/>
          <a:p>
            <a:r>
              <a:rPr lang="it-IT" sz="1400" b="1" i="1" dirty="0">
                <a:effectLst>
                  <a:outerShdw blurRad="38100" dist="38100" dir="2700000" algn="tl">
                    <a:srgbClr val="000000">
                      <a:alpha val="43137"/>
                    </a:srgbClr>
                  </a:outerShdw>
                </a:effectLst>
              </a:rPr>
              <a:t>INTERSETTORIALITA’ </a:t>
            </a:r>
          </a:p>
          <a:p>
            <a:r>
              <a:rPr lang="it-IT" sz="1400" b="1" i="1" dirty="0">
                <a:effectLst>
                  <a:outerShdw blurRad="38100" dist="38100" dir="2700000" algn="tl">
                    <a:srgbClr val="000000">
                      <a:alpha val="43137"/>
                    </a:srgbClr>
                  </a:outerShdw>
                </a:effectLst>
              </a:rPr>
              <a:t>Sviluppo delle collaborazioni e delle azioni integrate </a:t>
            </a:r>
            <a:r>
              <a:rPr lang="it-IT" sz="1400" b="1" i="1" dirty="0" err="1">
                <a:effectLst>
                  <a:outerShdw blurRad="38100" dist="38100" dir="2700000" algn="tl">
                    <a:srgbClr val="000000">
                      <a:alpha val="43137"/>
                    </a:srgbClr>
                  </a:outerShdw>
                </a:effectLst>
              </a:rPr>
              <a:t>intradipartimentali</a:t>
            </a:r>
            <a:r>
              <a:rPr lang="it-IT" sz="1400" b="1" i="1" dirty="0">
                <a:effectLst>
                  <a:outerShdw blurRad="38100" dist="38100" dir="2700000" algn="tl">
                    <a:srgbClr val="000000">
                      <a:alpha val="43137"/>
                    </a:srgbClr>
                  </a:outerShdw>
                </a:effectLst>
              </a:rPr>
              <a:t> e tra Istituzioni</a:t>
            </a:r>
          </a:p>
          <a:p>
            <a:r>
              <a:rPr lang="it-IT" sz="1400" i="1" dirty="0">
                <a:solidFill>
                  <a:srgbClr val="FF0000"/>
                </a:solidFill>
              </a:rPr>
              <a:t>Operatività Comitati di coordinamento ex art 7 :  </a:t>
            </a:r>
          </a:p>
          <a:p>
            <a:pPr marL="285750" lvl="0" indent="-285750">
              <a:buFont typeface="Wingdings" panose="05000000000000000000" pitchFamily="2" charset="2"/>
              <a:buChar char="ü"/>
            </a:pPr>
            <a:r>
              <a:rPr lang="it-IT" sz="1400" dirty="0"/>
              <a:t>Confronti nei </a:t>
            </a:r>
            <a:r>
              <a:rPr lang="it-IT" sz="1400" dirty="0">
                <a:solidFill>
                  <a:srgbClr val="00B050"/>
                </a:solidFill>
              </a:rPr>
              <a:t>tavoli 2 incontri annui</a:t>
            </a:r>
            <a:r>
              <a:rPr lang="it-IT" sz="1400" dirty="0"/>
              <a:t>; </a:t>
            </a:r>
            <a:endParaRPr lang="it-IT" sz="1400" b="1" i="1" dirty="0">
              <a:effectLst>
                <a:outerShdw blurRad="38100" dist="38100" dir="2700000" algn="tl">
                  <a:srgbClr val="000000">
                    <a:alpha val="43137"/>
                  </a:srgbClr>
                </a:outerShdw>
              </a:effectLst>
            </a:endParaRPr>
          </a:p>
          <a:p>
            <a:pPr lvl="0"/>
            <a:r>
              <a:rPr lang="it-IT" sz="1400" b="1" i="1" dirty="0">
                <a:effectLst>
                  <a:outerShdw blurRad="38100" dist="38100" dir="2700000" algn="tl">
                    <a:srgbClr val="000000">
                      <a:alpha val="43137"/>
                    </a:srgbClr>
                  </a:outerShdw>
                </a:effectLst>
              </a:rPr>
              <a:t>FORMAZIONE</a:t>
            </a:r>
          </a:p>
          <a:p>
            <a:r>
              <a:rPr lang="it-IT" sz="1400" i="1" dirty="0">
                <a:solidFill>
                  <a:srgbClr val="FF0000"/>
                </a:solidFill>
              </a:rPr>
              <a:t>Formazione :  </a:t>
            </a:r>
          </a:p>
          <a:p>
            <a:pPr marL="285750" lvl="0" indent="-285750">
              <a:buFont typeface="Wingdings" panose="05000000000000000000" pitchFamily="2" charset="2"/>
              <a:buChar char="ü"/>
            </a:pPr>
            <a:r>
              <a:rPr lang="it-IT" sz="1400" dirty="0"/>
              <a:t>Attuazione di percorsi formativi, </a:t>
            </a:r>
            <a:r>
              <a:rPr lang="it-IT" sz="1400" dirty="0">
                <a:solidFill>
                  <a:srgbClr val="00B050"/>
                </a:solidFill>
              </a:rPr>
              <a:t>3 iniziative anno</a:t>
            </a:r>
            <a:r>
              <a:rPr lang="it-IT" sz="1400" dirty="0"/>
              <a:t>; </a:t>
            </a:r>
          </a:p>
          <a:p>
            <a:pPr lvl="0"/>
            <a:r>
              <a:rPr lang="it-IT" sz="1400" b="1" i="1" dirty="0">
                <a:effectLst>
                  <a:outerShdw blurRad="38100" dist="38100" dir="2700000" algn="tl">
                    <a:srgbClr val="000000">
                      <a:alpha val="43137"/>
                    </a:srgbClr>
                  </a:outerShdw>
                </a:effectLst>
              </a:rPr>
              <a:t>COMUNICAZIONE</a:t>
            </a:r>
          </a:p>
          <a:p>
            <a:r>
              <a:rPr lang="it-IT" sz="1400" i="1" dirty="0">
                <a:solidFill>
                  <a:srgbClr val="FF0000"/>
                </a:solidFill>
              </a:rPr>
              <a:t>Comunicazione :  </a:t>
            </a:r>
          </a:p>
          <a:p>
            <a:pPr marL="285750" lvl="0" indent="-285750">
              <a:buFont typeface="Wingdings" panose="05000000000000000000" pitchFamily="2" charset="2"/>
              <a:buChar char="ü"/>
            </a:pPr>
            <a:r>
              <a:rPr lang="it-IT" sz="1400" dirty="0"/>
              <a:t>Realizzazione di un intervento di comunicazione/informazione anno; </a:t>
            </a:r>
          </a:p>
          <a:p>
            <a:r>
              <a:rPr lang="it-IT" sz="1400" b="1" i="1" dirty="0">
                <a:effectLst>
                  <a:outerShdw blurRad="38100" dist="38100" dir="2700000" algn="tl">
                    <a:srgbClr val="000000">
                      <a:alpha val="43137"/>
                    </a:srgbClr>
                  </a:outerShdw>
                </a:effectLst>
              </a:rPr>
              <a:t>EQUITA’ </a:t>
            </a:r>
          </a:p>
          <a:p>
            <a:r>
              <a:rPr lang="it-IT" sz="1400" i="1" dirty="0">
                <a:solidFill>
                  <a:srgbClr val="FF0000"/>
                </a:solidFill>
              </a:rPr>
              <a:t>Orientare gli interventi secondo lenti di equità:  </a:t>
            </a:r>
          </a:p>
          <a:p>
            <a:pPr marL="285750" lvl="0" indent="-285750">
              <a:buFont typeface="Wingdings" panose="05000000000000000000" pitchFamily="2" charset="2"/>
              <a:buChar char="ü"/>
            </a:pPr>
            <a:r>
              <a:rPr lang="it-IT" sz="1400" dirty="0"/>
              <a:t>Dal 2022 </a:t>
            </a:r>
          </a:p>
          <a:p>
            <a:pPr lvl="0"/>
            <a:endParaRPr lang="it-IT" sz="1000" dirty="0"/>
          </a:p>
          <a:p>
            <a:r>
              <a:rPr lang="it-IT" sz="1400" b="1" i="1" dirty="0">
                <a:effectLst>
                  <a:outerShdw blurRad="38100" dist="38100" dir="2700000" algn="tl">
                    <a:srgbClr val="000000">
                      <a:alpha val="43137"/>
                    </a:srgbClr>
                  </a:outerShdw>
                </a:effectLst>
              </a:rPr>
              <a:t>OBIETTIVI E INDICATORI SPECIFICI </a:t>
            </a:r>
          </a:p>
          <a:p>
            <a:r>
              <a:rPr lang="it-IT" sz="1400" b="1" i="1" dirty="0">
                <a:effectLst>
                  <a:outerShdw blurRad="38100" dist="38100" dir="2700000" algn="tl">
                    <a:srgbClr val="000000">
                      <a:alpha val="43137"/>
                    </a:srgbClr>
                  </a:outerShdw>
                </a:effectLst>
              </a:rPr>
              <a:t>Strategie di intervento per le attività di vigilanza, controllo, assistenza</a:t>
            </a:r>
          </a:p>
          <a:p>
            <a:r>
              <a:rPr lang="it-IT" sz="1400" i="1" dirty="0">
                <a:solidFill>
                  <a:srgbClr val="FF0000"/>
                </a:solidFill>
              </a:rPr>
              <a:t>Orientare la vigilanza, il controllo, l’assistenza:  </a:t>
            </a:r>
          </a:p>
          <a:p>
            <a:pPr marL="285750" lvl="0" indent="-285750">
              <a:buFont typeface="Wingdings" panose="05000000000000000000" pitchFamily="2" charset="2"/>
              <a:buChar char="ü"/>
            </a:pPr>
            <a:r>
              <a:rPr lang="it-IT" sz="1400" dirty="0">
                <a:solidFill>
                  <a:srgbClr val="00B050"/>
                </a:solidFill>
              </a:rPr>
              <a:t>2 % aziende </a:t>
            </a:r>
            <a:r>
              <a:rPr lang="it-IT" sz="1400" dirty="0"/>
              <a:t>del territorio, privilegiando le piccole, </a:t>
            </a:r>
            <a:r>
              <a:rPr lang="it-IT" sz="1400" dirty="0">
                <a:solidFill>
                  <a:srgbClr val="00B050"/>
                </a:solidFill>
              </a:rPr>
              <a:t>controllo del mercato delle macchine</a:t>
            </a:r>
            <a:r>
              <a:rPr lang="it-IT" sz="1400" dirty="0"/>
              <a:t>, </a:t>
            </a:r>
            <a:r>
              <a:rPr lang="it-IT" sz="1400" dirty="0">
                <a:solidFill>
                  <a:srgbClr val="00B050"/>
                </a:solidFill>
              </a:rPr>
              <a:t>anche in fiera e banca dati RES </a:t>
            </a:r>
          </a:p>
          <a:p>
            <a:pPr marL="285750" lvl="0" indent="-285750">
              <a:buFont typeface="Wingdings" panose="05000000000000000000" pitchFamily="2" charset="2"/>
              <a:buChar char="ü"/>
            </a:pPr>
            <a:r>
              <a:rPr lang="it-IT" sz="1400" dirty="0">
                <a:solidFill>
                  <a:srgbClr val="00B050"/>
                </a:solidFill>
              </a:rPr>
              <a:t>PMP</a:t>
            </a:r>
            <a:r>
              <a:rPr lang="it-IT" sz="1400" dirty="0"/>
              <a:t> Agricoltura</a:t>
            </a:r>
          </a:p>
          <a:p>
            <a:pPr marL="285750" lvl="0" indent="-285750">
              <a:buFont typeface="Wingdings" panose="05000000000000000000" pitchFamily="2" charset="2"/>
              <a:buChar char="ü"/>
            </a:pPr>
            <a:r>
              <a:rPr lang="it-IT" sz="1400" dirty="0">
                <a:solidFill>
                  <a:srgbClr val="00B050"/>
                </a:solidFill>
              </a:rPr>
              <a:t>Report sorveglianza </a:t>
            </a:r>
            <a:r>
              <a:rPr lang="it-IT" sz="1400" dirty="0"/>
              <a:t>sanitaria efficace.</a:t>
            </a:r>
          </a:p>
          <a:p>
            <a:endParaRPr lang="it-IT" sz="1400" dirty="0"/>
          </a:p>
        </p:txBody>
      </p:sp>
    </p:spTree>
    <p:extLst>
      <p:ext uri="{BB962C8B-B14F-4D97-AF65-F5344CB8AC3E}">
        <p14:creationId xmlns:p14="http://schemas.microsoft.com/office/powerpoint/2010/main" val="4233516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1019490"/>
          </a:xfrm>
        </p:spPr>
        <p:txBody>
          <a:bodyPr>
            <a:noAutofit/>
          </a:bodyPr>
          <a:lstStyle/>
          <a:p>
            <a:pPr algn="ctr" defTabSz="336550">
              <a:lnSpc>
                <a:spcPct val="90000"/>
              </a:lnSpc>
              <a:spcBef>
                <a:spcPts val="600"/>
              </a:spcBef>
              <a:spcAft>
                <a:spcPts val="600"/>
              </a:spcAft>
            </a:pPr>
            <a:br>
              <a:rPr lang="it-IT" altLang="it-IT" sz="2400"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r>
              <a:rPr lang="it-IT" altLang="it-IT" sz="2800" dirty="0"/>
              <a:t> Piano Predefinito 7</a:t>
            </a:r>
            <a:r>
              <a:rPr lang="it-IT" dirty="0"/>
              <a:t> Agricoltura</a:t>
            </a:r>
            <a:br>
              <a:rPr lang="it-IT" sz="2800" dirty="0">
                <a:latin typeface="Times New Roman" panose="02020603050405020304" pitchFamily="18" charset="0"/>
                <a:ea typeface="Times New Roman" panose="02020603050405020304" pitchFamily="18" charset="0"/>
                <a:cs typeface="Times New Roman" panose="02020603050405020304" pitchFamily="18" charset="0"/>
              </a:rPr>
            </a:b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987794"/>
            <a:ext cx="8174736" cy="5184406"/>
          </a:xfrm>
        </p:spPr>
        <p:txBody>
          <a:bodyPr/>
          <a:lstStyle/>
          <a:p>
            <a:r>
              <a:rPr lang="it-IT" b="1" i="1" dirty="0">
                <a:effectLst>
                  <a:outerShdw blurRad="38100" dist="38100" dir="2700000" algn="tl">
                    <a:srgbClr val="000000">
                      <a:alpha val="43137"/>
                    </a:srgbClr>
                  </a:outerShdw>
                </a:effectLst>
              </a:rPr>
              <a:t>Proposte di azioni da discutere nel tavolo: </a:t>
            </a:r>
          </a:p>
          <a:p>
            <a:endParaRPr lang="it-IT" sz="1400" b="1" i="1" dirty="0">
              <a:effectLst>
                <a:outerShdw blurRad="38100" dist="38100" dir="2700000" algn="tl">
                  <a:srgbClr val="000000">
                    <a:alpha val="43137"/>
                  </a:srgbClr>
                </a:outerShdw>
              </a:effectLst>
            </a:endParaRPr>
          </a:p>
          <a:p>
            <a:pPr lvl="0"/>
            <a:r>
              <a:rPr lang="it-IT" sz="1400" b="1" i="1" dirty="0">
                <a:effectLst>
                  <a:outerShdw blurRad="38100" dist="38100" dir="2700000" algn="tl">
                    <a:srgbClr val="000000">
                      <a:alpha val="43137"/>
                    </a:srgbClr>
                  </a:outerShdw>
                </a:effectLst>
              </a:rPr>
              <a:t>FORMAZIONE</a:t>
            </a:r>
          </a:p>
          <a:p>
            <a:r>
              <a:rPr lang="it-IT" sz="1400" i="1" dirty="0">
                <a:solidFill>
                  <a:srgbClr val="FF0000"/>
                </a:solidFill>
              </a:rPr>
              <a:t>Formazione :  </a:t>
            </a:r>
            <a:r>
              <a:rPr lang="it-IT" sz="1400" dirty="0"/>
              <a:t>Attuazione di percorsi formativi, 3 iniziative anno</a:t>
            </a:r>
            <a:endParaRPr lang="it-IT" sz="1400" i="1" dirty="0">
              <a:solidFill>
                <a:srgbClr val="FF0000"/>
              </a:solidFill>
            </a:endParaRPr>
          </a:p>
          <a:p>
            <a:pPr marL="285750" lvl="0" indent="-285750">
              <a:buFont typeface="Wingdings" panose="05000000000000000000" pitchFamily="2" charset="2"/>
              <a:buChar char="ü"/>
            </a:pPr>
            <a:r>
              <a:rPr lang="it-IT" sz="1400" b="1" dirty="0">
                <a:solidFill>
                  <a:srgbClr val="00B050"/>
                </a:solidFill>
              </a:rPr>
              <a:t>Per il primo semestre 2022 programmazione corso dedicato agli operatori </a:t>
            </a:r>
            <a:endParaRPr lang="it-IT" sz="1400" b="1" i="1" dirty="0">
              <a:effectLst>
                <a:outerShdw blurRad="38100" dist="38100" dir="2700000" algn="tl">
                  <a:srgbClr val="000000">
                    <a:alpha val="43137"/>
                  </a:srgbClr>
                </a:outerShdw>
              </a:effectLst>
            </a:endParaRPr>
          </a:p>
          <a:p>
            <a:r>
              <a:rPr lang="it-IT" sz="1400" b="1" i="1" dirty="0">
                <a:effectLst>
                  <a:outerShdw blurRad="38100" dist="38100" dir="2700000" algn="tl">
                    <a:srgbClr val="000000">
                      <a:alpha val="43137"/>
                    </a:srgbClr>
                  </a:outerShdw>
                </a:effectLst>
              </a:rPr>
              <a:t>OBIETTIVI E INDICATORI SPECIFICI per vigilanza </a:t>
            </a:r>
          </a:p>
          <a:p>
            <a:r>
              <a:rPr lang="it-IT" sz="1400" i="1" dirty="0">
                <a:solidFill>
                  <a:srgbClr val="FF0000"/>
                </a:solidFill>
              </a:rPr>
              <a:t>Orientare la vigilanza, il controllo, l’assistenza:  </a:t>
            </a:r>
          </a:p>
          <a:p>
            <a:pPr marL="285750" lvl="0" indent="-285750">
              <a:buFont typeface="Wingdings" panose="05000000000000000000" pitchFamily="2" charset="2"/>
              <a:buChar char="ü"/>
            </a:pPr>
            <a:r>
              <a:rPr lang="it-IT" sz="1400" b="1" dirty="0">
                <a:solidFill>
                  <a:srgbClr val="00B050"/>
                </a:solidFill>
              </a:rPr>
              <a:t>2 % aziende </a:t>
            </a:r>
            <a:r>
              <a:rPr lang="it-IT" sz="1400" dirty="0"/>
              <a:t>del territorio, privilegiando le piccole, controllo del mercato delle </a:t>
            </a:r>
            <a:r>
              <a:rPr lang="it-IT" sz="1400" b="1" dirty="0">
                <a:solidFill>
                  <a:srgbClr val="00B050"/>
                </a:solidFill>
              </a:rPr>
              <a:t>macchine, anche in fiera</a:t>
            </a:r>
            <a:r>
              <a:rPr lang="it-IT" sz="1400" dirty="0"/>
              <a:t> </a:t>
            </a:r>
          </a:p>
          <a:p>
            <a:pPr marL="285750" lvl="0" indent="-285750">
              <a:buFont typeface="Wingdings" panose="05000000000000000000" pitchFamily="2" charset="2"/>
              <a:buChar char="ü"/>
            </a:pPr>
            <a:r>
              <a:rPr lang="it-IT" b="1" dirty="0">
                <a:solidFill>
                  <a:srgbClr val="00B050"/>
                </a:solidFill>
              </a:rPr>
              <a:t>Proposte PMP Agricoltura: </a:t>
            </a:r>
          </a:p>
          <a:p>
            <a:pPr marL="285750" lvl="0" indent="-285750">
              <a:buFont typeface="Arial" panose="020B0604020202020204" pitchFamily="34" charset="0"/>
              <a:buChar char="•"/>
            </a:pPr>
            <a:r>
              <a:rPr lang="it-IT" b="1" dirty="0">
                <a:solidFill>
                  <a:srgbClr val="00B050"/>
                </a:solidFill>
              </a:rPr>
              <a:t> </a:t>
            </a:r>
            <a:r>
              <a:rPr lang="it-IT" b="1" dirty="0">
                <a:solidFill>
                  <a:schemeClr val="accent2"/>
                </a:solidFill>
              </a:rPr>
              <a:t>macelli,</a:t>
            </a:r>
          </a:p>
          <a:p>
            <a:pPr marL="285750" lvl="0" indent="-285750">
              <a:buFont typeface="Arial" panose="020B0604020202020204" pitchFamily="34" charset="0"/>
              <a:buChar char="•"/>
            </a:pPr>
            <a:r>
              <a:rPr lang="it-IT" b="1" dirty="0">
                <a:solidFill>
                  <a:schemeClr val="accent2"/>
                </a:solidFill>
              </a:rPr>
              <a:t> rischio stress da calore</a:t>
            </a:r>
            <a:r>
              <a:rPr lang="it-IT" b="1" dirty="0">
                <a:solidFill>
                  <a:srgbClr val="00B050"/>
                </a:solidFill>
              </a:rPr>
              <a:t>,</a:t>
            </a:r>
          </a:p>
          <a:p>
            <a:pPr marL="285750" lvl="0" indent="-285750">
              <a:buFont typeface="Arial" panose="020B0604020202020204" pitchFamily="34" charset="0"/>
              <a:buChar char="•"/>
            </a:pPr>
            <a:r>
              <a:rPr lang="it-IT" b="1" dirty="0">
                <a:solidFill>
                  <a:srgbClr val="00B050"/>
                </a:solidFill>
              </a:rPr>
              <a:t> cantieri forestali,</a:t>
            </a:r>
          </a:p>
          <a:p>
            <a:pPr marL="285750" lvl="0" indent="-285750">
              <a:buFont typeface="Arial" panose="020B0604020202020204" pitchFamily="34" charset="0"/>
              <a:buChar char="•"/>
            </a:pPr>
            <a:r>
              <a:rPr lang="it-IT" b="1" dirty="0">
                <a:solidFill>
                  <a:srgbClr val="00B050"/>
                </a:solidFill>
              </a:rPr>
              <a:t> cantieri di manutenzione del verde,</a:t>
            </a:r>
          </a:p>
          <a:p>
            <a:pPr marL="285750" lvl="0" indent="-285750">
              <a:buFont typeface="Arial" panose="020B0604020202020204" pitchFamily="34" charset="0"/>
              <a:buChar char="•"/>
            </a:pPr>
            <a:r>
              <a:rPr lang="it-IT" b="1" dirty="0">
                <a:solidFill>
                  <a:srgbClr val="00B050"/>
                </a:solidFill>
              </a:rPr>
              <a:t> sicurezza macchine, </a:t>
            </a:r>
          </a:p>
          <a:p>
            <a:pPr marL="285750" lvl="0" indent="-285750">
              <a:buFont typeface="Arial" panose="020B0604020202020204" pitchFamily="34" charset="0"/>
              <a:buChar char="•"/>
            </a:pPr>
            <a:r>
              <a:rPr lang="it-IT" b="1" dirty="0">
                <a:solidFill>
                  <a:srgbClr val="00B050"/>
                </a:solidFill>
              </a:rPr>
              <a:t> sicurezza nell’uso del prodotti fitosanitari</a:t>
            </a:r>
          </a:p>
          <a:p>
            <a:pPr marL="285750" lvl="0" indent="-285750">
              <a:buFont typeface="Arial" panose="020B0604020202020204" pitchFamily="34" charset="0"/>
              <a:buChar char="•"/>
            </a:pPr>
            <a:r>
              <a:rPr lang="it-IT" b="1" dirty="0">
                <a:solidFill>
                  <a:srgbClr val="00B050"/>
                </a:solidFill>
              </a:rPr>
              <a:t>….</a:t>
            </a:r>
          </a:p>
          <a:p>
            <a:pPr marL="285750" lvl="0" indent="-285750">
              <a:buFont typeface="Wingdings" panose="05000000000000000000" pitchFamily="2" charset="2"/>
              <a:buChar char="ü"/>
            </a:pPr>
            <a:r>
              <a:rPr lang="it-IT" sz="1400" dirty="0"/>
              <a:t>Report sorveglianza sanitaria efficace, </a:t>
            </a:r>
            <a:r>
              <a:rPr lang="it-IT" sz="1400" b="1" dirty="0">
                <a:solidFill>
                  <a:srgbClr val="00B050"/>
                </a:solidFill>
              </a:rPr>
              <a:t>coordinamento MC, linee guida, analisi allegati 3b</a:t>
            </a:r>
            <a:r>
              <a:rPr lang="it-IT" sz="1400" b="1" dirty="0"/>
              <a:t>.</a:t>
            </a:r>
          </a:p>
          <a:p>
            <a:endParaRPr lang="it-IT" sz="1400" dirty="0"/>
          </a:p>
        </p:txBody>
      </p:sp>
    </p:spTree>
    <p:extLst>
      <p:ext uri="{BB962C8B-B14F-4D97-AF65-F5344CB8AC3E}">
        <p14:creationId xmlns:p14="http://schemas.microsoft.com/office/powerpoint/2010/main" val="1962933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1028" name="Picture 4">
            <a:extLst>
              <a:ext uri="{FF2B5EF4-FFF2-40B4-BE49-F238E27FC236}">
                <a16:creationId xmlns:a16="http://schemas.microsoft.com/office/drawing/2014/main" id="{CAE82902-E748-4011-8B9A-D2B495EDD2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490" y="1952910"/>
            <a:ext cx="3888130" cy="3376036"/>
          </a:xfrm>
          <a:prstGeom prst="rect">
            <a:avLst/>
          </a:prstGeom>
          <a:noFill/>
          <a:ln w="6350" algn="ctr">
            <a:solidFill>
              <a:srgbClr val="8E9D0B"/>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31" name="Picture 7">
            <a:extLst>
              <a:ext uri="{FF2B5EF4-FFF2-40B4-BE49-F238E27FC236}">
                <a16:creationId xmlns:a16="http://schemas.microsoft.com/office/drawing/2014/main" id="{46FD54E8-631B-437C-879B-03CF3C4C30B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788" y="2528887"/>
            <a:ext cx="2243137" cy="1638638"/>
          </a:xfrm>
          <a:prstGeom prst="rect">
            <a:avLst/>
          </a:prstGeom>
          <a:noFill/>
          <a:ln w="6350" algn="ctr">
            <a:solidFill>
              <a:srgbClr val="8E9D0B"/>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32" name="Picture 8">
            <a:extLst>
              <a:ext uri="{FF2B5EF4-FFF2-40B4-BE49-F238E27FC236}">
                <a16:creationId xmlns:a16="http://schemas.microsoft.com/office/drawing/2014/main" id="{FE899B83-FFBD-4524-A6ED-75EA972CB9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4415" y="3899576"/>
            <a:ext cx="1935029" cy="1595559"/>
          </a:xfrm>
          <a:prstGeom prst="rect">
            <a:avLst/>
          </a:prstGeom>
          <a:noFill/>
          <a:ln w="6350" algn="ctr">
            <a:solidFill>
              <a:srgbClr val="8E9D0B"/>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33" name="Picture 9">
            <a:extLst>
              <a:ext uri="{FF2B5EF4-FFF2-40B4-BE49-F238E27FC236}">
                <a16:creationId xmlns:a16="http://schemas.microsoft.com/office/drawing/2014/main" id="{D802B782-B0CD-4B6B-A664-D199EE85A5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57735" y="4278631"/>
            <a:ext cx="1629674" cy="1216505"/>
          </a:xfrm>
          <a:prstGeom prst="rect">
            <a:avLst/>
          </a:prstGeom>
          <a:noFill/>
          <a:ln w="6350" algn="ctr">
            <a:solidFill>
              <a:srgbClr val="8E9D0B"/>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9" name="CasellaDiTesto 8">
            <a:extLst>
              <a:ext uri="{FF2B5EF4-FFF2-40B4-BE49-F238E27FC236}">
                <a16:creationId xmlns:a16="http://schemas.microsoft.com/office/drawing/2014/main" id="{8DBE3B36-2ED4-4796-B5DB-F91EDCE1A597}"/>
              </a:ext>
            </a:extLst>
          </p:cNvPr>
          <p:cNvSpPr txBox="1"/>
          <p:nvPr/>
        </p:nvSpPr>
        <p:spPr>
          <a:xfrm>
            <a:off x="4863583" y="1929826"/>
            <a:ext cx="4101824" cy="4001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2100" b="1" dirty="0">
                <a:solidFill>
                  <a:srgbClr val="FF0000"/>
                </a:solidFill>
              </a:rPr>
              <a:t> </a:t>
            </a:r>
            <a:r>
              <a:rPr lang="it-IT" sz="2100" b="1" dirty="0">
                <a:solidFill>
                  <a:srgbClr val="FF0000"/>
                </a:solidFill>
                <a:sym typeface="Calibri"/>
              </a:rPr>
              <a:t>PMP</a:t>
            </a:r>
            <a:r>
              <a:rPr lang="it-IT" sz="2100" b="1" dirty="0">
                <a:solidFill>
                  <a:srgbClr val="FF0000"/>
                </a:solidFill>
              </a:rPr>
              <a:t> </a:t>
            </a:r>
            <a:r>
              <a:rPr lang="it-IT" sz="2100" b="1" dirty="0">
                <a:solidFill>
                  <a:srgbClr val="FF0000"/>
                </a:solidFill>
                <a:sym typeface="Calibri"/>
              </a:rPr>
              <a:t>Stress da calore</a:t>
            </a:r>
          </a:p>
        </p:txBody>
      </p:sp>
    </p:spTree>
    <p:extLst>
      <p:ext uri="{BB962C8B-B14F-4D97-AF65-F5344CB8AC3E}">
        <p14:creationId xmlns:p14="http://schemas.microsoft.com/office/powerpoint/2010/main" val="234634009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Rettangolo 1">
            <a:extLst>
              <a:ext uri="{FF2B5EF4-FFF2-40B4-BE49-F238E27FC236}">
                <a16:creationId xmlns:a16="http://schemas.microsoft.com/office/drawing/2014/main" id="{3845B303-9184-4E03-A58B-0AC2A20DBD1B}"/>
              </a:ext>
            </a:extLst>
          </p:cNvPr>
          <p:cNvSpPr/>
          <p:nvPr/>
        </p:nvSpPr>
        <p:spPr>
          <a:xfrm>
            <a:off x="928868" y="2217130"/>
            <a:ext cx="6345821" cy="3554819"/>
          </a:xfrm>
          <a:prstGeom prst="rect">
            <a:avLst/>
          </a:prstGeom>
        </p:spPr>
        <p:txBody>
          <a:bodyPr wrap="square">
            <a:spAutoFit/>
          </a:bodyPr>
          <a:lstStyle/>
          <a:p>
            <a:pPr algn="just"/>
            <a:r>
              <a:rPr lang="it-IT" b="1" dirty="0">
                <a:solidFill>
                  <a:srgbClr val="007239"/>
                </a:solidFill>
              </a:rPr>
              <a:t>Obbiettivo: Sorveglianza Sanitaria Efficace</a:t>
            </a:r>
            <a:endParaRPr lang="it-IT" b="1" dirty="0">
              <a:solidFill>
                <a:srgbClr val="007239"/>
              </a:solidFill>
              <a:effectLst>
                <a:outerShdw blurRad="38100" dist="38100" dir="2700000" algn="tl">
                  <a:srgbClr val="000000">
                    <a:alpha val="43137"/>
                  </a:srgbClr>
                </a:outerShdw>
              </a:effectLst>
            </a:endParaRPr>
          </a:p>
          <a:p>
            <a:pPr algn="just"/>
            <a:endParaRPr lang="it-IT" b="1" dirty="0">
              <a:effectLst>
                <a:outerShdw blurRad="38100" dist="38100" dir="2700000" algn="tl">
                  <a:srgbClr val="000000">
                    <a:alpha val="43137"/>
                  </a:srgbClr>
                </a:outerShdw>
              </a:effectLst>
            </a:endParaRPr>
          </a:p>
          <a:p>
            <a:pPr lvl="0" algn="just"/>
            <a:r>
              <a:rPr lang="it-IT" b="1" dirty="0">
                <a:solidFill>
                  <a:srgbClr val="007239"/>
                </a:solidFill>
              </a:rPr>
              <a:t>Formula: </a:t>
            </a:r>
            <a:r>
              <a:rPr lang="it-IT" dirty="0"/>
              <a:t>Promozione della qualità, dell’appropriatezza e dell’efficacia della sorveglianza sanitaria preventiva e periodica svolta dai medici competenti (artt. 25, 40, 41 e 42 Dlgs 81/08)</a:t>
            </a:r>
          </a:p>
          <a:p>
            <a:pPr lvl="0" algn="just"/>
            <a:endParaRPr lang="it-IT" dirty="0"/>
          </a:p>
          <a:p>
            <a:pPr algn="just"/>
            <a:r>
              <a:rPr lang="it-IT" b="1" dirty="0">
                <a:solidFill>
                  <a:srgbClr val="007239"/>
                </a:solidFill>
              </a:rPr>
              <a:t>Standard: </a:t>
            </a:r>
            <a:r>
              <a:rPr lang="it-IT" dirty="0"/>
              <a:t>(per tutti gli anni): realizzazione di un Report annuale (art. 40 Allegato 3B) - </a:t>
            </a:r>
            <a:r>
              <a:rPr lang="it-IT" b="1" dirty="0">
                <a:solidFill>
                  <a:srgbClr val="007239"/>
                </a:solidFill>
              </a:rPr>
              <a:t>2022: presenza documento di buone pratiche condivise inerente la sorveglianza sanitaria - 2023: formazione degli operatori dei servizi e dei medici competenti </a:t>
            </a:r>
          </a:p>
          <a:p>
            <a:pPr algn="just"/>
            <a:endParaRPr lang="it-IT" sz="900" dirty="0"/>
          </a:p>
        </p:txBody>
      </p:sp>
    </p:spTree>
    <p:extLst>
      <p:ext uri="{BB962C8B-B14F-4D97-AF65-F5344CB8AC3E}">
        <p14:creationId xmlns:p14="http://schemas.microsoft.com/office/powerpoint/2010/main" val="209592391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Rettangolo 1">
            <a:extLst>
              <a:ext uri="{FF2B5EF4-FFF2-40B4-BE49-F238E27FC236}">
                <a16:creationId xmlns:a16="http://schemas.microsoft.com/office/drawing/2014/main" id="{9C5F4627-2890-420B-99C9-AEBBDF680B43}"/>
              </a:ext>
            </a:extLst>
          </p:cNvPr>
          <p:cNvSpPr/>
          <p:nvPr/>
        </p:nvSpPr>
        <p:spPr>
          <a:xfrm>
            <a:off x="528696" y="12680"/>
            <a:ext cx="8742626" cy="4524315"/>
          </a:xfrm>
          <a:prstGeom prst="rect">
            <a:avLst/>
          </a:prstGeom>
        </p:spPr>
        <p:txBody>
          <a:bodyPr wrap="square">
            <a:spAutoFit/>
          </a:bodyPr>
          <a:lstStyle/>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endParaRPr lang="it-IT" sz="1350" b="1" dirty="0">
              <a:solidFill>
                <a:srgbClr val="098142"/>
              </a:solidFill>
            </a:endParaRPr>
          </a:p>
          <a:p>
            <a:r>
              <a:rPr lang="it-IT" b="1" dirty="0">
                <a:solidFill>
                  <a:srgbClr val="098142"/>
                </a:solidFill>
              </a:rPr>
              <a:t>LINEE GUIDA Sorveglianza sanitaria in Agricoltura</a:t>
            </a:r>
          </a:p>
          <a:p>
            <a:r>
              <a:rPr lang="it-IT" b="1" dirty="0">
                <a:solidFill>
                  <a:srgbClr val="098142"/>
                </a:solidFill>
              </a:rPr>
              <a:t>Dicembre 2022</a:t>
            </a:r>
          </a:p>
          <a:p>
            <a:pPr algn="just"/>
            <a:endParaRPr lang="it-IT" b="1" dirty="0">
              <a:solidFill>
                <a:srgbClr val="098142"/>
              </a:solidFill>
            </a:endParaRPr>
          </a:p>
          <a:p>
            <a:pPr algn="just"/>
            <a:endParaRPr lang="it-IT" b="1" dirty="0">
              <a:solidFill>
                <a:srgbClr val="098142"/>
              </a:solidFill>
            </a:endParaRPr>
          </a:p>
          <a:p>
            <a:r>
              <a:rPr lang="it-IT" b="1" dirty="0">
                <a:solidFill>
                  <a:srgbClr val="098142"/>
                </a:solidFill>
              </a:rPr>
              <a:t>A cura del Sottogruppo Sorveglianza Sanitaria Regionale Agricoltura</a:t>
            </a:r>
          </a:p>
          <a:p>
            <a:endParaRPr lang="it-IT" b="1" dirty="0">
              <a:solidFill>
                <a:srgbClr val="098142"/>
              </a:solidFill>
            </a:endParaRPr>
          </a:p>
          <a:p>
            <a:r>
              <a:rPr lang="it-IT" b="1" dirty="0">
                <a:solidFill>
                  <a:srgbClr val="098142"/>
                </a:solidFill>
              </a:rPr>
              <a:t> DGR 294 del 15/05/2023 “Attuazione di programmi per l’applicazione delle nuove linee guida per la sorveglianza sanitaria in Agricoltura ad aggiornamento del DDG 3959 del 22 aprile 2009” (Bollettino Ufficiale della Regione Lombardia, Serie Ordinaria n.21 del 24 maggio 2023). </a:t>
            </a:r>
          </a:p>
        </p:txBody>
      </p:sp>
    </p:spTree>
    <p:extLst>
      <p:ext uri="{BB962C8B-B14F-4D97-AF65-F5344CB8AC3E}">
        <p14:creationId xmlns:p14="http://schemas.microsoft.com/office/powerpoint/2010/main" val="233587926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1019490"/>
          </a:xfrm>
        </p:spPr>
        <p:txBody>
          <a:bodyPr>
            <a:noAutofit/>
          </a:bodyPr>
          <a:lstStyle/>
          <a:p>
            <a:pPr algn="ctr" defTabSz="336550">
              <a:lnSpc>
                <a:spcPct val="90000"/>
              </a:lnSpc>
              <a:spcBef>
                <a:spcPts val="600"/>
              </a:spcBef>
              <a:spcAft>
                <a:spcPts val="600"/>
              </a:spcAft>
            </a:pPr>
            <a:br>
              <a:rPr lang="it-IT" altLang="it-IT" sz="2400"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r>
              <a:rPr lang="it-IT" altLang="it-IT" sz="2800" dirty="0"/>
              <a:t> Piano Predefinito 7</a:t>
            </a:r>
            <a:r>
              <a:rPr lang="it-IT" dirty="0"/>
              <a:t> Agricoltura</a:t>
            </a:r>
            <a:br>
              <a:rPr lang="it-IT" sz="2800" dirty="0">
                <a:latin typeface="Times New Roman" panose="02020603050405020304" pitchFamily="18" charset="0"/>
                <a:ea typeface="Times New Roman" panose="02020603050405020304" pitchFamily="18" charset="0"/>
                <a:cs typeface="Times New Roman" panose="02020603050405020304" pitchFamily="18" charset="0"/>
              </a:rPr>
            </a:b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987794"/>
            <a:ext cx="8174736" cy="5184406"/>
          </a:xfrm>
        </p:spPr>
        <p:txBody>
          <a:bodyPr/>
          <a:lstStyle/>
          <a:p>
            <a:r>
              <a:rPr lang="it-IT" sz="1400" b="1" dirty="0">
                <a:solidFill>
                  <a:srgbClr val="00B050"/>
                </a:solidFill>
              </a:rPr>
              <a:t>Documenti prodotti a livello nazionale:</a:t>
            </a:r>
          </a:p>
          <a:p>
            <a:pPr marL="285750" lvl="0" indent="-285750">
              <a:buFont typeface="Arial" panose="020B0604020202020204" pitchFamily="34" charset="0"/>
              <a:buChar char="•"/>
            </a:pPr>
            <a:r>
              <a:rPr lang="it-IT" sz="1400" dirty="0"/>
              <a:t>Scheda per la vigilanza nei cantieri forestali</a:t>
            </a:r>
          </a:p>
          <a:p>
            <a:pPr marL="285750" lvl="0" indent="-285750">
              <a:buFont typeface="Arial" panose="020B0604020202020204" pitchFamily="34" charset="0"/>
              <a:buChar char="•"/>
            </a:pPr>
            <a:r>
              <a:rPr lang="it-IT" sz="1400" dirty="0"/>
              <a:t>Sorveglianza sanitaria in Agricoltura e zootecnia: procedure semplificate e prospettive organizzative</a:t>
            </a:r>
          </a:p>
          <a:p>
            <a:pPr marL="285750" lvl="0" indent="-285750">
              <a:buFont typeface="Arial" panose="020B0604020202020204" pitchFamily="34" charset="0"/>
              <a:buChar char="•"/>
            </a:pPr>
            <a:r>
              <a:rPr lang="it-IT" sz="1400" dirty="0"/>
              <a:t>Manuale per la formazione del commerciante dei prodotti fitosanitari</a:t>
            </a:r>
          </a:p>
          <a:p>
            <a:pPr marL="285750" lvl="0" indent="-285750">
              <a:buFont typeface="Arial" panose="020B0604020202020204" pitchFamily="34" charset="0"/>
              <a:buChar char="•"/>
            </a:pPr>
            <a:r>
              <a:rPr lang="it-IT" sz="1400" dirty="0"/>
              <a:t>Strumenti di supporto alla Valutazione dei Rischi in attività stagionali</a:t>
            </a:r>
          </a:p>
          <a:p>
            <a:pPr marL="285750" lvl="0" indent="-285750">
              <a:buFont typeface="Arial" panose="020B0604020202020204" pitchFamily="34" charset="0"/>
              <a:buChar char="•"/>
            </a:pPr>
            <a:r>
              <a:rPr lang="it-IT" sz="1400" dirty="0"/>
              <a:t>Strumenti per il controllo del commercio delle macchine agricole, nuove e usate</a:t>
            </a:r>
          </a:p>
          <a:p>
            <a:pPr marL="285750" lvl="0" indent="-285750">
              <a:buFont typeface="Arial" panose="020B0604020202020204" pitchFamily="34" charset="0"/>
              <a:buChar char="•"/>
            </a:pPr>
            <a:r>
              <a:rPr lang="it-IT" sz="1400" dirty="0"/>
              <a:t>Carro </a:t>
            </a:r>
            <a:r>
              <a:rPr lang="it-IT" sz="1400" dirty="0" err="1"/>
              <a:t>Raccoglifrutta</a:t>
            </a:r>
            <a:r>
              <a:rPr lang="it-IT" sz="1400" dirty="0"/>
              <a:t>: indicazioni per la classificazione dell’attrezzatura</a:t>
            </a:r>
          </a:p>
          <a:p>
            <a:pPr marL="285750" lvl="0" indent="-285750">
              <a:buFont typeface="Arial" panose="020B0604020202020204" pitchFamily="34" charset="0"/>
              <a:buChar char="•"/>
            </a:pPr>
            <a:r>
              <a:rPr lang="it-IT" sz="1400" dirty="0"/>
              <a:t>Documento tecnico per l’individuazione delle buone prassi negli allevamenti bovini e suini.</a:t>
            </a:r>
          </a:p>
          <a:p>
            <a:pPr marL="285750" indent="-285750">
              <a:buFont typeface="Arial" panose="020B0604020202020204" pitchFamily="34" charset="0"/>
              <a:buChar char="•"/>
            </a:pPr>
            <a:r>
              <a:rPr lang="it-IT" sz="1400" dirty="0"/>
              <a:t>Documento tecnico per valutare l’idoneità delle cabine per trattore “</a:t>
            </a:r>
            <a:r>
              <a:rPr lang="it-IT" sz="1400" dirty="0" err="1"/>
              <a:t>after</a:t>
            </a:r>
            <a:r>
              <a:rPr lang="it-IT" sz="1400" dirty="0"/>
              <a:t> marker</a:t>
            </a:r>
          </a:p>
          <a:p>
            <a:endParaRPr lang="it-IT" sz="1400" dirty="0"/>
          </a:p>
          <a:p>
            <a:r>
              <a:rPr lang="it-IT" sz="1400" b="1" dirty="0">
                <a:solidFill>
                  <a:srgbClr val="00B050"/>
                </a:solidFill>
              </a:rPr>
              <a:t>Documenti e/o atti regionali:</a:t>
            </a:r>
          </a:p>
          <a:p>
            <a:pPr marL="171450" lvl="0" indent="-171450">
              <a:buFont typeface="Arial" panose="020B0604020202020204" pitchFamily="34" charset="0"/>
              <a:buChar char="•"/>
            </a:pPr>
            <a:r>
              <a:rPr lang="it-IT" sz="1200" dirty="0"/>
              <a:t>Buona pratica utilizzo fitofarmaci in agricoltura (decreto n. 4580/2010) </a:t>
            </a:r>
            <a:r>
              <a:rPr lang="it-IT" sz="1200" dirty="0">
                <a:solidFill>
                  <a:srgbClr val="FF0000"/>
                </a:solidFill>
              </a:rPr>
              <a:t>da rivedere </a:t>
            </a:r>
          </a:p>
          <a:p>
            <a:pPr marL="171450" lvl="0" indent="-171450">
              <a:buFont typeface="Arial" panose="020B0604020202020204" pitchFamily="34" charset="0"/>
              <a:buChar char="•"/>
            </a:pPr>
            <a:r>
              <a:rPr lang="it-IT" sz="1200" dirty="0"/>
              <a:t>Indirizzi operativi per il controllo ufficiale sul commercio e sull’impiego di prodotti fitosanitari (decreto n. 6986/2012) </a:t>
            </a:r>
            <a:r>
              <a:rPr lang="it-IT" sz="1200" dirty="0">
                <a:solidFill>
                  <a:srgbClr val="FF0000"/>
                </a:solidFill>
              </a:rPr>
              <a:t>da rivedere </a:t>
            </a:r>
          </a:p>
          <a:p>
            <a:pPr marL="171450" lvl="0" indent="-171450">
              <a:buFont typeface="Arial" panose="020B0604020202020204" pitchFamily="34" charset="0"/>
              <a:buChar char="•"/>
            </a:pPr>
            <a:r>
              <a:rPr lang="it-IT" sz="1200" dirty="0"/>
              <a:t>Indicazioni operative alle ASL per la conduzione dell’attività di vigilanza sulla sperimentazione di prodotti fitosanitari (decreto n. 6989/2012) </a:t>
            </a:r>
            <a:r>
              <a:rPr lang="it-IT" sz="1200" dirty="0">
                <a:solidFill>
                  <a:srgbClr val="FF0000"/>
                </a:solidFill>
              </a:rPr>
              <a:t>verificare</a:t>
            </a:r>
          </a:p>
          <a:p>
            <a:pPr marL="171450" lvl="0" indent="-171450">
              <a:buFont typeface="Arial" panose="020B0604020202020204" pitchFamily="34" charset="0"/>
              <a:buChar char="•"/>
            </a:pPr>
            <a:r>
              <a:rPr lang="it-IT" sz="1200" dirty="0"/>
              <a:t>Linea operativa gestione parco macchine per il contenimento degli eventi infortunistici nel comparto agricolo (decreto n. 120/2009) </a:t>
            </a:r>
            <a:r>
              <a:rPr lang="it-IT" sz="1200" dirty="0">
                <a:solidFill>
                  <a:srgbClr val="FF0000"/>
                </a:solidFill>
              </a:rPr>
              <a:t>verificare</a:t>
            </a:r>
          </a:p>
          <a:p>
            <a:pPr marL="171450" lvl="0" indent="-171450">
              <a:buFont typeface="Arial" panose="020B0604020202020204" pitchFamily="34" charset="0"/>
              <a:buChar char="•"/>
            </a:pPr>
            <a:r>
              <a:rPr lang="it-IT" sz="1200" dirty="0"/>
              <a:t>Gestione in sicurezza degli impianti biogas (decreto n. 6463/2014)</a:t>
            </a:r>
          </a:p>
          <a:p>
            <a:pPr marL="171450" lvl="0" indent="-171450">
              <a:buFont typeface="Arial" panose="020B0604020202020204" pitchFamily="34" charset="0"/>
              <a:buChar char="•"/>
            </a:pPr>
            <a:r>
              <a:rPr lang="it-IT" sz="1200" dirty="0"/>
              <a:t>Linee guida per la sorveglianza sanitaria in agricoltura (decreto n. 3959/2009) </a:t>
            </a:r>
            <a:r>
              <a:rPr lang="it-IT" sz="1200" dirty="0">
                <a:solidFill>
                  <a:srgbClr val="FF0000"/>
                </a:solidFill>
              </a:rPr>
              <a:t>AGGIORNATE</a:t>
            </a:r>
          </a:p>
          <a:p>
            <a:pPr marL="171450" lvl="0" indent="-171450">
              <a:buFont typeface="Arial" panose="020B0604020202020204" pitchFamily="34" charset="0"/>
              <a:buChar char="•"/>
            </a:pPr>
            <a:r>
              <a:rPr lang="it-IT" sz="1200" dirty="0"/>
              <a:t>Scheda di sopralluogo cantieri di manutenzione del verde (luglio 2019) </a:t>
            </a:r>
            <a:r>
              <a:rPr lang="it-IT" sz="1200" dirty="0">
                <a:solidFill>
                  <a:srgbClr val="FF0000"/>
                </a:solidFill>
              </a:rPr>
              <a:t>(ITER DECRETAZIONE)</a:t>
            </a:r>
          </a:p>
          <a:p>
            <a:endParaRPr lang="it-IT" sz="1200" dirty="0"/>
          </a:p>
        </p:txBody>
      </p:sp>
    </p:spTree>
    <p:extLst>
      <p:ext uri="{BB962C8B-B14F-4D97-AF65-F5344CB8AC3E}">
        <p14:creationId xmlns:p14="http://schemas.microsoft.com/office/powerpoint/2010/main" val="4157641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Rettangolo 1">
            <a:extLst>
              <a:ext uri="{FF2B5EF4-FFF2-40B4-BE49-F238E27FC236}">
                <a16:creationId xmlns:a16="http://schemas.microsoft.com/office/drawing/2014/main" id="{6C997C7E-E4A4-4913-AB12-E9EA43D63ADB}"/>
              </a:ext>
            </a:extLst>
          </p:cNvPr>
          <p:cNvSpPr/>
          <p:nvPr/>
        </p:nvSpPr>
        <p:spPr>
          <a:xfrm>
            <a:off x="303835" y="2662901"/>
            <a:ext cx="8420583" cy="3139321"/>
          </a:xfrm>
          <a:prstGeom prst="rect">
            <a:avLst/>
          </a:prstGeom>
        </p:spPr>
        <p:txBody>
          <a:bodyPr wrap="square">
            <a:spAutoFit/>
          </a:bodyPr>
          <a:lstStyle/>
          <a:p>
            <a:pPr algn="just"/>
            <a:r>
              <a:rPr lang="it-IT" sz="1350" dirty="0"/>
              <a:t>Il </a:t>
            </a:r>
            <a:r>
              <a:rPr lang="it-IT" sz="1350" b="1" dirty="0">
                <a:solidFill>
                  <a:srgbClr val="00B050"/>
                </a:solidFill>
              </a:rPr>
              <a:t>progetto CCM approvato nel dicembre 2019 </a:t>
            </a:r>
            <a:r>
              <a:rPr lang="it-IT" sz="1350" dirty="0"/>
              <a:t>«Lavoro agricolo e forestale. Sperimentazione di pratiche di prevenzione e di strumenti di controllo per il contenimento dei rischi infortunistici e dei rischi per la salute nel quadro del PNP Agricoltura e Selvicoltura».</a:t>
            </a:r>
          </a:p>
          <a:p>
            <a:pPr algn="just"/>
            <a:r>
              <a:rPr lang="it-IT" sz="1350" dirty="0"/>
              <a:t>Il progetto biennale a supporto della realizzazione del PP7 si è </a:t>
            </a:r>
            <a:r>
              <a:rPr lang="it-IT" sz="1350" b="1" dirty="0">
                <a:solidFill>
                  <a:srgbClr val="098142"/>
                </a:solidFill>
              </a:rPr>
              <a:t>concluso a novembre 2022</a:t>
            </a:r>
            <a:r>
              <a:rPr lang="it-IT" sz="1350" dirty="0"/>
              <a:t>:</a:t>
            </a:r>
          </a:p>
          <a:p>
            <a:pPr algn="just"/>
            <a:endParaRPr lang="it-IT" sz="1350" dirty="0"/>
          </a:p>
          <a:p>
            <a:pPr algn="just"/>
            <a:r>
              <a:rPr lang="it-IT" sz="1350" dirty="0">
                <a:solidFill>
                  <a:srgbClr val="00B050"/>
                </a:solidFill>
              </a:rPr>
              <a:t>OBIETTIVO GENERALE: </a:t>
            </a:r>
            <a:r>
              <a:rPr lang="it-IT" b="1" dirty="0">
                <a:solidFill>
                  <a:schemeClr val="accent2">
                    <a:lumMod val="50000"/>
                  </a:schemeClr>
                </a:solidFill>
              </a:rPr>
              <a:t>Definizione e sperimentazione, anche con piani mirati, di buone pratiche di prevenzione e strumenti di controllo per rischio macchine, lavori forestali, e manutenzione del verde. Definizione e sperimentazione di strumenti a supporto VDR e applicazione per contenimento dei rischi infortunistici e le patologie professionali.</a:t>
            </a:r>
          </a:p>
          <a:p>
            <a:pPr algn="just"/>
            <a:endParaRPr lang="it-IT" sz="1350" dirty="0"/>
          </a:p>
          <a:p>
            <a:pPr algn="just"/>
            <a:r>
              <a:rPr lang="it-IT" sz="1350" b="1" dirty="0">
                <a:solidFill>
                  <a:srgbClr val="098142"/>
                </a:solidFill>
              </a:rPr>
              <a:t>Unità Operative: </a:t>
            </a:r>
            <a:r>
              <a:rPr lang="it-IT" sz="1350" dirty="0">
                <a:solidFill>
                  <a:srgbClr val="098142"/>
                </a:solidFill>
              </a:rPr>
              <a:t>INAIL DMEILA e DIT, Lombardia, P.A. Trento, Lazio Marche, Sicilia</a:t>
            </a:r>
          </a:p>
          <a:p>
            <a:pPr algn="just"/>
            <a:r>
              <a:rPr lang="it-IT" sz="1350" b="1" dirty="0">
                <a:solidFill>
                  <a:srgbClr val="098142"/>
                </a:solidFill>
              </a:rPr>
              <a:t>Partecipazione: </a:t>
            </a:r>
            <a:r>
              <a:rPr lang="it-IT" sz="1350" dirty="0">
                <a:solidFill>
                  <a:srgbClr val="098142"/>
                </a:solidFill>
              </a:rPr>
              <a:t>Veneto, Friuli Venezia Giulia, Piemonte</a:t>
            </a:r>
          </a:p>
        </p:txBody>
      </p:sp>
      <p:sp>
        <p:nvSpPr>
          <p:cNvPr id="3" name="CasellaDiTesto 2">
            <a:extLst>
              <a:ext uri="{FF2B5EF4-FFF2-40B4-BE49-F238E27FC236}">
                <a16:creationId xmlns:a16="http://schemas.microsoft.com/office/drawing/2014/main" id="{A504D13F-184B-4072-BBE5-3C68D5F303E7}"/>
              </a:ext>
            </a:extLst>
          </p:cNvPr>
          <p:cNvSpPr txBox="1"/>
          <p:nvPr/>
        </p:nvSpPr>
        <p:spPr>
          <a:xfrm>
            <a:off x="1252635" y="1784260"/>
            <a:ext cx="4646645" cy="7232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2100" b="1" dirty="0">
                <a:solidFill>
                  <a:schemeClr val="accent3">
                    <a:lumMod val="50000"/>
                  </a:schemeClr>
                </a:solidFill>
                <a:sym typeface="Calibri"/>
              </a:rPr>
              <a:t>IL PROGETTO CCM A SUPPORTO DEL PP7</a:t>
            </a:r>
          </a:p>
        </p:txBody>
      </p:sp>
    </p:spTree>
    <p:extLst>
      <p:ext uri="{BB962C8B-B14F-4D97-AF65-F5344CB8AC3E}">
        <p14:creationId xmlns:p14="http://schemas.microsoft.com/office/powerpoint/2010/main" val="214585526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5C2328-5149-2979-4312-07DC64C58DB5}"/>
              </a:ext>
            </a:extLst>
          </p:cNvPr>
          <p:cNvSpPr>
            <a:spLocks noGrp="1"/>
          </p:cNvSpPr>
          <p:nvPr>
            <p:ph type="ctrTitle"/>
          </p:nvPr>
        </p:nvSpPr>
        <p:spPr>
          <a:xfrm>
            <a:off x="1143000" y="863294"/>
            <a:ext cx="5829300" cy="564810"/>
          </a:xfrm>
        </p:spPr>
        <p:txBody>
          <a:bodyPr>
            <a:normAutofit fontScale="90000"/>
          </a:bodyPr>
          <a:lstStyle/>
          <a:p>
            <a:r>
              <a:rPr lang="it-IT" dirty="0">
                <a:solidFill>
                  <a:schemeClr val="accent3">
                    <a:lumMod val="75000"/>
                  </a:schemeClr>
                </a:solidFill>
              </a:rPr>
              <a:t>             Il portale Prevenzione Agricoltura          </a:t>
            </a:r>
            <a:br>
              <a:rPr lang="it-IT" dirty="0">
                <a:solidFill>
                  <a:schemeClr val="accent3">
                    <a:lumMod val="75000"/>
                  </a:schemeClr>
                </a:solidFill>
              </a:rPr>
            </a:br>
            <a:r>
              <a:rPr lang="it-IT" dirty="0">
                <a:solidFill>
                  <a:schemeClr val="accent3">
                    <a:lumMod val="75000"/>
                  </a:schemeClr>
                </a:solidFill>
              </a:rPr>
              <a:t>                      </a:t>
            </a:r>
            <a:r>
              <a:rPr lang="it-IT" sz="1650" b="0" i="1" dirty="0">
                <a:solidFill>
                  <a:schemeClr val="accent3">
                    <a:lumMod val="75000"/>
                  </a:schemeClr>
                </a:solidFill>
              </a:rPr>
              <a:t>www.prevenzioneagricoltura.it</a:t>
            </a:r>
            <a:endParaRPr lang="it-IT" b="0" i="1" dirty="0">
              <a:solidFill>
                <a:schemeClr val="accent3">
                  <a:lumMod val="75000"/>
                </a:schemeClr>
              </a:solidFill>
            </a:endParaRPr>
          </a:p>
        </p:txBody>
      </p:sp>
      <p:sp>
        <p:nvSpPr>
          <p:cNvPr id="3" name="Sottotitolo 2">
            <a:extLst>
              <a:ext uri="{FF2B5EF4-FFF2-40B4-BE49-F238E27FC236}">
                <a16:creationId xmlns:a16="http://schemas.microsoft.com/office/drawing/2014/main" id="{909169EA-70B6-7844-BA9D-26BAAABC129B}"/>
              </a:ext>
            </a:extLst>
          </p:cNvPr>
          <p:cNvSpPr>
            <a:spLocks noGrp="1"/>
          </p:cNvSpPr>
          <p:nvPr>
            <p:ph type="subTitle" idx="1"/>
          </p:nvPr>
        </p:nvSpPr>
        <p:spPr/>
        <p:txBody>
          <a:bodyPr/>
          <a:lstStyle/>
          <a:p>
            <a:endParaRPr lang="it-IT"/>
          </a:p>
        </p:txBody>
      </p:sp>
      <p:pic>
        <p:nvPicPr>
          <p:cNvPr id="5" name="Immagine 4">
            <a:extLst>
              <a:ext uri="{FF2B5EF4-FFF2-40B4-BE49-F238E27FC236}">
                <a16:creationId xmlns:a16="http://schemas.microsoft.com/office/drawing/2014/main" id="{6127A6CD-D9FE-8CC2-F2A5-F94A76D2D9A4}"/>
              </a:ext>
            </a:extLst>
          </p:cNvPr>
          <p:cNvPicPr>
            <a:picLocks noChangeAspect="1"/>
          </p:cNvPicPr>
          <p:nvPr/>
        </p:nvPicPr>
        <p:blipFill>
          <a:blip r:embed="rId2"/>
          <a:stretch>
            <a:fillRect/>
          </a:stretch>
        </p:blipFill>
        <p:spPr>
          <a:xfrm>
            <a:off x="0" y="1637370"/>
            <a:ext cx="9144000" cy="4357337"/>
          </a:xfrm>
          <a:prstGeom prst="rect">
            <a:avLst/>
          </a:prstGeom>
        </p:spPr>
      </p:pic>
    </p:spTree>
    <p:extLst>
      <p:ext uri="{BB962C8B-B14F-4D97-AF65-F5344CB8AC3E}">
        <p14:creationId xmlns:p14="http://schemas.microsoft.com/office/powerpoint/2010/main" val="171983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8358713" cy="315471"/>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lang="it-IT" sz="900" dirty="0"/>
          </a:p>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Rettangolo 1">
            <a:extLst>
              <a:ext uri="{FF2B5EF4-FFF2-40B4-BE49-F238E27FC236}">
                <a16:creationId xmlns:a16="http://schemas.microsoft.com/office/drawing/2014/main" id="{0FD8A618-81CA-489B-86EB-788361961405}"/>
              </a:ext>
            </a:extLst>
          </p:cNvPr>
          <p:cNvSpPr/>
          <p:nvPr/>
        </p:nvSpPr>
        <p:spPr>
          <a:xfrm>
            <a:off x="4572000" y="1786118"/>
            <a:ext cx="4421529" cy="4285789"/>
          </a:xfrm>
          <a:prstGeom prst="rect">
            <a:avLst/>
          </a:prstGeom>
        </p:spPr>
        <p:txBody>
          <a:bodyPr wrap="square">
            <a:spAutoFit/>
          </a:bodyPr>
          <a:lstStyle/>
          <a:p>
            <a:r>
              <a:rPr lang="it-IT" sz="1650" b="1" dirty="0">
                <a:solidFill>
                  <a:srgbClr val="00B050"/>
                </a:solidFill>
              </a:rPr>
              <a:t>    OBIETTIVI del PP7 AGRICOLTURA:</a:t>
            </a:r>
          </a:p>
          <a:p>
            <a:endParaRPr lang="it-IT" sz="1650" b="1" dirty="0">
              <a:solidFill>
                <a:srgbClr val="00B050"/>
              </a:solidFill>
            </a:endParaRPr>
          </a:p>
          <a:p>
            <a:pPr marL="160735" indent="-160735">
              <a:buFont typeface="Wingdings" panose="05000000000000000000" pitchFamily="2" charset="2"/>
              <a:buChar char="Ø"/>
            </a:pPr>
            <a:r>
              <a:rPr lang="it-IT" sz="1650" b="1" dirty="0" err="1">
                <a:solidFill>
                  <a:srgbClr val="00B050"/>
                </a:solidFill>
              </a:rPr>
              <a:t>Intersettorialità</a:t>
            </a:r>
            <a:r>
              <a:rPr lang="it-IT" sz="1650" b="1" dirty="0">
                <a:solidFill>
                  <a:srgbClr val="00B050"/>
                </a:solidFill>
              </a:rPr>
              <a:t> e sviluppo di Collaborazioni </a:t>
            </a:r>
          </a:p>
          <a:p>
            <a:r>
              <a:rPr lang="it-IT" sz="1650" b="1" dirty="0">
                <a:solidFill>
                  <a:srgbClr val="00B050"/>
                </a:solidFill>
              </a:rPr>
              <a:t>    (i prodotti fitosanitari, la condizionalità    </a:t>
            </a:r>
          </a:p>
          <a:p>
            <a:r>
              <a:rPr lang="it-IT" sz="1650" b="1" dirty="0">
                <a:solidFill>
                  <a:srgbClr val="00B050"/>
                </a:solidFill>
              </a:rPr>
              <a:t>     sociale, i tavoli di lavoro, …) </a:t>
            </a:r>
          </a:p>
          <a:p>
            <a:endParaRPr lang="it-IT" sz="100" b="1" dirty="0">
              <a:solidFill>
                <a:srgbClr val="00B050"/>
              </a:solidFill>
            </a:endParaRPr>
          </a:p>
          <a:p>
            <a:pPr marL="160735" indent="-160735">
              <a:buFont typeface="Wingdings" panose="05000000000000000000" pitchFamily="2" charset="2"/>
              <a:buChar char="Ø"/>
            </a:pPr>
            <a:r>
              <a:rPr lang="it-IT" sz="1650" b="1" dirty="0">
                <a:solidFill>
                  <a:srgbClr val="00B050"/>
                </a:solidFill>
              </a:rPr>
              <a:t>Formazione (corsi con le scuole e nelle scuole, corsi per operatori dei servizi, …)</a:t>
            </a:r>
          </a:p>
          <a:p>
            <a:pPr marL="160735" indent="-160735">
              <a:buFont typeface="Wingdings" panose="05000000000000000000" pitchFamily="2" charset="2"/>
              <a:buChar char="Ø"/>
            </a:pPr>
            <a:endParaRPr lang="it-IT" sz="750" b="1" dirty="0">
              <a:solidFill>
                <a:srgbClr val="00B050"/>
              </a:solidFill>
            </a:endParaRPr>
          </a:p>
          <a:p>
            <a:pPr marL="160735" indent="-160735">
              <a:buFont typeface="Wingdings" panose="05000000000000000000" pitchFamily="2" charset="2"/>
              <a:buChar char="Ø"/>
            </a:pPr>
            <a:r>
              <a:rPr lang="it-IT" sz="1650" b="1" dirty="0">
                <a:solidFill>
                  <a:srgbClr val="00B050"/>
                </a:solidFill>
              </a:rPr>
              <a:t>Comunicazione (manuali per la formazione degli RLS, diffusione di buone pratiche, campagne su rischi specifici, i portali/il portale …)</a:t>
            </a:r>
          </a:p>
          <a:p>
            <a:pPr marL="160735" indent="-160735">
              <a:buFont typeface="Wingdings" panose="05000000000000000000" pitchFamily="2" charset="2"/>
              <a:buChar char="Ø"/>
            </a:pPr>
            <a:r>
              <a:rPr lang="it-IT" sz="1650" b="1" dirty="0">
                <a:solidFill>
                  <a:srgbClr val="00B050"/>
                </a:solidFill>
              </a:rPr>
              <a:t>Equità (interventi in aziende piccole con lavoratori autonomi e hobbisti, stagionali…)</a:t>
            </a:r>
          </a:p>
        </p:txBody>
      </p:sp>
      <p:pic>
        <p:nvPicPr>
          <p:cNvPr id="7" name="Immagine 6" descr="Immagine che contiene testo&#10;&#10;Descrizione generata automaticamente">
            <a:extLst>
              <a:ext uri="{FF2B5EF4-FFF2-40B4-BE49-F238E27FC236}">
                <a16:creationId xmlns:a16="http://schemas.microsoft.com/office/drawing/2014/main" id="{1A54A90A-E7AC-4694-AE3F-8066A2A494EF}"/>
              </a:ext>
            </a:extLst>
          </p:cNvPr>
          <p:cNvPicPr/>
          <p:nvPr/>
        </p:nvPicPr>
        <p:blipFill rotWithShape="1">
          <a:blip r:embed="rId2"/>
          <a:srcRect l="21177" t="15018" r="20213" b="21215"/>
          <a:stretch/>
        </p:blipFill>
        <p:spPr bwMode="auto">
          <a:xfrm>
            <a:off x="453327" y="1711002"/>
            <a:ext cx="3869818" cy="39048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5771776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5C2328-5149-2979-4312-07DC64C58DB5}"/>
              </a:ext>
            </a:extLst>
          </p:cNvPr>
          <p:cNvSpPr>
            <a:spLocks noGrp="1"/>
          </p:cNvSpPr>
          <p:nvPr>
            <p:ph type="ctrTitle"/>
          </p:nvPr>
        </p:nvSpPr>
        <p:spPr>
          <a:xfrm>
            <a:off x="1143000" y="857250"/>
            <a:ext cx="5829300" cy="564810"/>
          </a:xfrm>
        </p:spPr>
        <p:txBody>
          <a:bodyPr>
            <a:normAutofit fontScale="90000"/>
          </a:bodyPr>
          <a:lstStyle/>
          <a:p>
            <a:br>
              <a:rPr lang="it-IT" dirty="0"/>
            </a:br>
            <a:r>
              <a:rPr lang="it-IT" dirty="0"/>
              <a:t>Le sezioni del portale</a:t>
            </a:r>
          </a:p>
        </p:txBody>
      </p:sp>
      <p:pic>
        <p:nvPicPr>
          <p:cNvPr id="5" name="Immagine 4">
            <a:extLst>
              <a:ext uri="{FF2B5EF4-FFF2-40B4-BE49-F238E27FC236}">
                <a16:creationId xmlns:a16="http://schemas.microsoft.com/office/drawing/2014/main" id="{20C63533-5C06-FF80-E40C-E0C34C56C4CD}"/>
              </a:ext>
            </a:extLst>
          </p:cNvPr>
          <p:cNvPicPr>
            <a:picLocks noChangeAspect="1"/>
          </p:cNvPicPr>
          <p:nvPr/>
        </p:nvPicPr>
        <p:blipFill rotWithShape="1">
          <a:blip r:embed="rId3"/>
          <a:srcRect b="7705"/>
          <a:stretch/>
        </p:blipFill>
        <p:spPr>
          <a:xfrm>
            <a:off x="0" y="2421724"/>
            <a:ext cx="9144000" cy="3579026"/>
          </a:xfrm>
          <a:prstGeom prst="rect">
            <a:avLst/>
          </a:prstGeom>
        </p:spPr>
      </p:pic>
      <p:sp>
        <p:nvSpPr>
          <p:cNvPr id="3" name="Callout: linea 2">
            <a:extLst>
              <a:ext uri="{FF2B5EF4-FFF2-40B4-BE49-F238E27FC236}">
                <a16:creationId xmlns:a16="http://schemas.microsoft.com/office/drawing/2014/main" id="{9DDA5FFB-77A2-29C7-E9C0-9E2722DDB9AD}"/>
              </a:ext>
            </a:extLst>
          </p:cNvPr>
          <p:cNvSpPr/>
          <p:nvPr/>
        </p:nvSpPr>
        <p:spPr>
          <a:xfrm>
            <a:off x="1351553" y="1622586"/>
            <a:ext cx="1965153" cy="598612"/>
          </a:xfrm>
          <a:prstGeom prst="borderCallout1">
            <a:avLst>
              <a:gd name="adj1" fmla="val 99837"/>
              <a:gd name="adj2" fmla="val 50915"/>
              <a:gd name="adj3" fmla="val 128290"/>
              <a:gd name="adj4" fmla="val 50978"/>
            </a:avLst>
          </a:prstGeom>
          <a:noFill/>
          <a:ln w="19050">
            <a:solidFill>
              <a:srgbClr val="FF0000"/>
            </a:solidFill>
            <a:headEnd type="none" w="med" len="med"/>
            <a:tailEnd type="triangl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b="1" dirty="0">
              <a:solidFill>
                <a:schemeClr val="tx1"/>
              </a:solidFill>
            </a:endParaRPr>
          </a:p>
          <a:p>
            <a:pPr algn="ctr"/>
            <a:r>
              <a:rPr lang="it-IT" sz="1350" b="1" dirty="0">
                <a:solidFill>
                  <a:schemeClr val="tx1"/>
                </a:solidFill>
              </a:rPr>
              <a:t>Pubblicazione risultati CCM Agricoltura</a:t>
            </a:r>
          </a:p>
          <a:p>
            <a:pPr algn="ctr"/>
            <a:endParaRPr lang="it-IT" sz="1350" b="1" dirty="0">
              <a:solidFill>
                <a:schemeClr val="tx1"/>
              </a:solidFill>
            </a:endParaRPr>
          </a:p>
        </p:txBody>
      </p:sp>
      <p:sp>
        <p:nvSpPr>
          <p:cNvPr id="4" name="Callout: linea 3">
            <a:extLst>
              <a:ext uri="{FF2B5EF4-FFF2-40B4-BE49-F238E27FC236}">
                <a16:creationId xmlns:a16="http://schemas.microsoft.com/office/drawing/2014/main" id="{A5508885-6215-57D0-383F-66BCAC8C045C}"/>
              </a:ext>
            </a:extLst>
          </p:cNvPr>
          <p:cNvSpPr/>
          <p:nvPr/>
        </p:nvSpPr>
        <p:spPr>
          <a:xfrm>
            <a:off x="3589424" y="1614565"/>
            <a:ext cx="1965153" cy="606633"/>
          </a:xfrm>
          <a:prstGeom prst="borderCallout1">
            <a:avLst>
              <a:gd name="adj1" fmla="val 99837"/>
              <a:gd name="adj2" fmla="val 50915"/>
              <a:gd name="adj3" fmla="val 125277"/>
              <a:gd name="adj4" fmla="val 50774"/>
            </a:avLst>
          </a:prstGeom>
          <a:noFill/>
          <a:ln w="19050">
            <a:solidFill>
              <a:srgbClr val="FF0000"/>
            </a:solidFill>
            <a:headEnd type="none" w="med" len="med"/>
            <a:tailEnd type="triangl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b="1" dirty="0">
              <a:solidFill>
                <a:schemeClr val="tx1"/>
              </a:solidFill>
            </a:endParaRPr>
          </a:p>
          <a:p>
            <a:pPr algn="ctr"/>
            <a:r>
              <a:rPr lang="it-IT" sz="1350" b="1" dirty="0">
                <a:solidFill>
                  <a:schemeClr val="tx1"/>
                </a:solidFill>
              </a:rPr>
              <a:t>Raccolta documenti prodotti nel tempo</a:t>
            </a:r>
          </a:p>
          <a:p>
            <a:pPr algn="ctr"/>
            <a:endParaRPr lang="it-IT" sz="1350" b="1" dirty="0">
              <a:solidFill>
                <a:schemeClr val="tx1"/>
              </a:solidFill>
            </a:endParaRPr>
          </a:p>
        </p:txBody>
      </p:sp>
      <p:sp>
        <p:nvSpPr>
          <p:cNvPr id="6" name="Callout: linea 5">
            <a:extLst>
              <a:ext uri="{FF2B5EF4-FFF2-40B4-BE49-F238E27FC236}">
                <a16:creationId xmlns:a16="http://schemas.microsoft.com/office/drawing/2014/main" id="{198A0BF4-7AB5-D970-DE7A-B5CAD91257D8}"/>
              </a:ext>
            </a:extLst>
          </p:cNvPr>
          <p:cNvSpPr/>
          <p:nvPr/>
        </p:nvSpPr>
        <p:spPr>
          <a:xfrm>
            <a:off x="5763129" y="1601123"/>
            <a:ext cx="1965153" cy="620075"/>
          </a:xfrm>
          <a:prstGeom prst="borderCallout1">
            <a:avLst>
              <a:gd name="adj1" fmla="val 99719"/>
              <a:gd name="adj2" fmla="val 50507"/>
              <a:gd name="adj3" fmla="val 124528"/>
              <a:gd name="adj4" fmla="val 50570"/>
            </a:avLst>
          </a:prstGeom>
          <a:noFill/>
          <a:ln w="19050">
            <a:solidFill>
              <a:srgbClr val="FF0000"/>
            </a:solidFill>
            <a:headEnd type="none" w="med" len="med"/>
            <a:tailEnd type="triangl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b="1" dirty="0">
              <a:solidFill>
                <a:schemeClr val="tx1"/>
              </a:solidFill>
            </a:endParaRPr>
          </a:p>
          <a:p>
            <a:pPr algn="ctr"/>
            <a:r>
              <a:rPr lang="it-IT" sz="1350" b="1" dirty="0">
                <a:solidFill>
                  <a:schemeClr val="tx1"/>
                </a:solidFill>
              </a:rPr>
              <a:t>Modello di sistema informativo a supporto del PNP</a:t>
            </a:r>
          </a:p>
          <a:p>
            <a:pPr algn="ctr"/>
            <a:endParaRPr lang="it-IT" sz="1350" b="1" dirty="0">
              <a:solidFill>
                <a:schemeClr val="tx1"/>
              </a:solidFill>
            </a:endParaRPr>
          </a:p>
        </p:txBody>
      </p:sp>
    </p:spTree>
    <p:extLst>
      <p:ext uri="{BB962C8B-B14F-4D97-AF65-F5344CB8AC3E}">
        <p14:creationId xmlns:p14="http://schemas.microsoft.com/office/powerpoint/2010/main" val="2177305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5C2328-5149-2979-4312-07DC64C58DB5}"/>
              </a:ext>
            </a:extLst>
          </p:cNvPr>
          <p:cNvSpPr>
            <a:spLocks noGrp="1"/>
          </p:cNvSpPr>
          <p:nvPr>
            <p:ph type="ctrTitle"/>
          </p:nvPr>
        </p:nvSpPr>
        <p:spPr>
          <a:xfrm>
            <a:off x="1143000" y="857250"/>
            <a:ext cx="6858000" cy="564810"/>
          </a:xfrm>
        </p:spPr>
        <p:txBody>
          <a:bodyPr>
            <a:normAutofit fontScale="90000"/>
          </a:bodyPr>
          <a:lstStyle/>
          <a:p>
            <a:r>
              <a:rPr lang="it-IT" dirty="0">
                <a:solidFill>
                  <a:schemeClr val="accent3">
                    <a:lumMod val="75000"/>
                  </a:schemeClr>
                </a:solidFill>
              </a:rPr>
              <a:t>                          </a:t>
            </a:r>
            <a:r>
              <a:rPr lang="it-IT" dirty="0">
                <a:solidFill>
                  <a:schemeClr val="accent3">
                    <a:lumMod val="50000"/>
                  </a:schemeClr>
                </a:solidFill>
              </a:rPr>
              <a:t>Sezione documenti              CONDIVIDERE</a:t>
            </a:r>
            <a:br>
              <a:rPr lang="it-IT" dirty="0">
                <a:solidFill>
                  <a:schemeClr val="accent3">
                    <a:lumMod val="75000"/>
                  </a:schemeClr>
                </a:solidFill>
              </a:rPr>
            </a:br>
            <a:br>
              <a:rPr lang="it-IT" dirty="0">
                <a:solidFill>
                  <a:schemeClr val="accent3">
                    <a:lumMod val="75000"/>
                  </a:schemeClr>
                </a:solidFill>
              </a:rPr>
            </a:br>
            <a:r>
              <a:rPr lang="it-IT" sz="1500" i="1" dirty="0">
                <a:solidFill>
                  <a:schemeClr val="accent3">
                    <a:lumMod val="75000"/>
                  </a:schemeClr>
                </a:solidFill>
              </a:rPr>
              <a:t>Un punto di riferimento per la raccolta di tutti i lavori sull’agricoltura prodotti ad oggi</a:t>
            </a:r>
            <a:endParaRPr lang="it-IT" i="1" dirty="0">
              <a:solidFill>
                <a:schemeClr val="accent3">
                  <a:lumMod val="75000"/>
                </a:schemeClr>
              </a:solidFill>
            </a:endParaRPr>
          </a:p>
        </p:txBody>
      </p:sp>
      <p:pic>
        <p:nvPicPr>
          <p:cNvPr id="5" name="Immagine 4">
            <a:extLst>
              <a:ext uri="{FF2B5EF4-FFF2-40B4-BE49-F238E27FC236}">
                <a16:creationId xmlns:a16="http://schemas.microsoft.com/office/drawing/2014/main" id="{7FC13127-C7D5-468A-C9E4-A72F3A7397DE}"/>
              </a:ext>
            </a:extLst>
          </p:cNvPr>
          <p:cNvPicPr>
            <a:picLocks noChangeAspect="1"/>
          </p:cNvPicPr>
          <p:nvPr/>
        </p:nvPicPr>
        <p:blipFill>
          <a:blip r:embed="rId2"/>
          <a:stretch>
            <a:fillRect/>
          </a:stretch>
        </p:blipFill>
        <p:spPr>
          <a:xfrm>
            <a:off x="2081212" y="1553192"/>
            <a:ext cx="5300663" cy="2288639"/>
          </a:xfrm>
          <a:prstGeom prst="rect">
            <a:avLst/>
          </a:prstGeom>
        </p:spPr>
      </p:pic>
      <p:pic>
        <p:nvPicPr>
          <p:cNvPr id="7" name="Immagine 6">
            <a:extLst>
              <a:ext uri="{FF2B5EF4-FFF2-40B4-BE49-F238E27FC236}">
                <a16:creationId xmlns:a16="http://schemas.microsoft.com/office/drawing/2014/main" id="{6FD73FD5-6AB1-F78E-5A8B-C901768EF2E2}"/>
              </a:ext>
            </a:extLst>
          </p:cNvPr>
          <p:cNvPicPr>
            <a:picLocks noChangeAspect="1"/>
          </p:cNvPicPr>
          <p:nvPr/>
        </p:nvPicPr>
        <p:blipFill>
          <a:blip r:embed="rId3"/>
          <a:stretch>
            <a:fillRect/>
          </a:stretch>
        </p:blipFill>
        <p:spPr>
          <a:xfrm>
            <a:off x="2821723" y="3662296"/>
            <a:ext cx="3638667" cy="2412243"/>
          </a:xfrm>
          <a:prstGeom prst="rect">
            <a:avLst/>
          </a:prstGeom>
        </p:spPr>
      </p:pic>
    </p:spTree>
    <p:extLst>
      <p:ext uri="{BB962C8B-B14F-4D97-AF65-F5344CB8AC3E}">
        <p14:creationId xmlns:p14="http://schemas.microsoft.com/office/powerpoint/2010/main" val="3658637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7" name="Immagine 6">
            <a:extLst>
              <a:ext uri="{FF2B5EF4-FFF2-40B4-BE49-F238E27FC236}">
                <a16:creationId xmlns:a16="http://schemas.microsoft.com/office/drawing/2014/main" id="{83C7BDD1-B6EC-41E9-9962-10065BCD4F95}"/>
              </a:ext>
            </a:extLst>
          </p:cNvPr>
          <p:cNvPicPr>
            <a:picLocks noChangeAspect="1"/>
          </p:cNvPicPr>
          <p:nvPr/>
        </p:nvPicPr>
        <p:blipFill>
          <a:blip r:embed="rId2"/>
          <a:stretch>
            <a:fillRect/>
          </a:stretch>
        </p:blipFill>
        <p:spPr>
          <a:xfrm>
            <a:off x="824795" y="1797742"/>
            <a:ext cx="3490613" cy="3403736"/>
          </a:xfrm>
          <a:prstGeom prst="rect">
            <a:avLst/>
          </a:prstGeom>
        </p:spPr>
      </p:pic>
      <p:pic>
        <p:nvPicPr>
          <p:cNvPr id="8" name="Immagine 7">
            <a:extLst>
              <a:ext uri="{FF2B5EF4-FFF2-40B4-BE49-F238E27FC236}">
                <a16:creationId xmlns:a16="http://schemas.microsoft.com/office/drawing/2014/main" id="{784F5255-34C8-4050-91BA-10C70B778C20}"/>
              </a:ext>
            </a:extLst>
          </p:cNvPr>
          <p:cNvPicPr>
            <a:picLocks noChangeAspect="1"/>
          </p:cNvPicPr>
          <p:nvPr/>
        </p:nvPicPr>
        <p:blipFill>
          <a:blip r:embed="rId3"/>
          <a:stretch>
            <a:fillRect/>
          </a:stretch>
        </p:blipFill>
        <p:spPr>
          <a:xfrm>
            <a:off x="4930815" y="1803481"/>
            <a:ext cx="3863051" cy="3588392"/>
          </a:xfrm>
          <a:prstGeom prst="rect">
            <a:avLst/>
          </a:prstGeom>
        </p:spPr>
      </p:pic>
      <p:sp>
        <p:nvSpPr>
          <p:cNvPr id="2" name="Rettangolo 1">
            <a:extLst>
              <a:ext uri="{FF2B5EF4-FFF2-40B4-BE49-F238E27FC236}">
                <a16:creationId xmlns:a16="http://schemas.microsoft.com/office/drawing/2014/main" id="{9A2E4998-D47E-4479-8A99-2D2FF9BED9F5}"/>
              </a:ext>
            </a:extLst>
          </p:cNvPr>
          <p:cNvSpPr/>
          <p:nvPr/>
        </p:nvSpPr>
        <p:spPr>
          <a:xfrm>
            <a:off x="2439365" y="1466128"/>
            <a:ext cx="2691803" cy="369332"/>
          </a:xfrm>
          <a:prstGeom prst="rect">
            <a:avLst/>
          </a:prstGeom>
        </p:spPr>
        <p:txBody>
          <a:bodyPr wrap="square">
            <a:spAutoFit/>
          </a:bodyPr>
          <a:lstStyle/>
          <a:p>
            <a:r>
              <a:rPr lang="it-IT" b="1" dirty="0">
                <a:solidFill>
                  <a:schemeClr val="accent3">
                    <a:lumMod val="50000"/>
                  </a:schemeClr>
                </a:solidFill>
              </a:rPr>
              <a:t>CONDIVIDERE</a:t>
            </a:r>
          </a:p>
        </p:txBody>
      </p:sp>
    </p:spTree>
    <p:extLst>
      <p:ext uri="{BB962C8B-B14F-4D97-AF65-F5344CB8AC3E}">
        <p14:creationId xmlns:p14="http://schemas.microsoft.com/office/powerpoint/2010/main" val="345194884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7" name="Immagine 6">
            <a:extLst>
              <a:ext uri="{FF2B5EF4-FFF2-40B4-BE49-F238E27FC236}">
                <a16:creationId xmlns:a16="http://schemas.microsoft.com/office/drawing/2014/main" id="{AD8DC8EF-F778-4AB2-8AE5-D925D8F056C5}"/>
              </a:ext>
            </a:extLst>
          </p:cNvPr>
          <p:cNvPicPr>
            <a:picLocks noChangeAspect="1"/>
          </p:cNvPicPr>
          <p:nvPr/>
        </p:nvPicPr>
        <p:blipFill rotWithShape="1">
          <a:blip r:embed="rId2"/>
          <a:srcRect b="2045"/>
          <a:stretch/>
        </p:blipFill>
        <p:spPr>
          <a:xfrm>
            <a:off x="2786605" y="1655903"/>
            <a:ext cx="4337318" cy="3782872"/>
          </a:xfrm>
          <a:prstGeom prst="rect">
            <a:avLst/>
          </a:prstGeom>
        </p:spPr>
      </p:pic>
      <p:sp>
        <p:nvSpPr>
          <p:cNvPr id="2" name="Rettangolo 1">
            <a:extLst>
              <a:ext uri="{FF2B5EF4-FFF2-40B4-BE49-F238E27FC236}">
                <a16:creationId xmlns:a16="http://schemas.microsoft.com/office/drawing/2014/main" id="{4F02F04A-F44F-456D-8EAE-16517CB50C32}"/>
              </a:ext>
            </a:extLst>
          </p:cNvPr>
          <p:cNvSpPr/>
          <p:nvPr/>
        </p:nvSpPr>
        <p:spPr>
          <a:xfrm>
            <a:off x="0" y="2834160"/>
            <a:ext cx="2925501" cy="300082"/>
          </a:xfrm>
          <a:prstGeom prst="rect">
            <a:avLst/>
          </a:prstGeom>
        </p:spPr>
        <p:txBody>
          <a:bodyPr wrap="square">
            <a:spAutoFit/>
          </a:bodyPr>
          <a:lstStyle/>
          <a:p>
            <a:pPr algn="ctr"/>
            <a:r>
              <a:rPr lang="it-IT" sz="1350" b="1" dirty="0">
                <a:solidFill>
                  <a:schemeClr val="accent3">
                    <a:lumMod val="50000"/>
                  </a:schemeClr>
                </a:solidFill>
                <a:latin typeface="Arial Black" panose="020B0A04020102020204" pitchFamily="34" charset="0"/>
              </a:rPr>
              <a:t>APPROFONDIRE</a:t>
            </a:r>
          </a:p>
        </p:txBody>
      </p:sp>
    </p:spTree>
    <p:extLst>
      <p:ext uri="{BB962C8B-B14F-4D97-AF65-F5344CB8AC3E}">
        <p14:creationId xmlns:p14="http://schemas.microsoft.com/office/powerpoint/2010/main" val="197446198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7" name="Immagine 6">
            <a:extLst>
              <a:ext uri="{FF2B5EF4-FFF2-40B4-BE49-F238E27FC236}">
                <a16:creationId xmlns:a16="http://schemas.microsoft.com/office/drawing/2014/main" id="{E9DD61C2-A28C-4A09-A939-1EEA7E9CB162}"/>
              </a:ext>
            </a:extLst>
          </p:cNvPr>
          <p:cNvPicPr>
            <a:picLocks noChangeAspect="1"/>
          </p:cNvPicPr>
          <p:nvPr/>
        </p:nvPicPr>
        <p:blipFill>
          <a:blip r:embed="rId2"/>
          <a:stretch>
            <a:fillRect/>
          </a:stretch>
        </p:blipFill>
        <p:spPr>
          <a:xfrm>
            <a:off x="1510496" y="3050518"/>
            <a:ext cx="5347504" cy="2468880"/>
          </a:xfrm>
          <a:prstGeom prst="rect">
            <a:avLst/>
          </a:prstGeom>
        </p:spPr>
      </p:pic>
      <p:sp>
        <p:nvSpPr>
          <p:cNvPr id="2" name="CasellaDiTesto 1">
            <a:extLst>
              <a:ext uri="{FF2B5EF4-FFF2-40B4-BE49-F238E27FC236}">
                <a16:creationId xmlns:a16="http://schemas.microsoft.com/office/drawing/2014/main" id="{1B5940A3-F0F2-4129-86C1-49281753FE44}"/>
              </a:ext>
            </a:extLst>
          </p:cNvPr>
          <p:cNvSpPr txBox="1"/>
          <p:nvPr/>
        </p:nvSpPr>
        <p:spPr>
          <a:xfrm>
            <a:off x="1588626" y="1446192"/>
            <a:ext cx="4817962" cy="17389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algn="ctr"/>
            <a:r>
              <a:rPr lang="it-IT" b="1" dirty="0">
                <a:solidFill>
                  <a:schemeClr val="accent3">
                    <a:lumMod val="50000"/>
                  </a:schemeClr>
                </a:solidFill>
                <a:latin typeface="Arial Black" panose="020B0A04020102020204" pitchFamily="34" charset="0"/>
              </a:rPr>
              <a:t>CAPIRE</a:t>
            </a:r>
          </a:p>
          <a:p>
            <a:pPr algn="ctr"/>
            <a:endParaRPr lang="it-IT" b="1" dirty="0">
              <a:solidFill>
                <a:schemeClr val="accent3">
                  <a:lumMod val="50000"/>
                </a:schemeClr>
              </a:solidFill>
              <a:latin typeface="Arial Black" panose="020B0A04020102020204" pitchFamily="34" charset="0"/>
            </a:endParaRPr>
          </a:p>
          <a:p>
            <a:pPr algn="ctr"/>
            <a:r>
              <a:rPr lang="it-IT" b="1" dirty="0">
                <a:solidFill>
                  <a:schemeClr val="accent3">
                    <a:lumMod val="50000"/>
                  </a:schemeClr>
                </a:solidFill>
              </a:rPr>
              <a:t>Data Science: metodi per estrarre valore dai dati</a:t>
            </a:r>
            <a:br>
              <a:rPr lang="it-IT" b="1" dirty="0">
                <a:solidFill>
                  <a:schemeClr val="accent3">
                    <a:lumMod val="50000"/>
                  </a:schemeClr>
                </a:solidFill>
              </a:rPr>
            </a:br>
            <a:r>
              <a:rPr lang="it-IT" b="1" dirty="0">
                <a:solidFill>
                  <a:schemeClr val="accent3">
                    <a:lumMod val="50000"/>
                  </a:schemeClr>
                </a:solidFill>
              </a:rPr>
              <a:t>=</a:t>
            </a:r>
            <a:br>
              <a:rPr lang="it-IT" b="1" dirty="0">
                <a:solidFill>
                  <a:schemeClr val="accent3">
                    <a:lumMod val="50000"/>
                  </a:schemeClr>
                </a:solidFill>
              </a:rPr>
            </a:br>
            <a:r>
              <a:rPr lang="it-IT" b="1" dirty="0">
                <a:solidFill>
                  <a:schemeClr val="accent3">
                    <a:lumMod val="50000"/>
                  </a:schemeClr>
                </a:solidFill>
              </a:rPr>
              <a:t>Conoscere per prevenire</a:t>
            </a:r>
            <a:endParaRPr lang="it-IT" b="1" dirty="0">
              <a:solidFill>
                <a:schemeClr val="accent3">
                  <a:lumMod val="50000"/>
                </a:schemeClr>
              </a:solidFill>
              <a:latin typeface="Arial Black" panose="020B0A04020102020204" pitchFamily="34" charset="0"/>
            </a:endParaRPr>
          </a:p>
        </p:txBody>
      </p:sp>
    </p:spTree>
    <p:extLst>
      <p:ext uri="{BB962C8B-B14F-4D97-AF65-F5344CB8AC3E}">
        <p14:creationId xmlns:p14="http://schemas.microsoft.com/office/powerpoint/2010/main" val="277250231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3" name="Immagine 2">
            <a:extLst>
              <a:ext uri="{FF2B5EF4-FFF2-40B4-BE49-F238E27FC236}">
                <a16:creationId xmlns:a16="http://schemas.microsoft.com/office/drawing/2014/main" id="{797DA768-2A38-4C45-97CE-42B7AB5F5D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722" y="1617345"/>
            <a:ext cx="2703545" cy="3949532"/>
          </a:xfrm>
          <a:prstGeom prst="rect">
            <a:avLst/>
          </a:prstGeom>
        </p:spPr>
      </p:pic>
      <p:pic>
        <p:nvPicPr>
          <p:cNvPr id="7" name="Immagine 6">
            <a:extLst>
              <a:ext uri="{FF2B5EF4-FFF2-40B4-BE49-F238E27FC236}">
                <a16:creationId xmlns:a16="http://schemas.microsoft.com/office/drawing/2014/main" id="{347DE886-2DAF-4989-8302-31E3012183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7859" y="1617345"/>
            <a:ext cx="2803721" cy="3949532"/>
          </a:xfrm>
          <a:prstGeom prst="rect">
            <a:avLst/>
          </a:prstGeom>
        </p:spPr>
      </p:pic>
      <p:sp>
        <p:nvSpPr>
          <p:cNvPr id="2" name="CasellaDiTesto 1">
            <a:extLst>
              <a:ext uri="{FF2B5EF4-FFF2-40B4-BE49-F238E27FC236}">
                <a16:creationId xmlns:a16="http://schemas.microsoft.com/office/drawing/2014/main" id="{AC4E22C8-D539-469F-886A-3042A897881B}"/>
              </a:ext>
            </a:extLst>
          </p:cNvPr>
          <p:cNvSpPr txBox="1"/>
          <p:nvPr/>
        </p:nvSpPr>
        <p:spPr>
          <a:xfrm>
            <a:off x="6571084" y="3017962"/>
            <a:ext cx="2572916" cy="423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2250" dirty="0">
                <a:solidFill>
                  <a:srgbClr val="FF0000"/>
                </a:solidFill>
                <a:sym typeface="Calibri"/>
              </a:rPr>
              <a:t>COMUNICAZIONE</a:t>
            </a:r>
          </a:p>
        </p:txBody>
      </p:sp>
    </p:spTree>
    <p:extLst>
      <p:ext uri="{BB962C8B-B14F-4D97-AF65-F5344CB8AC3E}">
        <p14:creationId xmlns:p14="http://schemas.microsoft.com/office/powerpoint/2010/main" val="373984428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CasellaDiTesto 1">
            <a:extLst>
              <a:ext uri="{FF2B5EF4-FFF2-40B4-BE49-F238E27FC236}">
                <a16:creationId xmlns:a16="http://schemas.microsoft.com/office/drawing/2014/main" id="{054F9AD1-76AB-4D8C-A780-0514E0D25B9A}"/>
              </a:ext>
            </a:extLst>
          </p:cNvPr>
          <p:cNvSpPr txBox="1"/>
          <p:nvPr/>
        </p:nvSpPr>
        <p:spPr>
          <a:xfrm>
            <a:off x="6899988" y="3203026"/>
            <a:ext cx="1553547" cy="6309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b="1" dirty="0">
                <a:solidFill>
                  <a:schemeClr val="accent3">
                    <a:lumMod val="50000"/>
                  </a:schemeClr>
                </a:solidFill>
                <a:sym typeface="Calibri"/>
              </a:rPr>
              <a:t>FORMAZIONE</a:t>
            </a:r>
          </a:p>
        </p:txBody>
      </p:sp>
      <p:sp>
        <p:nvSpPr>
          <p:cNvPr id="3" name="CasellaDiTesto 2">
            <a:extLst>
              <a:ext uri="{FF2B5EF4-FFF2-40B4-BE49-F238E27FC236}">
                <a16:creationId xmlns:a16="http://schemas.microsoft.com/office/drawing/2014/main" id="{5A7B8CCD-CDFB-43D6-A182-7F1EC0DC4A7C}"/>
              </a:ext>
            </a:extLst>
          </p:cNvPr>
          <p:cNvSpPr txBox="1"/>
          <p:nvPr/>
        </p:nvSpPr>
        <p:spPr>
          <a:xfrm>
            <a:off x="1035699" y="2032950"/>
            <a:ext cx="5864290" cy="34009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2250" dirty="0">
                <a:solidFill>
                  <a:srgbClr val="FF0000"/>
                </a:solidFill>
                <a:sym typeface="Calibri"/>
              </a:rPr>
              <a:t>CORSI, SEMINARI, GIORNATE DI STUDIO nel 2023</a:t>
            </a:r>
          </a:p>
          <a:p>
            <a:pPr defTabSz="685800" hangingPunct="0"/>
            <a:endParaRPr lang="it-IT" sz="2250" dirty="0">
              <a:solidFill>
                <a:srgbClr val="FF0000"/>
              </a:solidFill>
              <a:sym typeface="Calibri"/>
            </a:endParaRPr>
          </a:p>
          <a:p>
            <a:pPr marL="214313" indent="-214313" defTabSz="685800" hangingPunct="0">
              <a:buFont typeface="Arial" panose="020B0604020202020204" pitchFamily="34" charset="0"/>
              <a:buChar char="•"/>
            </a:pPr>
            <a:r>
              <a:rPr lang="it-IT" sz="1350" dirty="0">
                <a:solidFill>
                  <a:srgbClr val="FF0000"/>
                </a:solidFill>
              </a:rPr>
              <a:t>SEMINARIO Milano 24 febbraio 2023</a:t>
            </a:r>
          </a:p>
          <a:p>
            <a:pPr marL="214313" indent="-214313" defTabSz="685800" hangingPunct="0">
              <a:buFont typeface="Arial" panose="020B0604020202020204" pitchFamily="34" charset="0"/>
              <a:buChar char="•"/>
            </a:pPr>
            <a:r>
              <a:rPr lang="it-IT" sz="1350" dirty="0">
                <a:solidFill>
                  <a:srgbClr val="FF0000"/>
                </a:solidFill>
              </a:rPr>
              <a:t>CORSO Milano</a:t>
            </a:r>
            <a:r>
              <a:rPr lang="it-IT" sz="1350" dirty="0">
                <a:solidFill>
                  <a:srgbClr val="FF0000"/>
                </a:solidFill>
                <a:sym typeface="Calibri"/>
              </a:rPr>
              <a:t>  6 e 7 giugno 2023</a:t>
            </a:r>
          </a:p>
          <a:p>
            <a:pPr marL="214313" indent="-214313" defTabSz="685800" hangingPunct="0">
              <a:buFont typeface="Arial" panose="020B0604020202020204" pitchFamily="34" charset="0"/>
              <a:buChar char="•"/>
            </a:pPr>
            <a:r>
              <a:rPr lang="it-IT" sz="1350" dirty="0">
                <a:solidFill>
                  <a:srgbClr val="FF0000"/>
                </a:solidFill>
              </a:rPr>
              <a:t>SEMINARIO Ragusa 24 giugno 2023</a:t>
            </a:r>
          </a:p>
          <a:p>
            <a:pPr marL="214313" indent="-214313" defTabSz="685800" hangingPunct="0">
              <a:buFont typeface="Arial" panose="020B0604020202020204" pitchFamily="34" charset="0"/>
              <a:buChar char="•"/>
            </a:pPr>
            <a:r>
              <a:rPr lang="it-IT" sz="1350" dirty="0">
                <a:solidFill>
                  <a:srgbClr val="FF0000"/>
                </a:solidFill>
              </a:rPr>
              <a:t>SEMINARIO Bergamo 2 settembre 2023</a:t>
            </a:r>
          </a:p>
          <a:p>
            <a:pPr marL="214313" indent="-214313" defTabSz="685800" hangingPunct="0">
              <a:buFont typeface="Arial" panose="020B0604020202020204" pitchFamily="34" charset="0"/>
              <a:buChar char="•"/>
            </a:pPr>
            <a:r>
              <a:rPr lang="it-IT" sz="1350" dirty="0">
                <a:solidFill>
                  <a:srgbClr val="FF0000"/>
                </a:solidFill>
              </a:rPr>
              <a:t>SEMINARIO Mantova 8 settembre 2023</a:t>
            </a:r>
          </a:p>
          <a:p>
            <a:pPr marL="214313" indent="-214313" defTabSz="685800" hangingPunct="0">
              <a:buFont typeface="Arial" panose="020B0604020202020204" pitchFamily="34" charset="0"/>
              <a:buChar char="•"/>
            </a:pPr>
            <a:r>
              <a:rPr lang="it-IT" sz="1350" dirty="0">
                <a:solidFill>
                  <a:srgbClr val="FF0000"/>
                </a:solidFill>
              </a:rPr>
              <a:t>SEMINARIO Bari 27 settembre 2023</a:t>
            </a:r>
          </a:p>
          <a:p>
            <a:pPr marL="214313" indent="-214313" defTabSz="685800" hangingPunct="0">
              <a:buFont typeface="Arial" panose="020B0604020202020204" pitchFamily="34" charset="0"/>
              <a:buChar char="•"/>
            </a:pPr>
            <a:r>
              <a:rPr lang="it-IT" sz="1350" dirty="0">
                <a:solidFill>
                  <a:srgbClr val="FF0000"/>
                </a:solidFill>
                <a:sym typeface="Calibri"/>
              </a:rPr>
              <a:t>CORSO Bari 5 e 6 ottobre 2023</a:t>
            </a:r>
          </a:p>
          <a:p>
            <a:pPr marL="214313" indent="-214313" defTabSz="685800" hangingPunct="0">
              <a:buFont typeface="Arial" panose="020B0604020202020204" pitchFamily="34" charset="0"/>
              <a:buChar char="•"/>
            </a:pPr>
            <a:r>
              <a:rPr lang="it-IT" sz="1350" dirty="0">
                <a:solidFill>
                  <a:srgbClr val="FF0000"/>
                </a:solidFill>
              </a:rPr>
              <a:t>CORSO Cosenza 5 e 6 dicembre 2023</a:t>
            </a:r>
          </a:p>
          <a:p>
            <a:pPr marL="214313" indent="-214313" defTabSz="685800" hangingPunct="0">
              <a:buFont typeface="Arial" panose="020B0604020202020204" pitchFamily="34" charset="0"/>
              <a:buChar char="•"/>
            </a:pPr>
            <a:r>
              <a:rPr lang="it-IT" sz="1350" dirty="0">
                <a:solidFill>
                  <a:srgbClr val="FF0000"/>
                </a:solidFill>
              </a:rPr>
              <a:t>……</a:t>
            </a:r>
          </a:p>
          <a:p>
            <a:pPr marL="214313" indent="-214313" defTabSz="685800" hangingPunct="0">
              <a:buFont typeface="Arial" panose="020B0604020202020204" pitchFamily="34" charset="0"/>
              <a:buChar char="•"/>
            </a:pPr>
            <a:r>
              <a:rPr lang="it-IT" sz="1350" dirty="0">
                <a:solidFill>
                  <a:srgbClr val="FF0000"/>
                </a:solidFill>
              </a:rPr>
              <a:t>…..</a:t>
            </a:r>
          </a:p>
          <a:p>
            <a:pPr marL="214313" indent="-214313" defTabSz="685800" hangingPunct="0">
              <a:buFont typeface="Arial" panose="020B0604020202020204" pitchFamily="34" charset="0"/>
              <a:buChar char="•"/>
            </a:pPr>
            <a:endParaRPr lang="it-IT" sz="1350" dirty="0">
              <a:solidFill>
                <a:srgbClr val="FF0000"/>
              </a:solidFill>
              <a:sym typeface="Calibri"/>
            </a:endParaRPr>
          </a:p>
        </p:txBody>
      </p:sp>
    </p:spTree>
    <p:extLst>
      <p:ext uri="{BB962C8B-B14F-4D97-AF65-F5344CB8AC3E}">
        <p14:creationId xmlns:p14="http://schemas.microsoft.com/office/powerpoint/2010/main" val="27765932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2" name="Immagine 1">
            <a:extLst>
              <a:ext uri="{FF2B5EF4-FFF2-40B4-BE49-F238E27FC236}">
                <a16:creationId xmlns:a16="http://schemas.microsoft.com/office/drawing/2014/main" id="{478559D8-FDC2-4A4D-8CAE-B42E0245CB00}"/>
              </a:ext>
            </a:extLst>
          </p:cNvPr>
          <p:cNvPicPr>
            <a:picLocks noChangeAspect="1"/>
          </p:cNvPicPr>
          <p:nvPr/>
        </p:nvPicPr>
        <p:blipFill>
          <a:blip r:embed="rId2"/>
          <a:stretch>
            <a:fillRect/>
          </a:stretch>
        </p:blipFill>
        <p:spPr>
          <a:xfrm>
            <a:off x="1945432" y="2403799"/>
            <a:ext cx="3064265" cy="2323418"/>
          </a:xfrm>
          <a:prstGeom prst="rect">
            <a:avLst/>
          </a:prstGeom>
        </p:spPr>
      </p:pic>
      <p:pic>
        <p:nvPicPr>
          <p:cNvPr id="3" name="Immagine 2">
            <a:extLst>
              <a:ext uri="{FF2B5EF4-FFF2-40B4-BE49-F238E27FC236}">
                <a16:creationId xmlns:a16="http://schemas.microsoft.com/office/drawing/2014/main" id="{BA24CF1F-0744-410D-BA3A-C61FC7F8F195}"/>
              </a:ext>
            </a:extLst>
          </p:cNvPr>
          <p:cNvPicPr>
            <a:picLocks noChangeAspect="1"/>
          </p:cNvPicPr>
          <p:nvPr/>
        </p:nvPicPr>
        <p:blipFill>
          <a:blip r:embed="rId3"/>
          <a:stretch>
            <a:fillRect/>
          </a:stretch>
        </p:blipFill>
        <p:spPr>
          <a:xfrm>
            <a:off x="5706764" y="2921648"/>
            <a:ext cx="2834318" cy="2057400"/>
          </a:xfrm>
          <a:prstGeom prst="rect">
            <a:avLst/>
          </a:prstGeom>
        </p:spPr>
      </p:pic>
      <p:sp>
        <p:nvSpPr>
          <p:cNvPr id="7" name="CasellaDiTesto 6">
            <a:extLst>
              <a:ext uri="{FF2B5EF4-FFF2-40B4-BE49-F238E27FC236}">
                <a16:creationId xmlns:a16="http://schemas.microsoft.com/office/drawing/2014/main" id="{846CA39A-0FFE-4374-8490-6671A3A1F8D1}"/>
              </a:ext>
            </a:extLst>
          </p:cNvPr>
          <p:cNvSpPr txBox="1"/>
          <p:nvPr/>
        </p:nvSpPr>
        <p:spPr>
          <a:xfrm>
            <a:off x="5437415" y="2147070"/>
            <a:ext cx="3177890" cy="4001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2100" dirty="0">
                <a:solidFill>
                  <a:srgbClr val="FF0000"/>
                </a:solidFill>
                <a:sym typeface="Calibri"/>
              </a:rPr>
              <a:t>L’ESPERIENZA</a:t>
            </a:r>
            <a:r>
              <a:rPr lang="it-IT" sz="1350" dirty="0">
                <a:solidFill>
                  <a:srgbClr val="5E5E5E"/>
                </a:solidFill>
                <a:sym typeface="Calibri"/>
              </a:rPr>
              <a:t> </a:t>
            </a:r>
          </a:p>
        </p:txBody>
      </p:sp>
      <p:sp>
        <p:nvSpPr>
          <p:cNvPr id="8" name="CasellaDiTesto 7">
            <a:extLst>
              <a:ext uri="{FF2B5EF4-FFF2-40B4-BE49-F238E27FC236}">
                <a16:creationId xmlns:a16="http://schemas.microsoft.com/office/drawing/2014/main" id="{C6ADA035-F152-4A3E-A9B8-8C5052D01B08}"/>
              </a:ext>
            </a:extLst>
          </p:cNvPr>
          <p:cNvSpPr txBox="1"/>
          <p:nvPr/>
        </p:nvSpPr>
        <p:spPr>
          <a:xfrm>
            <a:off x="412880" y="5028427"/>
            <a:ext cx="7004957" cy="4924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defTabSz="685800" hangingPunct="0"/>
            <a:r>
              <a:rPr lang="it-IT" sz="1350" dirty="0"/>
              <a:t>EIMA di Bologna 2022, AGRILEVANTE di Bari 2023, Settimana Europea della Sicurezza Milano 2023</a:t>
            </a:r>
            <a:endParaRPr lang="it-IT" sz="1350" dirty="0">
              <a:solidFill>
                <a:srgbClr val="5E5E5E"/>
              </a:solidFill>
              <a:sym typeface="Calibri"/>
            </a:endParaRPr>
          </a:p>
        </p:txBody>
      </p:sp>
    </p:spTree>
    <p:extLst>
      <p:ext uri="{BB962C8B-B14F-4D97-AF65-F5344CB8AC3E}">
        <p14:creationId xmlns:p14="http://schemas.microsoft.com/office/powerpoint/2010/main" val="155695003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sp>
        <p:nvSpPr>
          <p:cNvPr id="2" name="Rettangolo 1">
            <a:extLst>
              <a:ext uri="{FF2B5EF4-FFF2-40B4-BE49-F238E27FC236}">
                <a16:creationId xmlns:a16="http://schemas.microsoft.com/office/drawing/2014/main" id="{3F00B4A1-9DD8-43BF-B6CB-7182B6744820}"/>
              </a:ext>
            </a:extLst>
          </p:cNvPr>
          <p:cNvSpPr/>
          <p:nvPr/>
        </p:nvSpPr>
        <p:spPr>
          <a:xfrm>
            <a:off x="321906" y="2355629"/>
            <a:ext cx="8822094" cy="3600986"/>
          </a:xfrm>
          <a:prstGeom prst="rect">
            <a:avLst/>
          </a:prstGeom>
        </p:spPr>
        <p:txBody>
          <a:bodyPr wrap="square">
            <a:spAutoFit/>
          </a:bodyPr>
          <a:lstStyle/>
          <a:p>
            <a:r>
              <a:rPr lang="it-IT" sz="2100" b="1" dirty="0">
                <a:solidFill>
                  <a:srgbClr val="098142"/>
                </a:solidFill>
              </a:rPr>
              <a:t>Le prospettive a breve:</a:t>
            </a:r>
            <a:endParaRPr lang="it-IT" sz="2100" b="1" dirty="0"/>
          </a:p>
          <a:p>
            <a:endParaRPr lang="it-IT" sz="2100" b="1" dirty="0"/>
          </a:p>
          <a:p>
            <a:pPr marL="342900" indent="-342900">
              <a:buFont typeface="Arial" panose="020B0604020202020204" pitchFamily="34" charset="0"/>
              <a:buChar char="•"/>
            </a:pPr>
            <a:r>
              <a:rPr lang="it-IT" sz="2100" b="1" dirty="0"/>
              <a:t>Implementare in portale </a:t>
            </a:r>
          </a:p>
          <a:p>
            <a:pPr marL="342900" indent="-342900">
              <a:buFont typeface="Arial" panose="020B0604020202020204" pitchFamily="34" charset="0"/>
              <a:buChar char="•"/>
            </a:pPr>
            <a:r>
              <a:rPr lang="it-IT" sz="2100" b="1" dirty="0"/>
              <a:t>Implementare l’archivio PMP dell’agricoltura</a:t>
            </a:r>
          </a:p>
          <a:p>
            <a:pPr marL="342900" indent="-342900">
              <a:buFont typeface="Arial" panose="020B0604020202020204" pitchFamily="34" charset="0"/>
              <a:buChar char="•"/>
            </a:pPr>
            <a:r>
              <a:rPr lang="it-IT" sz="2100" b="1" dirty="0"/>
              <a:t>Continuare con il controllo delle macchine in fiera e realizzare il registro delle non conformità ai RES con il MIMIT</a:t>
            </a:r>
          </a:p>
          <a:p>
            <a:pPr marL="342900" indent="-342900">
              <a:buFont typeface="Arial" panose="020B0604020202020204" pitchFamily="34" charset="0"/>
              <a:buChar char="•"/>
            </a:pPr>
            <a:r>
              <a:rPr lang="it-IT" sz="2100" b="1" dirty="0"/>
              <a:t>Implementare le buone pratiche su tematiche specifiche e rilevanti</a:t>
            </a:r>
            <a:endParaRPr lang="it-IT" sz="2100" dirty="0"/>
          </a:p>
          <a:p>
            <a:pPr marL="342900" indent="-342900">
              <a:buFont typeface="Arial" panose="020B0604020202020204" pitchFamily="34" charset="0"/>
              <a:buChar char="•"/>
            </a:pPr>
            <a:r>
              <a:rPr lang="it-IT" sz="2100" b="1" dirty="0"/>
              <a:t>Potenziare gli strumenti per la programmazione:</a:t>
            </a:r>
            <a:endParaRPr lang="it-IT" sz="2100" dirty="0"/>
          </a:p>
          <a:p>
            <a:r>
              <a:rPr lang="it-IT" sz="2100" dirty="0"/>
              <a:t>      </a:t>
            </a:r>
            <a:r>
              <a:rPr lang="it-IT" dirty="0"/>
              <a:t>Analisi trend e dinamiche degli infortuni e delle malattie professionali</a:t>
            </a:r>
          </a:p>
          <a:p>
            <a:r>
              <a:rPr lang="it-IT" dirty="0"/>
              <a:t>       Osservatorio infortuni mortali e gravi </a:t>
            </a:r>
            <a:r>
              <a:rPr lang="it-IT" dirty="0">
                <a:solidFill>
                  <a:srgbClr val="C00000"/>
                </a:solidFill>
              </a:rPr>
              <a:t>(integrazione con </a:t>
            </a:r>
            <a:r>
              <a:rPr lang="it-IT" dirty="0" err="1">
                <a:solidFill>
                  <a:srgbClr val="C00000"/>
                </a:solidFill>
              </a:rPr>
              <a:t>Infor.Mo</a:t>
            </a:r>
            <a:r>
              <a:rPr lang="it-IT" dirty="0">
                <a:solidFill>
                  <a:srgbClr val="C00000"/>
                </a:solidFill>
              </a:rPr>
              <a:t>.)</a:t>
            </a:r>
          </a:p>
        </p:txBody>
      </p:sp>
    </p:spTree>
    <p:extLst>
      <p:ext uri="{BB962C8B-B14F-4D97-AF65-F5344CB8AC3E}">
        <p14:creationId xmlns:p14="http://schemas.microsoft.com/office/powerpoint/2010/main" val="18211945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8" name="Immagine 7">
            <a:extLst>
              <a:ext uri="{FF2B5EF4-FFF2-40B4-BE49-F238E27FC236}">
                <a16:creationId xmlns:a16="http://schemas.microsoft.com/office/drawing/2014/main" id="{E6B1F444-0CFB-4260-ABBD-66CBEEE3896B}"/>
              </a:ext>
            </a:extLst>
          </p:cNvPr>
          <p:cNvPicPr/>
          <p:nvPr/>
        </p:nvPicPr>
        <p:blipFill rotWithShape="1">
          <a:blip r:embed="rId2"/>
          <a:srcRect l="29622" t="13858" r="31137" b="14063"/>
          <a:stretch/>
        </p:blipFill>
        <p:spPr bwMode="auto">
          <a:xfrm>
            <a:off x="349899" y="1447800"/>
            <a:ext cx="3174593" cy="4207852"/>
          </a:xfrm>
          <a:prstGeom prst="rect">
            <a:avLst/>
          </a:prstGeom>
          <a:ln>
            <a:noFill/>
          </a:ln>
          <a:extLst>
            <a:ext uri="{53640926-AAD7-44D8-BBD7-CCE9431645EC}">
              <a14:shadowObscured xmlns:a14="http://schemas.microsoft.com/office/drawing/2010/main"/>
            </a:ext>
          </a:extLst>
        </p:spPr>
      </p:pic>
      <p:sp>
        <p:nvSpPr>
          <p:cNvPr id="2" name="Rettangolo 1">
            <a:extLst>
              <a:ext uri="{FF2B5EF4-FFF2-40B4-BE49-F238E27FC236}">
                <a16:creationId xmlns:a16="http://schemas.microsoft.com/office/drawing/2014/main" id="{26344113-F36D-4EA7-B474-822259427F23}"/>
              </a:ext>
            </a:extLst>
          </p:cNvPr>
          <p:cNvSpPr/>
          <p:nvPr/>
        </p:nvSpPr>
        <p:spPr>
          <a:xfrm>
            <a:off x="4058816" y="2147881"/>
            <a:ext cx="4485692" cy="4039567"/>
          </a:xfrm>
          <a:prstGeom prst="rect">
            <a:avLst/>
          </a:prstGeom>
        </p:spPr>
        <p:txBody>
          <a:bodyPr wrap="square">
            <a:spAutoFit/>
          </a:bodyPr>
          <a:lstStyle/>
          <a:p>
            <a:r>
              <a:rPr lang="it-IT" sz="1350" b="1" dirty="0">
                <a:solidFill>
                  <a:srgbClr val="00B050"/>
                </a:solidFill>
              </a:rPr>
              <a:t>    INDICATORI DI MONITORAGGIO OBIETTIVI:</a:t>
            </a:r>
          </a:p>
          <a:p>
            <a:endParaRPr lang="it-IT" sz="1350" b="1" dirty="0">
              <a:solidFill>
                <a:srgbClr val="00B050"/>
              </a:solidFill>
            </a:endParaRPr>
          </a:p>
          <a:p>
            <a:pPr marL="160735" indent="-160735">
              <a:buFont typeface="Wingdings" panose="05000000000000000000" pitchFamily="2" charset="2"/>
              <a:buChar char="Ø"/>
            </a:pPr>
            <a:r>
              <a:rPr lang="it-IT" sz="1350" b="1" dirty="0" err="1">
                <a:solidFill>
                  <a:srgbClr val="00B050"/>
                </a:solidFill>
              </a:rPr>
              <a:t>Intersettorialità</a:t>
            </a:r>
            <a:r>
              <a:rPr lang="it-IT" sz="1350" b="1" dirty="0">
                <a:solidFill>
                  <a:srgbClr val="00B050"/>
                </a:solidFill>
              </a:rPr>
              <a:t> e sviluppo di Collaborazioni </a:t>
            </a:r>
          </a:p>
          <a:p>
            <a:r>
              <a:rPr lang="it-IT" sz="1350" b="1" dirty="0">
                <a:solidFill>
                  <a:srgbClr val="00B050"/>
                </a:solidFill>
              </a:rPr>
              <a:t>    nell’ambito degli art. 7 D.L.gs 81/08 (almeno due incontri </a:t>
            </a:r>
          </a:p>
          <a:p>
            <a:r>
              <a:rPr lang="it-IT" sz="1350" b="1" dirty="0">
                <a:solidFill>
                  <a:srgbClr val="00B050"/>
                </a:solidFill>
              </a:rPr>
              <a:t>    anno per condivisione degli obiettivi e delle strategie dei </a:t>
            </a:r>
          </a:p>
          <a:p>
            <a:r>
              <a:rPr lang="it-IT" sz="1350" b="1" dirty="0">
                <a:solidFill>
                  <a:srgbClr val="00B050"/>
                </a:solidFill>
              </a:rPr>
              <a:t>    PMP)</a:t>
            </a:r>
          </a:p>
          <a:p>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Formazione (attuazione di percorsi formativi rivolti agli operatori del settore agricoltura e agli operatori dei servizi, … 3 corsi, incontri, seminari, convegni anno)</a:t>
            </a:r>
          </a:p>
          <a:p>
            <a:pPr marL="160735" indent="-160735">
              <a:buFont typeface="Wingdings" panose="05000000000000000000" pitchFamily="2" charset="2"/>
              <a:buChar char="Ø"/>
            </a:pPr>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Comunicazione (diffusione di buone pratiche, utilizzo di portali istituzionali e del portale </a:t>
            </a:r>
            <a:r>
              <a:rPr lang="it-IT" sz="1350" b="1" dirty="0" err="1">
                <a:solidFill>
                  <a:srgbClr val="00B050"/>
                </a:solidFill>
              </a:rPr>
              <a:t>www:prevenzioneagricoltura.it</a:t>
            </a:r>
            <a:r>
              <a:rPr lang="it-IT" sz="1350" b="1" dirty="0">
                <a:solidFill>
                  <a:srgbClr val="00B050"/>
                </a:solidFill>
              </a:rPr>
              <a:t> , …)</a:t>
            </a:r>
          </a:p>
          <a:p>
            <a:pPr marL="160735" indent="-160735">
              <a:buFont typeface="Wingdings" panose="05000000000000000000" pitchFamily="2" charset="2"/>
              <a:buChar char="Ø"/>
            </a:pPr>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Equità (monitoraggio HEA, …)</a:t>
            </a:r>
          </a:p>
        </p:txBody>
      </p:sp>
    </p:spTree>
    <p:extLst>
      <p:ext uri="{BB962C8B-B14F-4D97-AF65-F5344CB8AC3E}">
        <p14:creationId xmlns:p14="http://schemas.microsoft.com/office/powerpoint/2010/main" val="16314270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609EB719-CC3D-928E-34F8-B04C21EA91AB}"/>
              </a:ext>
            </a:extLst>
          </p:cNvPr>
          <p:cNvSpPr txBox="1"/>
          <p:nvPr/>
        </p:nvSpPr>
        <p:spPr>
          <a:xfrm>
            <a:off x="528695" y="2156546"/>
            <a:ext cx="5088701" cy="176972"/>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spAutoFit/>
          </a:bodyPr>
          <a:lstStyle/>
          <a:p>
            <a:pPr defTabSz="914376">
              <a:defRPr sz="2000">
                <a:solidFill>
                  <a:srgbClr val="000000"/>
                </a:solidFill>
                <a:latin typeface="Helvetica Neue"/>
                <a:ea typeface="Helvetica Neue"/>
                <a:cs typeface="Helvetica Neue"/>
                <a:sym typeface="Helvetica Neue"/>
              </a:defRPr>
            </a:pPr>
            <a:endParaRPr sz="900" dirty="0"/>
          </a:p>
        </p:txBody>
      </p:sp>
      <p:sp>
        <p:nvSpPr>
          <p:cNvPr id="6" name="CasellaDiTesto 5">
            <a:extLst>
              <a:ext uri="{FF2B5EF4-FFF2-40B4-BE49-F238E27FC236}">
                <a16:creationId xmlns:a16="http://schemas.microsoft.com/office/drawing/2014/main" id="{9386FE03-570A-2F49-F479-76E8AE928858}"/>
              </a:ext>
            </a:extLst>
          </p:cNvPr>
          <p:cNvSpPr txBox="1"/>
          <p:nvPr/>
        </p:nvSpPr>
        <p:spPr>
          <a:xfrm>
            <a:off x="7123923" y="5442295"/>
            <a:ext cx="1763486"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914376">
              <a:defRPr sz="2000">
                <a:solidFill>
                  <a:srgbClr val="000000"/>
                </a:solidFill>
                <a:latin typeface="Helvetica Neue"/>
                <a:ea typeface="Helvetica Neue"/>
                <a:cs typeface="Helvetica Neue"/>
                <a:sym typeface="Helvetica Neue"/>
              </a:defRPr>
            </a:pPr>
            <a:r>
              <a:rPr lang="it-IT" sz="1200" dirty="0"/>
              <a:t>Milano, 24 ottobre 2023</a:t>
            </a:r>
          </a:p>
        </p:txBody>
      </p:sp>
      <p:pic>
        <p:nvPicPr>
          <p:cNvPr id="7" name="Immagine 6" descr="Immagine che contiene testo&#10;&#10;Descrizione generata automaticamente">
            <a:extLst>
              <a:ext uri="{FF2B5EF4-FFF2-40B4-BE49-F238E27FC236}">
                <a16:creationId xmlns:a16="http://schemas.microsoft.com/office/drawing/2014/main" id="{36511F58-D795-491B-B272-C3A0EFE85634}"/>
              </a:ext>
            </a:extLst>
          </p:cNvPr>
          <p:cNvPicPr/>
          <p:nvPr/>
        </p:nvPicPr>
        <p:blipFill rotWithShape="1">
          <a:blip r:embed="rId2"/>
          <a:srcRect l="30791" t="27257" r="30228" b="10602"/>
          <a:stretch/>
        </p:blipFill>
        <p:spPr bwMode="auto">
          <a:xfrm>
            <a:off x="451413" y="1872929"/>
            <a:ext cx="2986269" cy="3505003"/>
          </a:xfrm>
          <a:prstGeom prst="rect">
            <a:avLst/>
          </a:prstGeom>
          <a:ln>
            <a:noFill/>
          </a:ln>
          <a:extLst>
            <a:ext uri="{53640926-AAD7-44D8-BBD7-CCE9431645EC}">
              <a14:shadowObscured xmlns:a14="http://schemas.microsoft.com/office/drawing/2010/main"/>
            </a:ext>
          </a:extLst>
        </p:spPr>
      </p:pic>
      <p:sp>
        <p:nvSpPr>
          <p:cNvPr id="2" name="Rettangolo 1">
            <a:extLst>
              <a:ext uri="{FF2B5EF4-FFF2-40B4-BE49-F238E27FC236}">
                <a16:creationId xmlns:a16="http://schemas.microsoft.com/office/drawing/2014/main" id="{8BB73620-3939-4924-BDB2-E5AFC0BB5085}"/>
              </a:ext>
            </a:extLst>
          </p:cNvPr>
          <p:cNvSpPr/>
          <p:nvPr/>
        </p:nvSpPr>
        <p:spPr>
          <a:xfrm>
            <a:off x="3967223" y="1777438"/>
            <a:ext cx="4809281" cy="4039567"/>
          </a:xfrm>
          <a:prstGeom prst="rect">
            <a:avLst/>
          </a:prstGeom>
        </p:spPr>
        <p:txBody>
          <a:bodyPr wrap="square">
            <a:spAutoFit/>
          </a:bodyPr>
          <a:lstStyle/>
          <a:p>
            <a:r>
              <a:rPr lang="it-IT" sz="1350" b="1" dirty="0">
                <a:solidFill>
                  <a:srgbClr val="00B050"/>
                </a:solidFill>
              </a:rPr>
              <a:t>     INDICATORI DI MONITORAGGIO OBIETTIVI:</a:t>
            </a:r>
          </a:p>
          <a:p>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Attività di vigilanza, controllo, supporto in particolare alle micro imprese, alle aziende del commercio macchine anche in fiera</a:t>
            </a:r>
          </a:p>
          <a:p>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PMP come strategia di contrasto degli infortuni e delle malattie professionali (</a:t>
            </a:r>
            <a:r>
              <a:rPr lang="it-IT" sz="1350" dirty="0">
                <a:solidFill>
                  <a:srgbClr val="000000"/>
                </a:solidFill>
                <a:latin typeface="Calibri" panose="020F0502020204030204" pitchFamily="34" charset="0"/>
              </a:rPr>
              <a:t>PMP specifici, modulati dalla promozione delle buone pratiche di salute e sicurezza alla vigilanza, </a:t>
            </a:r>
            <a:r>
              <a:rPr lang="it-IT" sz="1350" b="1" dirty="0">
                <a:solidFill>
                  <a:srgbClr val="FF0000"/>
                </a:solidFill>
                <a:latin typeface="Calibri" panose="020F0502020204030204" pitchFamily="34" charset="0"/>
              </a:rPr>
              <a:t>basati su percorsi di confronto, condivisione e integrazione con le istituzioni, le parti sociali e le associazioni di categoria</a:t>
            </a:r>
            <a:r>
              <a:rPr lang="it-IT" sz="1350" dirty="0">
                <a:solidFill>
                  <a:srgbClr val="000000"/>
                </a:solidFill>
                <a:latin typeface="Calibri" panose="020F0502020204030204" pitchFamily="34" charset="0"/>
              </a:rPr>
              <a:t>, per l’applicazione di </a:t>
            </a:r>
            <a:r>
              <a:rPr lang="it-IT" sz="1350" b="1" i="1" dirty="0">
                <a:solidFill>
                  <a:srgbClr val="FF0000"/>
                </a:solidFill>
                <a:latin typeface="Calibri" panose="020F0502020204030204" pitchFamily="34" charset="0"/>
              </a:rPr>
              <a:t>soluzioni )</a:t>
            </a:r>
            <a:endParaRPr lang="it-IT" sz="1350" b="1" dirty="0">
              <a:solidFill>
                <a:srgbClr val="00B050"/>
              </a:solidFill>
            </a:endParaRPr>
          </a:p>
          <a:p>
            <a:pPr marL="160735" indent="-160735">
              <a:buFont typeface="Wingdings" panose="05000000000000000000" pitchFamily="2" charset="2"/>
              <a:buChar char="Ø"/>
            </a:pPr>
            <a:r>
              <a:rPr lang="it-IT" sz="1350" b="1" dirty="0">
                <a:solidFill>
                  <a:srgbClr val="00B050"/>
                </a:solidFill>
              </a:rPr>
              <a:t>Sorveglianza sanitaria efficace (</a:t>
            </a:r>
            <a:r>
              <a:rPr lang="it-IT" sz="1350" b="1" dirty="0">
                <a:solidFill>
                  <a:srgbClr val="FF0000"/>
                </a:solidFill>
                <a:latin typeface="Calibri" panose="020F0502020204030204" pitchFamily="34" charset="0"/>
              </a:rPr>
              <a:t>Sorveglianza Sanitaria Efficace</a:t>
            </a:r>
            <a:r>
              <a:rPr lang="it-IT" sz="1350" dirty="0">
                <a:solidFill>
                  <a:srgbClr val="000000"/>
                </a:solidFill>
                <a:latin typeface="Calibri" panose="020F0502020204030204" pitchFamily="34" charset="0"/>
              </a:rPr>
              <a:t>, per tutti gli anni </a:t>
            </a:r>
            <a:r>
              <a:rPr lang="it-IT" sz="1350" b="1" dirty="0">
                <a:solidFill>
                  <a:srgbClr val="FF0000"/>
                </a:solidFill>
                <a:latin typeface="Calibri" panose="020F0502020204030204" pitchFamily="34" charset="0"/>
              </a:rPr>
              <a:t>report art. 40 Allegato 3B</a:t>
            </a:r>
            <a:r>
              <a:rPr lang="it-IT" sz="1350" dirty="0">
                <a:solidFill>
                  <a:srgbClr val="000000"/>
                </a:solidFill>
                <a:latin typeface="Calibri" panose="020F0502020204030204" pitchFamily="34" charset="0"/>
              </a:rPr>
              <a:t>, documento di </a:t>
            </a:r>
            <a:r>
              <a:rPr lang="it-IT" sz="1350" b="1" dirty="0">
                <a:solidFill>
                  <a:srgbClr val="FF0000"/>
                </a:solidFill>
                <a:latin typeface="Calibri" panose="020F0502020204030204" pitchFamily="34" charset="0"/>
              </a:rPr>
              <a:t>«buone pratiche» </a:t>
            </a:r>
            <a:r>
              <a:rPr lang="it-IT" sz="1350" dirty="0">
                <a:solidFill>
                  <a:srgbClr val="000000"/>
                </a:solidFill>
                <a:latin typeface="Calibri" panose="020F0502020204030204" pitchFamily="34" charset="0"/>
              </a:rPr>
              <a:t>condivise inerente la sorveglianza sanitaria e </a:t>
            </a:r>
            <a:r>
              <a:rPr lang="it-IT" sz="1350" b="1" dirty="0">
                <a:solidFill>
                  <a:srgbClr val="FF0000"/>
                </a:solidFill>
                <a:latin typeface="Calibri" panose="020F0502020204030204" pitchFamily="34" charset="0"/>
              </a:rPr>
              <a:t>formazione </a:t>
            </a:r>
            <a:r>
              <a:rPr lang="it-IT" sz="1350" dirty="0">
                <a:solidFill>
                  <a:srgbClr val="000000"/>
                </a:solidFill>
                <a:latin typeface="Calibri" panose="020F0502020204030204" pitchFamily="34" charset="0"/>
              </a:rPr>
              <a:t>operatori dei servizi e medici competenti)</a:t>
            </a:r>
          </a:p>
          <a:p>
            <a:pPr marL="160735" indent="-160735">
              <a:buFont typeface="Wingdings" panose="05000000000000000000" pitchFamily="2" charset="2"/>
              <a:buChar char="Ø"/>
            </a:pPr>
            <a:endParaRPr lang="it-IT" sz="1350" b="1" dirty="0">
              <a:solidFill>
                <a:srgbClr val="00B050"/>
              </a:solidFill>
            </a:endParaRPr>
          </a:p>
          <a:p>
            <a:endParaRPr lang="it-IT" sz="1350" dirty="0">
              <a:solidFill>
                <a:srgbClr val="000000"/>
              </a:solidFill>
              <a:latin typeface="Calibri" panose="020F0502020204030204" pitchFamily="34" charset="0"/>
            </a:endParaRPr>
          </a:p>
          <a:p>
            <a:endParaRPr lang="it-IT" sz="135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60814710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772844"/>
          </a:xfrm>
        </p:spPr>
        <p:txBody>
          <a:bodyPr>
            <a:noAutofit/>
          </a:bodyPr>
          <a:lstStyle/>
          <a:p>
            <a:pPr algn="ctr" defTabSz="336550">
              <a:lnSpc>
                <a:spcPct val="90000"/>
              </a:lnSpc>
              <a:spcBef>
                <a:spcPts val="600"/>
              </a:spcBef>
              <a:spcAft>
                <a:spcPts val="600"/>
              </a:spcAft>
            </a:pP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214950"/>
            <a:ext cx="8174736" cy="3637203"/>
          </a:xfrm>
        </p:spPr>
        <p:txBody>
          <a:bodyPr/>
          <a:lstStyle/>
          <a:p>
            <a:pPr algn="ctr"/>
            <a:r>
              <a:rPr lang="it-IT" sz="1600" dirty="0">
                <a:solidFill>
                  <a:srgbClr val="00B050"/>
                </a:solidFill>
              </a:rPr>
              <a:t>COSTITUZIONE TAVOLO TECNICO aggiornamento al 22 marzo 2022  </a:t>
            </a:r>
            <a:endParaRPr lang="it-IT" sz="1600" dirty="0"/>
          </a:p>
          <a:p>
            <a:pPr algn="just"/>
            <a:endParaRPr lang="it-IT" sz="1000" dirty="0"/>
          </a:p>
          <a:p>
            <a:pPr lvl="0" algn="just"/>
            <a:endParaRPr lang="it-IT" sz="1400" dirty="0"/>
          </a:p>
          <a:p>
            <a:pPr lvl="0"/>
            <a:endParaRPr lang="it-IT" sz="1400" i="1" dirty="0">
              <a:solidFill>
                <a:srgbClr val="FF0000"/>
              </a:solidFill>
            </a:endParaRPr>
          </a:p>
          <a:p>
            <a:pPr algn="just"/>
            <a:endParaRPr lang="it-IT" sz="1400" dirty="0"/>
          </a:p>
          <a:p>
            <a:endParaRPr lang="it-IT" sz="1600" dirty="0"/>
          </a:p>
        </p:txBody>
      </p:sp>
      <p:sp>
        <p:nvSpPr>
          <p:cNvPr id="5" name="Rectangle 1">
            <a:hlinkClick r:id="rId2"/>
            <a:extLst>
              <a:ext uri="{FF2B5EF4-FFF2-40B4-BE49-F238E27FC236}">
                <a16:creationId xmlns:a16="http://schemas.microsoft.com/office/drawing/2014/main" id="{85ED8B4D-D392-4D9F-B759-16E8A2AFE808}"/>
              </a:ext>
            </a:extLst>
          </p:cNvPr>
          <p:cNvSpPr>
            <a:spLocks noChangeArrowheads="1"/>
          </p:cNvSpPr>
          <p:nvPr/>
        </p:nvSpPr>
        <p:spPr bwMode="auto">
          <a:xfrm>
            <a:off x="2238375" y="18224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graphicFrame>
        <p:nvGraphicFramePr>
          <p:cNvPr id="8" name="Tabella 7">
            <a:extLst>
              <a:ext uri="{FF2B5EF4-FFF2-40B4-BE49-F238E27FC236}">
                <a16:creationId xmlns:a16="http://schemas.microsoft.com/office/drawing/2014/main" id="{DB5172EF-F452-4738-ADF4-33DABD9691BA}"/>
              </a:ext>
            </a:extLst>
          </p:cNvPr>
          <p:cNvGraphicFramePr>
            <a:graphicFrameLocks noGrp="1"/>
          </p:cNvGraphicFramePr>
          <p:nvPr>
            <p:extLst/>
          </p:nvPr>
        </p:nvGraphicFramePr>
        <p:xfrm>
          <a:off x="2142336" y="496957"/>
          <a:ext cx="4944264" cy="5721934"/>
        </p:xfrm>
        <a:graphic>
          <a:graphicData uri="http://schemas.openxmlformats.org/drawingml/2006/table">
            <a:tbl>
              <a:tblPr firstRow="1" firstCol="1" bandRow="1">
                <a:tableStyleId>{5C22544A-7EE6-4342-B048-85BDC9FD1C3A}</a:tableStyleId>
              </a:tblPr>
              <a:tblGrid>
                <a:gridCol w="1167394">
                  <a:extLst>
                    <a:ext uri="{9D8B030D-6E8A-4147-A177-3AD203B41FA5}">
                      <a16:colId xmlns:a16="http://schemas.microsoft.com/office/drawing/2014/main" val="827175584"/>
                    </a:ext>
                  </a:extLst>
                </a:gridCol>
                <a:gridCol w="1969592">
                  <a:extLst>
                    <a:ext uri="{9D8B030D-6E8A-4147-A177-3AD203B41FA5}">
                      <a16:colId xmlns:a16="http://schemas.microsoft.com/office/drawing/2014/main" val="1181544500"/>
                    </a:ext>
                  </a:extLst>
                </a:gridCol>
                <a:gridCol w="1807278">
                  <a:extLst>
                    <a:ext uri="{9D8B030D-6E8A-4147-A177-3AD203B41FA5}">
                      <a16:colId xmlns:a16="http://schemas.microsoft.com/office/drawing/2014/main" val="2971006587"/>
                    </a:ext>
                  </a:extLst>
                </a:gridCol>
              </a:tblGrid>
              <a:tr h="157691">
                <a:tc>
                  <a:txBody>
                    <a:bodyPr/>
                    <a:lstStyle/>
                    <a:p>
                      <a:pPr fontAlgn="auto">
                        <a:spcAft>
                          <a:spcPts val="0"/>
                        </a:spcAft>
                      </a:pPr>
                      <a:r>
                        <a:rPr lang="it-IT" sz="800">
                          <a:effectLst/>
                        </a:rPr>
                        <a:t>Nominativo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mail</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ente</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707712157"/>
                  </a:ext>
                </a:extLst>
              </a:tr>
              <a:tr h="157691">
                <a:tc>
                  <a:txBody>
                    <a:bodyPr/>
                    <a:lstStyle/>
                    <a:p>
                      <a:pPr fontAlgn="auto">
                        <a:spcAft>
                          <a:spcPts val="0"/>
                        </a:spcAft>
                      </a:pPr>
                      <a:r>
                        <a:rPr lang="it-IT" sz="800">
                          <a:effectLst/>
                        </a:rPr>
                        <a:t>Giovanni Cortesi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giovanni.cortesi@ats-bg.it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BERGAMO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527404706"/>
                  </a:ext>
                </a:extLst>
              </a:tr>
              <a:tr h="164262">
                <a:tc>
                  <a:txBody>
                    <a:bodyPr/>
                    <a:lstStyle/>
                    <a:p>
                      <a:pPr fontAlgn="auto">
                        <a:spcAft>
                          <a:spcPts val="0"/>
                        </a:spcAft>
                      </a:pPr>
                      <a:r>
                        <a:rPr lang="it-IT" sz="800">
                          <a:effectLst/>
                        </a:rPr>
                        <a:t>Filippo Casella</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3">
                            <a:extLst>
                              <a:ext uri="{A12FA001-AC4F-418D-AE19-62706E023703}">
                                <ahyp:hlinkClr xmlns:ahyp="http://schemas.microsoft.com/office/drawing/2018/hyperlinkcolor" val="tx"/>
                              </a:ext>
                            </a:extLst>
                          </a:hlinkClick>
                        </a:rPr>
                        <a:t>filippo.casella@ats-brescia.it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BRESCIA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1574122681"/>
                  </a:ext>
                </a:extLst>
              </a:tr>
              <a:tr h="157691">
                <a:tc>
                  <a:txBody>
                    <a:bodyPr/>
                    <a:lstStyle/>
                    <a:p>
                      <a:pPr fontAlgn="auto">
                        <a:spcAft>
                          <a:spcPts val="0"/>
                        </a:spcAft>
                      </a:pPr>
                      <a:r>
                        <a:rPr lang="it-IT" sz="800">
                          <a:effectLst/>
                        </a:rPr>
                        <a:t>Massimo Faccio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4">
                            <a:extLst>
                              <a:ext uri="{A12FA001-AC4F-418D-AE19-62706E023703}">
                                <ahyp:hlinkClr xmlns:ahyp="http://schemas.microsoft.com/office/drawing/2018/hyperlinkcolor" val="tx"/>
                              </a:ext>
                            </a:extLst>
                          </a:hlinkClick>
                        </a:rPr>
                        <a:t>massimo.faccio@ats-brescia.it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BRESCIA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570741563"/>
                  </a:ext>
                </a:extLst>
              </a:tr>
              <a:tr h="157691">
                <a:tc>
                  <a:txBody>
                    <a:bodyPr/>
                    <a:lstStyle/>
                    <a:p>
                      <a:pPr fontAlgn="auto">
                        <a:spcAft>
                          <a:spcPts val="0"/>
                        </a:spcAft>
                      </a:pPr>
                      <a:r>
                        <a:rPr lang="it-IT" sz="800">
                          <a:effectLst/>
                        </a:rPr>
                        <a:t>Sergio Bertinelli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sergio.bertinelli@ats-brianza.it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Brianza</a:t>
                      </a:r>
                      <a:endParaRPr lang="it-IT" sz="900">
                        <a:effectLst/>
                        <a:latin typeface="Times New Roman" panose="02020603050405020304" pitchFamily="18" charset="0"/>
                        <a:ea typeface="Times New Roman" panose="02020603050405020304" pitchFamily="18" charset="0"/>
                      </a:endParaRPr>
                    </a:p>
                  </a:txBody>
                  <a:tcPr marL="30693" marR="30693" marT="0" marB="0" anchor="ctr"/>
                </a:tc>
                <a:extLst>
                  <a:ext uri="{0D108BD9-81ED-4DB2-BD59-A6C34878D82A}">
                    <a16:rowId xmlns:a16="http://schemas.microsoft.com/office/drawing/2014/main" val="4111432865"/>
                  </a:ext>
                </a:extLst>
              </a:tr>
              <a:tr h="157691">
                <a:tc>
                  <a:txBody>
                    <a:bodyPr/>
                    <a:lstStyle/>
                    <a:p>
                      <a:pPr fontAlgn="auto">
                        <a:spcAft>
                          <a:spcPts val="0"/>
                        </a:spcAft>
                      </a:pPr>
                      <a:r>
                        <a:rPr lang="it-IT" sz="800">
                          <a:effectLst/>
                        </a:rPr>
                        <a:t>Ernica Sgaramella</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5">
                            <a:extLst>
                              <a:ext uri="{A12FA001-AC4F-418D-AE19-62706E023703}">
                                <ahyp:hlinkClr xmlns:ahyp="http://schemas.microsoft.com/office/drawing/2018/hyperlinkcolor" val="tx"/>
                              </a:ext>
                            </a:extLst>
                          </a:hlinkClick>
                        </a:rPr>
                        <a:t>esgaramella@ats-milano.it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ATS Città Metropolitana di Milano</a:t>
                      </a:r>
                      <a:endParaRPr lang="it-IT" sz="900">
                        <a:effectLst/>
                        <a:latin typeface="Times New Roman" panose="02020603050405020304" pitchFamily="18" charset="0"/>
                        <a:ea typeface="Times New Roman" panose="02020603050405020304" pitchFamily="18" charset="0"/>
                      </a:endParaRPr>
                    </a:p>
                  </a:txBody>
                  <a:tcPr marL="30693" marR="30693" marT="0" marB="0" anchor="ctr"/>
                </a:tc>
                <a:extLst>
                  <a:ext uri="{0D108BD9-81ED-4DB2-BD59-A6C34878D82A}">
                    <a16:rowId xmlns:a16="http://schemas.microsoft.com/office/drawing/2014/main" val="36425844"/>
                  </a:ext>
                </a:extLst>
              </a:tr>
              <a:tr h="157691">
                <a:tc>
                  <a:txBody>
                    <a:bodyPr/>
                    <a:lstStyle/>
                    <a:p>
                      <a:pPr fontAlgn="auto">
                        <a:spcAft>
                          <a:spcPts val="0"/>
                        </a:spcAft>
                      </a:pPr>
                      <a:r>
                        <a:rPr lang="it-IT" sz="800">
                          <a:effectLst/>
                        </a:rPr>
                        <a:t>Gustavo Vitali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6">
                            <a:extLst>
                              <a:ext uri="{A12FA001-AC4F-418D-AE19-62706E023703}">
                                <ahyp:hlinkClr xmlns:ahyp="http://schemas.microsoft.com/office/drawing/2018/hyperlinkcolor" val="tx"/>
                              </a:ext>
                            </a:extLst>
                          </a:hlinkClick>
                        </a:rPr>
                        <a:t>gvitali@ats-milano.it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ATS Città Metropolitana di Milano</a:t>
                      </a:r>
                      <a:endParaRPr lang="it-IT" sz="900">
                        <a:effectLst/>
                        <a:latin typeface="Times New Roman" panose="02020603050405020304" pitchFamily="18" charset="0"/>
                        <a:ea typeface="Times New Roman" panose="02020603050405020304" pitchFamily="18" charset="0"/>
                      </a:endParaRPr>
                    </a:p>
                  </a:txBody>
                  <a:tcPr marL="30693" marR="30693" marT="0" marB="0" anchor="ctr"/>
                </a:tc>
                <a:extLst>
                  <a:ext uri="{0D108BD9-81ED-4DB2-BD59-A6C34878D82A}">
                    <a16:rowId xmlns:a16="http://schemas.microsoft.com/office/drawing/2014/main" val="3375071190"/>
                  </a:ext>
                </a:extLst>
              </a:tr>
              <a:tr h="157691">
                <a:tc>
                  <a:txBody>
                    <a:bodyPr/>
                    <a:lstStyle/>
                    <a:p>
                      <a:pPr fontAlgn="auto">
                        <a:spcAft>
                          <a:spcPts val="0"/>
                        </a:spcAft>
                      </a:pPr>
                      <a:r>
                        <a:rPr lang="it-IT" sz="800">
                          <a:effectLst/>
                        </a:rPr>
                        <a:t>Sandra Marzini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7">
                            <a:extLst>
                              <a:ext uri="{A12FA001-AC4F-418D-AE19-62706E023703}">
                                <ahyp:hlinkClr xmlns:ahyp="http://schemas.microsoft.com/office/drawing/2018/hyperlinkcolor" val="tx"/>
                              </a:ext>
                            </a:extLst>
                          </a:hlinkClick>
                        </a:rPr>
                        <a:t>smarzini@ats-milano.it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ATS Città Metropolitana di Milano</a:t>
                      </a:r>
                      <a:endParaRPr lang="it-IT" sz="900">
                        <a:effectLst/>
                        <a:latin typeface="Times New Roman" panose="02020603050405020304" pitchFamily="18" charset="0"/>
                        <a:ea typeface="Times New Roman" panose="02020603050405020304" pitchFamily="18" charset="0"/>
                      </a:endParaRPr>
                    </a:p>
                  </a:txBody>
                  <a:tcPr marL="30693" marR="30693" marT="0" marB="0" anchor="ctr"/>
                </a:tc>
                <a:extLst>
                  <a:ext uri="{0D108BD9-81ED-4DB2-BD59-A6C34878D82A}">
                    <a16:rowId xmlns:a16="http://schemas.microsoft.com/office/drawing/2014/main" val="3299934214"/>
                  </a:ext>
                </a:extLst>
              </a:tr>
              <a:tr h="157691">
                <a:tc>
                  <a:txBody>
                    <a:bodyPr/>
                    <a:lstStyle/>
                    <a:p>
                      <a:pPr fontAlgn="auto">
                        <a:spcAft>
                          <a:spcPts val="0"/>
                        </a:spcAft>
                      </a:pPr>
                      <a:r>
                        <a:rPr lang="it-IT" sz="800">
                          <a:effectLst/>
                        </a:rPr>
                        <a:t>Andrea Alberio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alberioa@ats-insubria.it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INSUBRIA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105224576"/>
                  </a:ext>
                </a:extLst>
              </a:tr>
              <a:tr h="157691">
                <a:tc>
                  <a:txBody>
                    <a:bodyPr/>
                    <a:lstStyle/>
                    <a:p>
                      <a:pPr fontAlgn="auto">
                        <a:spcAft>
                          <a:spcPts val="0"/>
                        </a:spcAft>
                      </a:pPr>
                      <a:r>
                        <a:rPr lang="it-IT" sz="800">
                          <a:effectLst/>
                        </a:rPr>
                        <a:t>Liliana Carcano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carcanol@ats-insubria.it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INSUBRIA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210699211"/>
                  </a:ext>
                </a:extLst>
              </a:tr>
              <a:tr h="157691">
                <a:tc>
                  <a:txBody>
                    <a:bodyPr/>
                    <a:lstStyle/>
                    <a:p>
                      <a:pPr fontAlgn="auto">
                        <a:spcAft>
                          <a:spcPts val="0"/>
                        </a:spcAft>
                      </a:pPr>
                      <a:r>
                        <a:rPr lang="it-IT" sz="800">
                          <a:effectLst/>
                        </a:rPr>
                        <a:t>Desiree Tognon</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8">
                            <a:extLst>
                              <a:ext uri="{A12FA001-AC4F-418D-AE19-62706E023703}">
                                <ahyp:hlinkClr xmlns:ahyp="http://schemas.microsoft.com/office/drawing/2018/hyperlinkcolor" val="tx"/>
                              </a:ext>
                            </a:extLst>
                          </a:hlinkClick>
                        </a:rPr>
                        <a:t>desiree_tognon@ats-pavia.it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ATS PAVIA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579591717"/>
                  </a:ext>
                </a:extLst>
              </a:tr>
              <a:tr h="157691">
                <a:tc>
                  <a:txBody>
                    <a:bodyPr/>
                    <a:lstStyle/>
                    <a:p>
                      <a:pPr fontAlgn="auto">
                        <a:spcAft>
                          <a:spcPts val="0"/>
                        </a:spcAft>
                      </a:pPr>
                      <a:r>
                        <a:rPr lang="it-IT" sz="800">
                          <a:effectLst/>
                        </a:rPr>
                        <a:t>Ilaria Zucca</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ilaria_zucca@ats-pavia.it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PAVIA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954438219"/>
                  </a:ext>
                </a:extLst>
              </a:tr>
              <a:tr h="157691">
                <a:tc>
                  <a:txBody>
                    <a:bodyPr/>
                    <a:lstStyle/>
                    <a:p>
                      <a:pPr fontAlgn="auto">
                        <a:spcAft>
                          <a:spcPts val="0"/>
                        </a:spcAft>
                      </a:pPr>
                      <a:r>
                        <a:rPr lang="it-IT" sz="800">
                          <a:effectLst/>
                        </a:rPr>
                        <a:t>Cesare Lottici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cesare.lottici@ats-valpadana.it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ATS VALPADANA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350658595"/>
                  </a:ext>
                </a:extLst>
              </a:tr>
              <a:tr h="157691">
                <a:tc>
                  <a:txBody>
                    <a:bodyPr/>
                    <a:lstStyle/>
                    <a:p>
                      <a:pPr fontAlgn="auto">
                        <a:spcAft>
                          <a:spcPts val="0"/>
                        </a:spcAft>
                      </a:pPr>
                      <a:r>
                        <a:rPr lang="it-IT" sz="800">
                          <a:effectLst/>
                        </a:rPr>
                        <a:t>Stefania Bosio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9">
                            <a:extLst>
                              <a:ext uri="{A12FA001-AC4F-418D-AE19-62706E023703}">
                                <ahyp:hlinkClr xmlns:ahyp="http://schemas.microsoft.com/office/drawing/2018/hyperlinkcolor" val="tx"/>
                              </a:ext>
                            </a:extLst>
                          </a:hlinkClick>
                        </a:rPr>
                        <a:t>stefania.bosio@ats-valpadana.it </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ATS VALPADANA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483174381"/>
                  </a:ext>
                </a:extLst>
              </a:tr>
              <a:tr h="170831">
                <a:tc>
                  <a:txBody>
                    <a:bodyPr/>
                    <a:lstStyle/>
                    <a:p>
                      <a:pPr fontAlgn="auto">
                        <a:spcAft>
                          <a:spcPts val="0"/>
                        </a:spcAft>
                      </a:pPr>
                      <a:r>
                        <a:rPr lang="it-IT" sz="800">
                          <a:effectLst/>
                        </a:rPr>
                        <a:t>Giancarlo Venturini </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giancarlo.venturini@cgil.lombardia.it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CGIL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130863754"/>
                  </a:ext>
                </a:extLst>
              </a:tr>
              <a:tr h="157691">
                <a:tc>
                  <a:txBody>
                    <a:bodyPr/>
                    <a:lstStyle/>
                    <a:p>
                      <a:pPr fontAlgn="auto">
                        <a:spcAft>
                          <a:spcPts val="0"/>
                        </a:spcAft>
                      </a:pPr>
                      <a:r>
                        <a:rPr lang="it-IT" sz="800">
                          <a:effectLst/>
                        </a:rPr>
                        <a:t>Loredana Oldani </a:t>
                      </a:r>
                      <a:endParaRPr lang="it-IT" sz="900">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u="none" strike="noStrike">
                          <a:solidFill>
                            <a:schemeClr val="accent1"/>
                          </a:solidFill>
                          <a:effectLst/>
                          <a:hlinkClick r:id="rId10">
                            <a:extLst>
                              <a:ext uri="{A12FA001-AC4F-418D-AE19-62706E023703}">
                                <ahyp:hlinkClr xmlns:ahyp="http://schemas.microsoft.com/office/drawing/2018/hyperlinkcolor" val="tx"/>
                              </a:ext>
                            </a:extLst>
                          </a:hlinkClick>
                        </a:rPr>
                        <a:t>l.oldani@cia.it;cia.lombardia@cia.it; </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CIA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952071947"/>
                  </a:ext>
                </a:extLst>
              </a:tr>
              <a:tr h="157691">
                <a:tc>
                  <a:txBody>
                    <a:bodyPr/>
                    <a:lstStyle/>
                    <a:p>
                      <a:pPr fontAlgn="auto">
                        <a:spcAft>
                          <a:spcPts val="0"/>
                        </a:spcAft>
                      </a:pPr>
                      <a:r>
                        <a:rPr lang="it-IT" sz="800">
                          <a:effectLst/>
                        </a:rPr>
                        <a:t>Paola Santeramo</a:t>
                      </a:r>
                      <a:endParaRPr lang="it-IT" sz="900">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u="none" strike="noStrike">
                          <a:solidFill>
                            <a:schemeClr val="accent1"/>
                          </a:solidFill>
                          <a:effectLst/>
                          <a:hlinkClick r:id="rId11">
                            <a:extLst>
                              <a:ext uri="{A12FA001-AC4F-418D-AE19-62706E023703}">
                                <ahyp:hlinkClr xmlns:ahyp="http://schemas.microsoft.com/office/drawing/2018/hyperlinkcolor" val="tx"/>
                              </a:ext>
                            </a:extLst>
                          </a:hlinkClick>
                        </a:rPr>
                        <a:t>p.santeramo@cia.it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CIA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1432319611"/>
                  </a:ext>
                </a:extLst>
              </a:tr>
              <a:tr h="157691">
                <a:tc>
                  <a:txBody>
                    <a:bodyPr/>
                    <a:lstStyle/>
                    <a:p>
                      <a:pPr fontAlgn="auto">
                        <a:spcAft>
                          <a:spcPts val="0"/>
                        </a:spcAft>
                      </a:pPr>
                      <a:r>
                        <a:rPr lang="it-IT" sz="800">
                          <a:effectLst/>
                        </a:rPr>
                        <a:t>DANIELE CAVALLERI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dirty="0">
                          <a:solidFill>
                            <a:schemeClr val="accent1"/>
                          </a:solidFill>
                          <a:effectLst/>
                        </a:rPr>
                        <a:t>daniele.cavalleri@cisl.it</a:t>
                      </a:r>
                      <a:endParaRPr lang="it-IT" sz="900" dirty="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CISL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4140182413"/>
                  </a:ext>
                </a:extLst>
              </a:tr>
              <a:tr h="157691">
                <a:tc>
                  <a:txBody>
                    <a:bodyPr/>
                    <a:lstStyle/>
                    <a:p>
                      <a:pPr fontAlgn="auto">
                        <a:spcAft>
                          <a:spcPts val="0"/>
                        </a:spcAft>
                      </a:pPr>
                      <a:r>
                        <a:rPr lang="it-IT" sz="800">
                          <a:effectLst/>
                        </a:rPr>
                        <a:t>Teresa Mammone</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dirty="0">
                          <a:solidFill>
                            <a:schemeClr val="accent1"/>
                          </a:solidFill>
                          <a:effectLst/>
                          <a:hlinkClick r:id="rId12">
                            <a:extLst>
                              <a:ext uri="{A12FA001-AC4F-418D-AE19-62706E023703}">
                                <ahyp:hlinkClr xmlns:ahyp="http://schemas.microsoft.com/office/drawing/2018/hyperlinkcolor" val="tx"/>
                              </a:ext>
                            </a:extLst>
                          </a:hlinkClick>
                        </a:rPr>
                        <a:t>mammone.teresa@asst-fbf-sacco.it</a:t>
                      </a:r>
                      <a:endParaRPr lang="it-IT" sz="900" dirty="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ICPS-ASST FbF Sacco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4120240343"/>
                  </a:ext>
                </a:extLst>
              </a:tr>
              <a:tr h="170831">
                <a:tc>
                  <a:txBody>
                    <a:bodyPr/>
                    <a:lstStyle/>
                    <a:p>
                      <a:pPr fontAlgn="auto">
                        <a:spcAft>
                          <a:spcPts val="0"/>
                        </a:spcAft>
                      </a:pPr>
                      <a:r>
                        <a:rPr lang="it-IT" sz="800">
                          <a:effectLst/>
                        </a:rPr>
                        <a:t>Alessandro Colautto </a:t>
                      </a:r>
                      <a:endParaRPr lang="it-IT" sz="900">
                        <a:effectLst/>
                        <a:latin typeface="Times New Roman" panose="02020603050405020304" pitchFamily="18" charset="0"/>
                        <a:ea typeface="Times New Roman" panose="02020603050405020304" pitchFamily="18" charset="0"/>
                      </a:endParaRPr>
                    </a:p>
                  </a:txBody>
                  <a:tcPr marL="30693" marR="30693" marT="0" marB="0"/>
                </a:tc>
                <a:tc>
                  <a:txBody>
                    <a:bodyPr/>
                    <a:lstStyle/>
                    <a:p>
                      <a:pPr fontAlgn="auto">
                        <a:spcAft>
                          <a:spcPts val="0"/>
                        </a:spcAft>
                      </a:pPr>
                      <a:r>
                        <a:rPr lang="it-IT" sz="800" u="none" strike="noStrike">
                          <a:solidFill>
                            <a:schemeClr val="accent1"/>
                          </a:solidFill>
                          <a:effectLst/>
                          <a:hlinkClick r:id="rId13">
                            <a:extLst>
                              <a:ext uri="{A12FA001-AC4F-418D-AE19-62706E023703}">
                                <ahyp:hlinkClr xmlns:ahyp="http://schemas.microsoft.com/office/drawing/2018/hyperlinkcolor" val="tx"/>
                              </a:ext>
                            </a:extLst>
                          </a:hlinkClick>
                        </a:rPr>
                        <a:t>a.colautto@inail.it  </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INAIL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517446508"/>
                  </a:ext>
                </a:extLst>
              </a:tr>
              <a:tr h="170831">
                <a:tc>
                  <a:txBody>
                    <a:bodyPr/>
                    <a:lstStyle/>
                    <a:p>
                      <a:pPr fontAlgn="auto">
                        <a:spcAft>
                          <a:spcPts val="0"/>
                        </a:spcAft>
                      </a:pPr>
                      <a:r>
                        <a:rPr lang="it-IT" sz="800">
                          <a:effectLst/>
                        </a:rPr>
                        <a:t>Anna Sassi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14">
                            <a:extLst>
                              <a:ext uri="{A12FA001-AC4F-418D-AE19-62706E023703}">
                                <ahyp:hlinkClr xmlns:ahyp="http://schemas.microsoft.com/office/drawing/2018/hyperlinkcolor" val="tx"/>
                              </a:ext>
                            </a:extLst>
                          </a:hlinkClick>
                        </a:rPr>
                        <a:t>ann.sassi@inail.it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INAIL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490209564"/>
                  </a:ext>
                </a:extLst>
              </a:tr>
              <a:tr h="157691">
                <a:tc>
                  <a:txBody>
                    <a:bodyPr/>
                    <a:lstStyle/>
                    <a:p>
                      <a:pPr fontAlgn="auto">
                        <a:spcAft>
                          <a:spcPts val="0"/>
                        </a:spcAft>
                      </a:pPr>
                      <a:r>
                        <a:rPr lang="it-IT" sz="800">
                          <a:effectLst/>
                        </a:rPr>
                        <a:t>Arcangelo Prezioso  </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15">
                            <a:extLst>
                              <a:ext uri="{A12FA001-AC4F-418D-AE19-62706E023703}">
                                <ahyp:hlinkClr xmlns:ahyp="http://schemas.microsoft.com/office/drawing/2018/hyperlinkcolor" val="tx"/>
                              </a:ext>
                            </a:extLst>
                          </a:hlinkClick>
                        </a:rPr>
                        <a:t>a.prezioso@inail.it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INAIL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879771247"/>
                  </a:ext>
                </a:extLst>
              </a:tr>
              <a:tr h="157691">
                <a:tc>
                  <a:txBody>
                    <a:bodyPr/>
                    <a:lstStyle/>
                    <a:p>
                      <a:pPr fontAlgn="auto">
                        <a:spcAft>
                          <a:spcPts val="0"/>
                        </a:spcAft>
                      </a:pPr>
                      <a:r>
                        <a:rPr lang="it-IT" sz="800">
                          <a:effectLst/>
                        </a:rPr>
                        <a:t>Patrizia Santucciu                   </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16">
                            <a:extLst>
                              <a:ext uri="{A12FA001-AC4F-418D-AE19-62706E023703}">
                                <ahyp:hlinkClr xmlns:ahyp="http://schemas.microsoft.com/office/drawing/2018/hyperlinkcolor" val="tx"/>
                              </a:ext>
                            </a:extLst>
                          </a:hlinkClick>
                        </a:rPr>
                        <a:t>p.santucciu@inail.it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INAIL Lombardia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927537631"/>
                  </a:ext>
                </a:extLst>
              </a:tr>
              <a:tr h="170831">
                <a:tc>
                  <a:txBody>
                    <a:bodyPr/>
                    <a:lstStyle/>
                    <a:p>
                      <a:pPr fontAlgn="auto">
                        <a:spcAft>
                          <a:spcPts val="0"/>
                        </a:spcAft>
                      </a:pPr>
                      <a:r>
                        <a:rPr lang="it-IT" sz="800">
                          <a:effectLst/>
                        </a:rPr>
                        <a:t>Maurizio Vezzani</a:t>
                      </a:r>
                      <a:endParaRPr lang="it-IT" sz="900">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u="none" strike="noStrike">
                          <a:solidFill>
                            <a:schemeClr val="accent1"/>
                          </a:solidFill>
                          <a:effectLst/>
                          <a:hlinkClick r:id="rId17">
                            <a:extLst>
                              <a:ext uri="{A12FA001-AC4F-418D-AE19-62706E023703}">
                                <ahyp:hlinkClr xmlns:ahyp="http://schemas.microsoft.com/office/drawing/2018/hyperlinkcolor" val="tx"/>
                              </a:ext>
                            </a:extLst>
                          </a:hlinkClick>
                        </a:rPr>
                        <a:t>vezzani.m@uila.it </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UILA Lombardia </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632100903"/>
                  </a:ext>
                </a:extLst>
              </a:tr>
              <a:tr h="157691">
                <a:tc>
                  <a:txBody>
                    <a:bodyPr/>
                    <a:lstStyle/>
                    <a:p>
                      <a:pPr fontAlgn="auto">
                        <a:spcAft>
                          <a:spcPts val="0"/>
                        </a:spcAft>
                      </a:pPr>
                      <a:r>
                        <a:rPr lang="it-IT" sz="800">
                          <a:effectLst/>
                        </a:rPr>
                        <a:t>Raffaella Fazioli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18">
                            <a:extLst>
                              <a:ext uri="{A12FA001-AC4F-418D-AE19-62706E023703}">
                                <ahyp:hlinkClr xmlns:ahyp="http://schemas.microsoft.com/office/drawing/2018/hyperlinkcolor" val="tx"/>
                              </a:ext>
                            </a:extLst>
                          </a:hlinkClick>
                        </a:rPr>
                        <a:t>raffaella.fazioli@asst-cremona.it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UOOML CREMONA</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993253179"/>
                  </a:ext>
                </a:extLst>
              </a:tr>
              <a:tr h="170831">
                <a:tc>
                  <a:txBody>
                    <a:bodyPr/>
                    <a:lstStyle/>
                    <a:p>
                      <a:pPr fontAlgn="auto">
                        <a:spcAft>
                          <a:spcPts val="0"/>
                        </a:spcAft>
                      </a:pPr>
                      <a:r>
                        <a:rPr lang="it-IT" sz="800">
                          <a:effectLst/>
                        </a:rPr>
                        <a:t>Marta Carcano</a:t>
                      </a:r>
                      <a:endParaRPr lang="it-IT" sz="900">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u="none" strike="noStrike">
                          <a:solidFill>
                            <a:schemeClr val="accent1"/>
                          </a:solidFill>
                          <a:effectLst/>
                          <a:hlinkClick r:id="rId19">
                            <a:extLst>
                              <a:ext uri="{A12FA001-AC4F-418D-AE19-62706E023703}">
                                <ahyp:hlinkClr xmlns:ahyp="http://schemas.microsoft.com/office/drawing/2018/hyperlinkcolor" val="tx"/>
                              </a:ext>
                            </a:extLst>
                          </a:hlinkClick>
                        </a:rPr>
                        <a:t>marta.carcano@asst-brianza.it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UOOML Desio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717079160"/>
                  </a:ext>
                </a:extLst>
              </a:tr>
              <a:tr h="157691">
                <a:tc>
                  <a:txBody>
                    <a:bodyPr/>
                    <a:lstStyle/>
                    <a:p>
                      <a:pPr fontAlgn="auto">
                        <a:spcAft>
                          <a:spcPts val="0"/>
                        </a:spcAft>
                      </a:pPr>
                      <a:r>
                        <a:rPr lang="it-IT" sz="800">
                          <a:effectLst/>
                        </a:rPr>
                        <a:t>Elena Valsecchi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solidFill>
                            <a:schemeClr val="accent1"/>
                          </a:solidFill>
                          <a:effectLst/>
                        </a:rPr>
                        <a:t>el.valsecchi@ASST-Lecco.it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UOOML Lecco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403162357"/>
                  </a:ext>
                </a:extLst>
              </a:tr>
              <a:tr h="157691">
                <a:tc>
                  <a:txBody>
                    <a:bodyPr/>
                    <a:lstStyle/>
                    <a:p>
                      <a:pPr fontAlgn="auto">
                        <a:spcAft>
                          <a:spcPts val="0"/>
                        </a:spcAft>
                      </a:pPr>
                      <a:r>
                        <a:rPr lang="it-IT" sz="800">
                          <a:effectLst/>
                        </a:rPr>
                        <a:t>Giovanni De Vito</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20">
                            <a:extLst>
                              <a:ext uri="{A12FA001-AC4F-418D-AE19-62706E023703}">
                                <ahyp:hlinkClr xmlns:ahyp="http://schemas.microsoft.com/office/drawing/2018/hyperlinkcolor" val="tx"/>
                              </a:ext>
                            </a:extLst>
                          </a:hlinkClick>
                        </a:rPr>
                        <a:t>g.devito@asst-lecco.it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a:effectLst/>
                        </a:rPr>
                        <a:t>UOOML Lecco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2177789328"/>
                  </a:ext>
                </a:extLst>
              </a:tr>
              <a:tr h="157691">
                <a:tc>
                  <a:txBody>
                    <a:bodyPr/>
                    <a:lstStyle/>
                    <a:p>
                      <a:pPr fontAlgn="auto">
                        <a:spcAft>
                          <a:spcPts val="0"/>
                        </a:spcAft>
                      </a:pPr>
                      <a:r>
                        <a:rPr lang="it-IT" sz="800">
                          <a:effectLst/>
                        </a:rPr>
                        <a:t>Claudio Colosio              </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21">
                            <a:extLst>
                              <a:ext uri="{A12FA001-AC4F-418D-AE19-62706E023703}">
                                <ahyp:hlinkClr xmlns:ahyp="http://schemas.microsoft.com/office/drawing/2018/hyperlinkcolor" val="tx"/>
                              </a:ext>
                            </a:extLst>
                          </a:hlinkClick>
                        </a:rPr>
                        <a:t>claudio.colosio@unimi.it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UOOML Santi Paolo e Carlo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1589468326"/>
                  </a:ext>
                </a:extLst>
              </a:tr>
              <a:tr h="304497">
                <a:tc>
                  <a:txBody>
                    <a:bodyPr/>
                    <a:lstStyle/>
                    <a:p>
                      <a:pPr fontAlgn="auto">
                        <a:spcAft>
                          <a:spcPts val="0"/>
                        </a:spcAft>
                      </a:pPr>
                      <a:r>
                        <a:rPr lang="it-IT" sz="800">
                          <a:effectLst/>
                        </a:rPr>
                        <a:t>Eleonora Crespi </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2">
                            <a:extLst>
                              <a:ext uri="{A12FA001-AC4F-418D-AE19-62706E023703}">
                                <ahyp:hlinkClr xmlns:ahyp="http://schemas.microsoft.com/office/drawing/2018/hyperlinkcolor" val="tx"/>
                              </a:ext>
                            </a:extLst>
                          </a:hlinkClick>
                        </a:rPr>
                        <a:t>eleonora.crespi@asst-santipaolocarlo.it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UOOML Santi Paolo e Carlo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468128569"/>
                  </a:ext>
                </a:extLst>
              </a:tr>
              <a:tr h="157691">
                <a:tc>
                  <a:txBody>
                    <a:bodyPr/>
                    <a:lstStyle/>
                    <a:p>
                      <a:pPr fontAlgn="auto">
                        <a:spcAft>
                          <a:spcPts val="0"/>
                        </a:spcAft>
                      </a:pPr>
                      <a:r>
                        <a:rPr lang="it-IT" sz="800">
                          <a:effectLst/>
                        </a:rPr>
                        <a:t>Paolo Gazzoli</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22">
                            <a:extLst>
                              <a:ext uri="{A12FA001-AC4F-418D-AE19-62706E023703}">
                                <ahyp:hlinkClr xmlns:ahyp="http://schemas.microsoft.com/office/drawing/2018/hyperlinkcolor" val="tx"/>
                              </a:ext>
                            </a:extLst>
                          </a:hlinkClick>
                        </a:rPr>
                        <a:t>info@confartigianato-lombardia.it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CONFARTIGIANATO</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3265892720"/>
                  </a:ext>
                </a:extLst>
              </a:tr>
              <a:tr h="157691">
                <a:tc>
                  <a:txBody>
                    <a:bodyPr/>
                    <a:lstStyle/>
                    <a:p>
                      <a:pPr fontAlgn="auto">
                        <a:spcAft>
                          <a:spcPts val="0"/>
                        </a:spcAft>
                      </a:pPr>
                      <a:r>
                        <a:rPr lang="it-IT" sz="800">
                          <a:effectLst/>
                        </a:rPr>
                        <a:t>Ermes Sagula</a:t>
                      </a:r>
                      <a:endParaRPr lang="it-IT" sz="900">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u="none" strike="noStrike">
                          <a:solidFill>
                            <a:schemeClr val="accent1"/>
                          </a:solidFill>
                          <a:effectLst/>
                          <a:hlinkClick r:id="rId23">
                            <a:extLst>
                              <a:ext uri="{A12FA001-AC4F-418D-AE19-62706E023703}">
                                <ahyp:hlinkClr xmlns:ahyp="http://schemas.microsoft.com/office/drawing/2018/hyperlinkcolor" val="tx"/>
                              </a:ext>
                            </a:extLst>
                          </a:hlinkClick>
                        </a:rPr>
                        <a:t>ermes.sagula@coldiretti.it</a:t>
                      </a:r>
                      <a:endParaRPr lang="it-IT" sz="90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b"/>
                </a:tc>
                <a:tc>
                  <a:txBody>
                    <a:bodyPr/>
                    <a:lstStyle/>
                    <a:p>
                      <a:pPr fontAlgn="auto">
                        <a:spcAft>
                          <a:spcPts val="0"/>
                        </a:spcAft>
                      </a:pPr>
                      <a:r>
                        <a:rPr lang="it-IT" sz="800">
                          <a:effectLst/>
                        </a:rPr>
                        <a:t>COLDIRETTI</a:t>
                      </a:r>
                      <a:endParaRPr lang="it-IT" sz="900">
                        <a:effectLst/>
                        <a:latin typeface="Times New Roman" panose="02020603050405020304" pitchFamily="18" charset="0"/>
                        <a:ea typeface="Times New Roman" panose="02020603050405020304" pitchFamily="18" charset="0"/>
                      </a:endParaRPr>
                    </a:p>
                  </a:txBody>
                  <a:tcPr marL="30693" marR="30693" marT="0" marB="0" anchor="b"/>
                </a:tc>
                <a:extLst>
                  <a:ext uri="{0D108BD9-81ED-4DB2-BD59-A6C34878D82A}">
                    <a16:rowId xmlns:a16="http://schemas.microsoft.com/office/drawing/2014/main" val="1251696832"/>
                  </a:ext>
                </a:extLst>
              </a:tr>
              <a:tr h="456745">
                <a:tc>
                  <a:txBody>
                    <a:bodyPr/>
                    <a:lstStyle/>
                    <a:p>
                      <a:pPr fontAlgn="auto">
                        <a:spcAft>
                          <a:spcPts val="0"/>
                        </a:spcAft>
                      </a:pPr>
                      <a:r>
                        <a:rPr lang="it-IT" sz="800">
                          <a:effectLst/>
                        </a:rPr>
                        <a:t>Luigi Curti</a:t>
                      </a:r>
                      <a:endParaRPr lang="it-IT" sz="900">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dirty="0">
                          <a:solidFill>
                            <a:schemeClr val="accent1"/>
                          </a:solidFill>
                          <a:effectLst/>
                        </a:rPr>
                        <a:t>luigi.curti@confagricolturamilo.it; segreteria@confagricolturalombardia.it</a:t>
                      </a:r>
                      <a:endParaRPr lang="it-IT" sz="900" dirty="0">
                        <a:solidFill>
                          <a:schemeClr val="accent1"/>
                        </a:solidFill>
                        <a:effectLst/>
                        <a:latin typeface="Times New Roman" panose="02020603050405020304" pitchFamily="18" charset="0"/>
                        <a:ea typeface="Times New Roman" panose="02020603050405020304" pitchFamily="18" charset="0"/>
                      </a:endParaRPr>
                    </a:p>
                  </a:txBody>
                  <a:tcPr marL="30693" marR="30693" marT="0" marB="0" anchor="ctr"/>
                </a:tc>
                <a:tc>
                  <a:txBody>
                    <a:bodyPr/>
                    <a:lstStyle/>
                    <a:p>
                      <a:pPr fontAlgn="auto">
                        <a:spcAft>
                          <a:spcPts val="0"/>
                        </a:spcAft>
                      </a:pPr>
                      <a:r>
                        <a:rPr lang="it-IT" sz="800" dirty="0">
                          <a:effectLst/>
                        </a:rPr>
                        <a:t>CONFAGRICOLTURA</a:t>
                      </a:r>
                      <a:endParaRPr lang="it-IT" sz="900" dirty="0">
                        <a:effectLst/>
                        <a:latin typeface="Times New Roman" panose="02020603050405020304" pitchFamily="18" charset="0"/>
                        <a:ea typeface="Times New Roman" panose="02020603050405020304" pitchFamily="18" charset="0"/>
                      </a:endParaRPr>
                    </a:p>
                  </a:txBody>
                  <a:tcPr marL="30693" marR="30693" marT="0" marB="0" anchor="ctr"/>
                </a:tc>
                <a:extLst>
                  <a:ext uri="{0D108BD9-81ED-4DB2-BD59-A6C34878D82A}">
                    <a16:rowId xmlns:a16="http://schemas.microsoft.com/office/drawing/2014/main" val="517256968"/>
                  </a:ext>
                </a:extLst>
              </a:tr>
            </a:tbl>
          </a:graphicData>
        </a:graphic>
      </p:graphicFrame>
      <p:sp>
        <p:nvSpPr>
          <p:cNvPr id="9" name="Rectangle 1">
            <a:extLst>
              <a:ext uri="{FF2B5EF4-FFF2-40B4-BE49-F238E27FC236}">
                <a16:creationId xmlns:a16="http://schemas.microsoft.com/office/drawing/2014/main" id="{461B6CEA-0BC9-4DAA-BF55-635B27443368}"/>
              </a:ext>
            </a:extLst>
          </p:cNvPr>
          <p:cNvSpPr>
            <a:spLocks noChangeArrowheads="1"/>
          </p:cNvSpPr>
          <p:nvPr/>
        </p:nvSpPr>
        <p:spPr bwMode="auto">
          <a:xfrm>
            <a:off x="2142862" y="1636781"/>
            <a:ext cx="976422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it-IT"/>
          </a:p>
        </p:txBody>
      </p:sp>
    </p:spTree>
    <p:extLst>
      <p:ext uri="{BB962C8B-B14F-4D97-AF65-F5344CB8AC3E}">
        <p14:creationId xmlns:p14="http://schemas.microsoft.com/office/powerpoint/2010/main" val="4257216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1019490"/>
          </a:xfrm>
        </p:spPr>
        <p:txBody>
          <a:bodyPr>
            <a:noAutofit/>
          </a:bodyPr>
          <a:lstStyle/>
          <a:p>
            <a:pPr algn="ctr" defTabSz="336550">
              <a:lnSpc>
                <a:spcPct val="90000"/>
              </a:lnSpc>
              <a:spcBef>
                <a:spcPts val="600"/>
              </a:spcBef>
              <a:spcAft>
                <a:spcPts val="600"/>
              </a:spcAft>
            </a:pPr>
            <a:br>
              <a:rPr lang="it-IT" altLang="it-IT" sz="2400"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r>
              <a:rPr lang="it-IT" altLang="it-IT" sz="2800" dirty="0"/>
              <a:t> Piano Predefinito 7</a:t>
            </a:r>
            <a:r>
              <a:rPr lang="it-IT" dirty="0"/>
              <a:t> Agricoltura</a:t>
            </a:r>
            <a:br>
              <a:rPr lang="it-IT" sz="2800" dirty="0">
                <a:latin typeface="Times New Roman" panose="02020603050405020304" pitchFamily="18" charset="0"/>
                <a:ea typeface="Times New Roman" panose="02020603050405020304" pitchFamily="18" charset="0"/>
                <a:cs typeface="Times New Roman" panose="02020603050405020304" pitchFamily="18" charset="0"/>
              </a:rPr>
            </a:b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987794"/>
            <a:ext cx="8174736" cy="5184406"/>
          </a:xfrm>
        </p:spPr>
        <p:txBody>
          <a:bodyPr/>
          <a:lstStyle/>
          <a:p>
            <a:r>
              <a:rPr lang="it-IT" b="1" i="1" dirty="0">
                <a:effectLst>
                  <a:outerShdw blurRad="38100" dist="38100" dir="2700000" algn="tl">
                    <a:srgbClr val="000000">
                      <a:alpha val="43137"/>
                    </a:srgbClr>
                  </a:outerShdw>
                </a:effectLst>
              </a:rPr>
              <a:t>Attività di controllo</a:t>
            </a:r>
          </a:p>
          <a:p>
            <a:endParaRPr lang="it-IT" sz="1400" b="1" i="1" dirty="0">
              <a:effectLst>
                <a:outerShdw blurRad="38100" dist="38100" dir="2700000" algn="tl">
                  <a:srgbClr val="000000">
                    <a:alpha val="43137"/>
                  </a:srgbClr>
                </a:outerShdw>
              </a:effectLst>
            </a:endParaRPr>
          </a:p>
          <a:p>
            <a:r>
              <a:rPr lang="it-IT" sz="1400" i="1" dirty="0">
                <a:solidFill>
                  <a:srgbClr val="FF0000"/>
                </a:solidFill>
              </a:rPr>
              <a:t>Le direttrici per l’agricoltura:  </a:t>
            </a:r>
          </a:p>
          <a:p>
            <a:pPr marL="285750" lvl="0" indent="-285750" algn="just">
              <a:buFont typeface="Wingdings" panose="05000000000000000000" pitchFamily="2" charset="2"/>
              <a:buChar char="ü"/>
            </a:pPr>
            <a:r>
              <a:rPr lang="it-IT" sz="1400" dirty="0"/>
              <a:t>privilegiare gli interventi presso </a:t>
            </a:r>
            <a:r>
              <a:rPr lang="it-IT" sz="1400" dirty="0">
                <a:solidFill>
                  <a:srgbClr val="00B050"/>
                </a:solidFill>
                <a:effectLst>
                  <a:outerShdw blurRad="38100" dist="38100" dir="2700000" algn="tl">
                    <a:srgbClr val="000000">
                      <a:alpha val="43137"/>
                    </a:srgbClr>
                  </a:outerShdw>
                </a:effectLst>
              </a:rPr>
              <a:t>aziende con giornate di lavoro/anno comprese tra 50/500</a:t>
            </a:r>
            <a:r>
              <a:rPr lang="it-IT" sz="1400" dirty="0"/>
              <a:t>; </a:t>
            </a:r>
          </a:p>
          <a:p>
            <a:pPr marL="285750" lvl="0" indent="-285750" algn="just">
              <a:buFont typeface="Wingdings" panose="05000000000000000000" pitchFamily="2" charset="2"/>
              <a:buChar char="ü"/>
            </a:pPr>
            <a:r>
              <a:rPr lang="it-IT" sz="1400" dirty="0"/>
              <a:t>verificare la sicurezza delle </a:t>
            </a:r>
            <a:r>
              <a:rPr lang="it-IT" sz="1400" dirty="0">
                <a:solidFill>
                  <a:srgbClr val="00B050"/>
                </a:solidFill>
                <a:effectLst>
                  <a:outerShdw blurRad="38100" dist="38100" dir="2700000" algn="tl">
                    <a:srgbClr val="000000">
                      <a:alpha val="43137"/>
                    </a:srgbClr>
                  </a:outerShdw>
                </a:effectLst>
              </a:rPr>
              <a:t>macchine agricole </a:t>
            </a:r>
            <a:r>
              <a:rPr lang="it-IT" sz="1400" dirty="0"/>
              <a:t>in dotazione dell’azienda; </a:t>
            </a:r>
          </a:p>
          <a:p>
            <a:pPr marL="285750" lvl="0" indent="-285750" algn="just">
              <a:buFont typeface="Wingdings" panose="05000000000000000000" pitchFamily="2" charset="2"/>
              <a:buChar char="ü"/>
            </a:pPr>
            <a:r>
              <a:rPr lang="it-IT" sz="1400" dirty="0"/>
              <a:t>effettuare  il controllo – nel rispetto delle indicazioni ministeriali – dei </a:t>
            </a:r>
            <a:r>
              <a:rPr lang="it-IT" sz="1400" dirty="0">
                <a:solidFill>
                  <a:srgbClr val="00B050"/>
                </a:solidFill>
                <a:effectLst>
                  <a:outerShdw blurRad="38100" dist="38100" dir="2700000" algn="tl">
                    <a:srgbClr val="000000">
                      <a:alpha val="43137"/>
                    </a:srgbClr>
                  </a:outerShdw>
                </a:effectLst>
              </a:rPr>
              <a:t>prodotti fitosanitari </a:t>
            </a:r>
            <a:r>
              <a:rPr lang="it-IT" sz="1400" dirty="0"/>
              <a:t>(acquisto, uso, stoccaggio e smaltimento, come previsto dall’articolo 68 del regolamento (CE) N. 1107/2009, tenendo altresì conto dell’articolo 3 del Regolamento (CE)N.882/2004); </a:t>
            </a:r>
          </a:p>
          <a:p>
            <a:pPr marL="285750" lvl="0" indent="-285750" algn="just">
              <a:buFont typeface="Wingdings" panose="05000000000000000000" pitchFamily="2" charset="2"/>
              <a:buChar char="ü"/>
            </a:pPr>
            <a:r>
              <a:rPr lang="it-IT" sz="1400" dirty="0"/>
              <a:t>verificare le modalità organizzative aziendali dell’eventuale ricorso a </a:t>
            </a:r>
            <a:r>
              <a:rPr lang="it-IT" sz="1400" dirty="0">
                <a:solidFill>
                  <a:srgbClr val="00B050"/>
                </a:solidFill>
                <a:effectLst>
                  <a:outerShdw blurRad="38100" dist="38100" dir="2700000" algn="tl">
                    <a:srgbClr val="000000">
                      <a:alpha val="43137"/>
                    </a:srgbClr>
                  </a:outerShdw>
                </a:effectLst>
              </a:rPr>
              <a:t>lavoratori stagionali</a:t>
            </a:r>
            <a:r>
              <a:rPr lang="it-IT" sz="1400" dirty="0"/>
              <a:t>. La quota di attività di controllo sarà definita annualmente mediante l’emanazione di indicazioni all’interno delle “Regole per l’esercizio del sistema sanitario” approvate dalla Giunta.</a:t>
            </a:r>
          </a:p>
          <a:p>
            <a:pPr algn="just"/>
            <a:endParaRPr lang="it-IT" sz="1400" dirty="0"/>
          </a:p>
          <a:p>
            <a:pPr algn="just"/>
            <a:r>
              <a:rPr lang="it-IT" sz="1400" dirty="0"/>
              <a:t>Rilevato che le aziende agricole lombarde rappresentano il 7,08 % delle aziende italiane (fonte INPS 2017), la quota di attività di vigilanza, controllo e assistenza – che potrà essere aggiornata annualmente attraverso le “Regole per l’esercizio del sistema sanitario” – </a:t>
            </a:r>
            <a:r>
              <a:rPr lang="it-IT" sz="1400" dirty="0">
                <a:solidFill>
                  <a:srgbClr val="00B050"/>
                </a:solidFill>
                <a:effectLst>
                  <a:outerShdw blurRad="38100" dist="38100" dir="2700000" algn="tl">
                    <a:srgbClr val="000000">
                      <a:alpha val="43137"/>
                    </a:srgbClr>
                  </a:outerShdw>
                </a:effectLst>
              </a:rPr>
              <a:t>dovrà coprire il 2 % delle aziende agricole lombarde (circa 800/1000).</a:t>
            </a:r>
          </a:p>
          <a:p>
            <a:pPr lvl="0" algn="just"/>
            <a:endParaRPr lang="it-IT" sz="1400" dirty="0"/>
          </a:p>
          <a:p>
            <a:pPr algn="just"/>
            <a:r>
              <a:rPr lang="it-IT" sz="1400" dirty="0">
                <a:solidFill>
                  <a:srgbClr val="FF0000"/>
                </a:solidFill>
              </a:rPr>
              <a:t>PMP a valenza regionale:</a:t>
            </a:r>
          </a:p>
          <a:p>
            <a:pPr marL="171450" lvl="0" indent="-171450" algn="just">
              <a:buFont typeface="Wingdings" panose="05000000000000000000" pitchFamily="2" charset="2"/>
              <a:buChar char="q"/>
            </a:pPr>
            <a:r>
              <a:rPr lang="it-IT" sz="1400" dirty="0"/>
              <a:t> </a:t>
            </a:r>
            <a:r>
              <a:rPr lang="it-IT" sz="1400" b="1" dirty="0">
                <a:solidFill>
                  <a:schemeClr val="tx1">
                    <a:tint val="75000"/>
                  </a:schemeClr>
                </a:solidFill>
                <a:latin typeface="+mn-lt"/>
                <a:cs typeface="+mn-cs"/>
              </a:rPr>
              <a:t>macelli e laboratori di sezionamento carni, in continuità con quanto già realizzato  in sintonia con l'Istituto Superiore di Sanità e di concerto con Inail</a:t>
            </a:r>
          </a:p>
          <a:p>
            <a:pPr marL="171450" lvl="0" indent="-171450" algn="just">
              <a:buFont typeface="Wingdings" panose="05000000000000000000" pitchFamily="2" charset="2"/>
              <a:buChar char="q"/>
            </a:pPr>
            <a:r>
              <a:rPr lang="it-IT" sz="1400" b="1" dirty="0">
                <a:solidFill>
                  <a:schemeClr val="tx1">
                    <a:tint val="75000"/>
                  </a:schemeClr>
                </a:solidFill>
                <a:latin typeface="+mn-lt"/>
                <a:cs typeface="+mn-cs"/>
              </a:rPr>
              <a:t> </a:t>
            </a:r>
            <a:r>
              <a:rPr lang="it-IT" sz="1400" dirty="0">
                <a:solidFill>
                  <a:schemeClr val="tx1">
                    <a:tint val="75000"/>
                  </a:schemeClr>
                </a:solidFill>
                <a:latin typeface="+mn-lt"/>
                <a:cs typeface="+mn-cs"/>
              </a:rPr>
              <a:t>rischio stress da calore, in raccordo con ITL e in collaborazione con le linee di indirizzo prodotte dal gruppo tematico Agenti Fisici, coordinato da Regione Toscana, cui Regione Lombardia partecipa</a:t>
            </a:r>
          </a:p>
          <a:p>
            <a:pPr marL="285750" indent="-285750" algn="just">
              <a:buFont typeface="Wingdings" panose="05000000000000000000" pitchFamily="2" charset="2"/>
              <a:buChar char="ü"/>
            </a:pPr>
            <a:endParaRPr lang="it-IT" sz="1400" dirty="0"/>
          </a:p>
          <a:p>
            <a:endParaRPr lang="it-IT" sz="1400" dirty="0"/>
          </a:p>
        </p:txBody>
      </p:sp>
    </p:spTree>
    <p:extLst>
      <p:ext uri="{BB962C8B-B14F-4D97-AF65-F5344CB8AC3E}">
        <p14:creationId xmlns:p14="http://schemas.microsoft.com/office/powerpoint/2010/main" val="2730655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egnaposto contenuto 2">
            <a:extLst>
              <a:ext uri="{FF2B5EF4-FFF2-40B4-BE49-F238E27FC236}">
                <a16:creationId xmlns:a16="http://schemas.microsoft.com/office/drawing/2014/main" id="{8DB122E5-8230-409F-B209-28D436D5BBFB}"/>
              </a:ext>
            </a:extLst>
          </p:cNvPr>
          <p:cNvSpPr>
            <a:spLocks noGrp="1"/>
          </p:cNvSpPr>
          <p:nvPr>
            <p:ph type="subTitle" idx="1"/>
          </p:nvPr>
        </p:nvSpPr>
        <p:spPr>
          <a:xfrm>
            <a:off x="164235" y="692727"/>
            <a:ext cx="8815527" cy="5222945"/>
          </a:xfrm>
        </p:spPr>
        <p:txBody>
          <a:bodyPr/>
          <a:lstStyle/>
          <a:p>
            <a:pPr algn="ctr">
              <a:defRPr/>
            </a:pPr>
            <a:r>
              <a:rPr lang="it-IT" sz="2800" b="1" dirty="0">
                <a:solidFill>
                  <a:srgbClr val="007239"/>
                </a:solidFill>
                <a:ea typeface="+mj-ea"/>
              </a:rPr>
              <a:t> PP7 Agricoltura</a:t>
            </a:r>
          </a:p>
          <a:p>
            <a:pPr algn="ctr">
              <a:defRPr/>
            </a:pPr>
            <a:r>
              <a:rPr lang="it-IT" sz="1700" b="1" dirty="0">
                <a:solidFill>
                  <a:srgbClr val="007239"/>
                </a:solidFill>
                <a:ea typeface="+mj-ea"/>
              </a:rPr>
              <a:t>(PROFILO di salute ed equità)</a:t>
            </a:r>
          </a:p>
          <a:p>
            <a:pPr marL="393700" lvl="1" algn="l">
              <a:spcAft>
                <a:spcPts val="600"/>
              </a:spcAft>
              <a:buClr>
                <a:srgbClr val="C00000"/>
              </a:buClr>
              <a:defRPr/>
            </a:pPr>
            <a:r>
              <a:rPr lang="it-IT" sz="2200" dirty="0">
                <a:solidFill>
                  <a:schemeClr val="tx1"/>
                </a:solidFill>
                <a:latin typeface="Helvetica" panose="020B0604020202030204" pitchFamily="34" charset="0"/>
              </a:rPr>
              <a:t>Il profilo di salute, a partire dal contesto, consente di rilevare </a:t>
            </a:r>
            <a:r>
              <a:rPr lang="it-IT" sz="2200" dirty="0">
                <a:solidFill>
                  <a:srgbClr val="00B050"/>
                </a:solidFill>
                <a:latin typeface="Helvetica" panose="020B0604020202030204" pitchFamily="34" charset="0"/>
              </a:rPr>
              <a:t>bisogni</a:t>
            </a:r>
          </a:p>
          <a:p>
            <a:pPr marL="393700" lvl="1" algn="l">
              <a:spcAft>
                <a:spcPts val="600"/>
              </a:spcAft>
              <a:buClr>
                <a:srgbClr val="C00000"/>
              </a:buClr>
              <a:defRPr/>
            </a:pPr>
            <a:r>
              <a:rPr lang="it-IT" sz="2200" dirty="0">
                <a:solidFill>
                  <a:schemeClr val="tx1"/>
                </a:solidFill>
                <a:latin typeface="Helvetica" panose="020B0604020202030204" pitchFamily="34" charset="0"/>
              </a:rPr>
              <a:t>Il profilo di equità consente di individuare e pesare i fattori che incidono su uno </a:t>
            </a:r>
            <a:r>
              <a:rPr lang="it-IT" sz="2200" dirty="0">
                <a:solidFill>
                  <a:srgbClr val="00B050"/>
                </a:solidFill>
                <a:latin typeface="Helvetica" panose="020B0604020202030204" pitchFamily="34" charset="0"/>
              </a:rPr>
              <a:t>specifico rischio </a:t>
            </a:r>
            <a:r>
              <a:rPr lang="it-IT" sz="2200" dirty="0">
                <a:solidFill>
                  <a:schemeClr val="tx1"/>
                </a:solidFill>
                <a:latin typeface="Helvetica" panose="020B0604020202030204" pitchFamily="34" charset="0"/>
              </a:rPr>
              <a:t>e di individuare le </a:t>
            </a:r>
            <a:r>
              <a:rPr lang="it-IT" sz="2200" dirty="0">
                <a:solidFill>
                  <a:srgbClr val="00B050"/>
                </a:solidFill>
                <a:latin typeface="Helvetica" panose="020B0604020202030204" pitchFamily="34" charset="0"/>
              </a:rPr>
              <a:t>azioni di contrasto</a:t>
            </a:r>
          </a:p>
          <a:p>
            <a:pPr marL="393700" lvl="1" algn="l">
              <a:spcAft>
                <a:spcPts val="600"/>
              </a:spcAft>
              <a:buClr>
                <a:srgbClr val="C00000"/>
              </a:buClr>
              <a:defRPr/>
            </a:pPr>
            <a:r>
              <a:rPr lang="it-IT" sz="2200" dirty="0">
                <a:solidFill>
                  <a:schemeClr val="tx1"/>
                </a:solidFill>
                <a:latin typeface="Helvetica" panose="020B0604020202030204" pitchFamily="34" charset="0"/>
              </a:rPr>
              <a:t>Interventi di </a:t>
            </a:r>
            <a:r>
              <a:rPr lang="it-IT" sz="2200" dirty="0">
                <a:solidFill>
                  <a:srgbClr val="00B050"/>
                </a:solidFill>
                <a:latin typeface="Helvetica" panose="020B0604020202030204" pitchFamily="34" charset="0"/>
              </a:rPr>
              <a:t>salute e sicurezza </a:t>
            </a:r>
            <a:r>
              <a:rPr lang="it-IT" sz="2200" dirty="0">
                <a:solidFill>
                  <a:schemeClr val="tx1"/>
                </a:solidFill>
                <a:latin typeface="Helvetica" panose="020B0604020202030204" pitchFamily="34" charset="0"/>
              </a:rPr>
              <a:t>sono di per sé equitativi secondo il processo di </a:t>
            </a:r>
            <a:r>
              <a:rPr lang="it-IT" sz="2200" dirty="0" err="1">
                <a:solidFill>
                  <a:schemeClr val="tx1"/>
                </a:solidFill>
                <a:latin typeface="Helvetica" panose="020B0604020202030204" pitchFamily="34" charset="0"/>
              </a:rPr>
              <a:t>vdr</a:t>
            </a:r>
            <a:r>
              <a:rPr lang="it-IT" sz="2200" dirty="0">
                <a:solidFill>
                  <a:schemeClr val="tx1"/>
                </a:solidFill>
                <a:latin typeface="Helvetica" panose="020B0604020202030204" pitchFamily="34" charset="0"/>
              </a:rPr>
              <a:t> (genere, età, provenienza…, controllo fattori di rischio)</a:t>
            </a:r>
          </a:p>
          <a:p>
            <a:pPr marL="393700" lvl="1" algn="l">
              <a:spcAft>
                <a:spcPts val="600"/>
              </a:spcAft>
              <a:buClr>
                <a:srgbClr val="C00000"/>
              </a:buClr>
              <a:defRPr/>
            </a:pPr>
            <a:r>
              <a:rPr lang="it-IT" sz="2200" dirty="0">
                <a:solidFill>
                  <a:schemeClr val="tx1"/>
                </a:solidFill>
                <a:latin typeface="Helvetica" panose="020B0604020202030204" pitchFamily="34" charset="0"/>
              </a:rPr>
              <a:t>In agricoltura: </a:t>
            </a:r>
            <a:endParaRPr lang="it-IT" sz="2600" dirty="0">
              <a:solidFill>
                <a:schemeClr val="tx1"/>
              </a:solidFill>
              <a:latin typeface="Helvetica" panose="020B0604020202030204" pitchFamily="34" charset="0"/>
            </a:endParaRPr>
          </a:p>
          <a:p>
            <a:pPr marL="850900" lvl="1" indent="-457200" algn="l">
              <a:spcAft>
                <a:spcPts val="600"/>
              </a:spcAft>
              <a:buClr>
                <a:srgbClr val="C00000"/>
              </a:buClr>
              <a:buFont typeface="Arial" panose="020B0604020202020204" pitchFamily="34" charset="0"/>
              <a:buChar char="•"/>
              <a:defRPr/>
            </a:pPr>
            <a:r>
              <a:rPr lang="it-IT" sz="2600" dirty="0">
                <a:solidFill>
                  <a:srgbClr val="00B050"/>
                </a:solidFill>
                <a:latin typeface="Helvetica" panose="020B0604020202030204" pitchFamily="34" charset="0"/>
              </a:rPr>
              <a:t>dimensione aziendale </a:t>
            </a:r>
          </a:p>
          <a:p>
            <a:pPr marL="850900" lvl="1" indent="-457200" algn="l">
              <a:spcAft>
                <a:spcPts val="600"/>
              </a:spcAft>
              <a:buClr>
                <a:srgbClr val="C00000"/>
              </a:buClr>
              <a:buFont typeface="Arial" panose="020B0604020202020204" pitchFamily="34" charset="0"/>
              <a:buChar char="•"/>
              <a:defRPr/>
            </a:pPr>
            <a:r>
              <a:rPr lang="it-IT" sz="2600" dirty="0">
                <a:solidFill>
                  <a:srgbClr val="00B050"/>
                </a:solidFill>
                <a:latin typeface="Helvetica" panose="020B0604020202030204" pitchFamily="34" charset="0"/>
              </a:rPr>
              <a:t>precarietà del lavoro (lavoratori stagionali)</a:t>
            </a:r>
          </a:p>
          <a:p>
            <a:pPr marL="393700" lvl="1" algn="l">
              <a:spcAft>
                <a:spcPts val="600"/>
              </a:spcAft>
              <a:buClr>
                <a:srgbClr val="C00000"/>
              </a:buClr>
              <a:defRPr/>
            </a:pPr>
            <a:endParaRPr lang="it-IT" sz="2600" dirty="0">
              <a:solidFill>
                <a:schemeClr val="tx1"/>
              </a:solidFill>
              <a:latin typeface="Helvetica" panose="020B0604020202030204" pitchFamily="34" charset="0"/>
            </a:endParaRPr>
          </a:p>
          <a:p>
            <a:pPr eaLnBrk="1" hangingPunct="1">
              <a:defRPr/>
            </a:pPr>
            <a:endParaRPr lang="it-IT" altLang="it-IT" sz="1800" i="1" dirty="0">
              <a:solidFill>
                <a:srgbClr val="C00000"/>
              </a:solidFill>
              <a:latin typeface="Helvetica" panose="020B0604020202030204" pitchFamily="34" charset="0"/>
              <a:cs typeface="Arial" pitchFamily="34" charset="0"/>
            </a:endParaRPr>
          </a:p>
        </p:txBody>
      </p:sp>
    </p:spTree>
    <p:extLst>
      <p:ext uri="{BB962C8B-B14F-4D97-AF65-F5344CB8AC3E}">
        <p14:creationId xmlns:p14="http://schemas.microsoft.com/office/powerpoint/2010/main" val="3435300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a:extLst>
              <a:ext uri="{FF2B5EF4-FFF2-40B4-BE49-F238E27FC236}">
                <a16:creationId xmlns:a16="http://schemas.microsoft.com/office/drawing/2014/main" id="{C1573786-8014-423A-BE58-0A1890D1C6BC}"/>
              </a:ext>
            </a:extLst>
          </p:cNvPr>
          <p:cNvSpPr>
            <a:spLocks noGrp="1"/>
          </p:cNvSpPr>
          <p:nvPr>
            <p:ph type="ctrTitle"/>
          </p:nvPr>
        </p:nvSpPr>
        <p:spPr>
          <a:xfrm>
            <a:off x="484632" y="214950"/>
            <a:ext cx="8421624" cy="772844"/>
          </a:xfrm>
        </p:spPr>
        <p:txBody>
          <a:bodyPr>
            <a:noAutofit/>
          </a:bodyPr>
          <a:lstStyle/>
          <a:p>
            <a:pPr algn="ctr" defTabSz="336550">
              <a:lnSpc>
                <a:spcPct val="90000"/>
              </a:lnSpc>
              <a:spcBef>
                <a:spcPts val="600"/>
              </a:spcBef>
              <a:spcAft>
                <a:spcPts val="600"/>
              </a:spcAft>
            </a:pPr>
            <a:br>
              <a:rPr lang="it-IT" altLang="it-IT" sz="2400"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r>
              <a:rPr lang="it-IT" altLang="it-IT" sz="2800" dirty="0"/>
              <a:t>PP 7 A</a:t>
            </a:r>
            <a:r>
              <a:rPr lang="it-IT" dirty="0"/>
              <a:t>gricoltura</a:t>
            </a:r>
            <a:br>
              <a:rPr lang="it-IT" sz="2800" dirty="0">
                <a:latin typeface="Times New Roman" panose="02020603050405020304" pitchFamily="18" charset="0"/>
                <a:ea typeface="Times New Roman" panose="02020603050405020304" pitchFamily="18" charset="0"/>
                <a:cs typeface="Times New Roman" panose="02020603050405020304" pitchFamily="18" charset="0"/>
              </a:rPr>
            </a:br>
            <a:br>
              <a:rPr lang="it-IT" altLang="it-IT" sz="2400" b="1" i="1" dirty="0">
                <a:solidFill>
                  <a:srgbClr val="C00000"/>
                </a:solidFill>
                <a:latin typeface="Helvetica" panose="020B0604020202030204" pitchFamily="34" charset="0"/>
                <a:ea typeface="Microsoft YaHei" panose="020B0503020204020204" pitchFamily="34" charset="-122"/>
                <a:cs typeface="Arial" panose="020B0604020202020204" pitchFamily="34" charset="0"/>
              </a:rPr>
            </a:br>
            <a:endParaRPr lang="it-IT" altLang="it-IT" sz="2400" dirty="0">
              <a:latin typeface="Helvetica" panose="020B0604020202030204" pitchFamily="34" charset="0"/>
              <a:ea typeface="Microsoft YaHei" panose="020B0503020204020204" pitchFamily="34" charset="-122"/>
              <a:cs typeface="Arial" panose="020B0604020202020204" pitchFamily="34" charset="0"/>
            </a:endParaRPr>
          </a:p>
        </p:txBody>
      </p:sp>
      <p:sp>
        <p:nvSpPr>
          <p:cNvPr id="3" name="Sottotitolo 2">
            <a:extLst>
              <a:ext uri="{FF2B5EF4-FFF2-40B4-BE49-F238E27FC236}">
                <a16:creationId xmlns:a16="http://schemas.microsoft.com/office/drawing/2014/main" id="{B82EEFE4-54CD-44AE-A799-A1C126062D30}"/>
              </a:ext>
            </a:extLst>
          </p:cNvPr>
          <p:cNvSpPr>
            <a:spLocks noGrp="1"/>
          </p:cNvSpPr>
          <p:nvPr>
            <p:ph type="subTitle" idx="1"/>
          </p:nvPr>
        </p:nvSpPr>
        <p:spPr>
          <a:xfrm>
            <a:off x="484632" y="987794"/>
            <a:ext cx="8174736" cy="2864359"/>
          </a:xfrm>
        </p:spPr>
        <p:txBody>
          <a:bodyPr/>
          <a:lstStyle/>
          <a:p>
            <a:pPr algn="just"/>
            <a:r>
              <a:rPr lang="it-IT" sz="1600" dirty="0"/>
              <a:t>Si rinnova il modello organizzativo, praticato in Lombardia da tempo, della</a:t>
            </a:r>
            <a:r>
              <a:rPr lang="it-IT" sz="1600" dirty="0">
                <a:solidFill>
                  <a:srgbClr val="00B050"/>
                </a:solidFill>
              </a:rPr>
              <a:t> costituzione di tavoli tecnici </a:t>
            </a:r>
            <a:r>
              <a:rPr lang="it-IT" sz="1600" dirty="0"/>
              <a:t>e della </a:t>
            </a:r>
            <a:r>
              <a:rPr lang="it-IT" sz="1600" dirty="0">
                <a:solidFill>
                  <a:srgbClr val="00B050"/>
                </a:solidFill>
              </a:rPr>
              <a:t>composizione tripartita </a:t>
            </a:r>
            <a:r>
              <a:rPr lang="it-IT" sz="1600" dirty="0"/>
              <a:t>a garanzia di partecipazione piena e responsabile alle strategie di intervento in continuità con i «laboratori di approfondimento» ex Piano Salute e Sicurezza sul Lavoro </a:t>
            </a:r>
            <a:r>
              <a:rPr lang="it-IT" sz="1600" dirty="0" err="1"/>
              <a:t>dgr</a:t>
            </a:r>
            <a:r>
              <a:rPr lang="it-IT" sz="1600" dirty="0"/>
              <a:t> X/1104/2013.</a:t>
            </a:r>
          </a:p>
          <a:p>
            <a:pPr algn="just"/>
            <a:endParaRPr lang="it-IT" sz="1000" dirty="0"/>
          </a:p>
          <a:p>
            <a:pPr algn="just"/>
            <a:r>
              <a:rPr lang="it-IT" sz="1600" dirty="0">
                <a:solidFill>
                  <a:srgbClr val="00B050"/>
                </a:solidFill>
              </a:rPr>
              <a:t>COSTITUZIONE TAVOLO TECNICO </a:t>
            </a:r>
            <a:r>
              <a:rPr lang="it-IT" sz="1600" dirty="0"/>
              <a:t>per assicurare linee di indirizzo per i controlli a garanzia di uniformità territoriale e la realizzazione dei PMP a valenza regionale.</a:t>
            </a:r>
          </a:p>
          <a:p>
            <a:pPr algn="just"/>
            <a:endParaRPr lang="it-IT" sz="1000" dirty="0"/>
          </a:p>
          <a:p>
            <a:pPr algn="just"/>
            <a:r>
              <a:rPr lang="it-IT" sz="1600" b="1" dirty="0">
                <a:effectLst>
                  <a:outerShdw blurRad="38100" dist="38100" dir="2700000" algn="tl">
                    <a:srgbClr val="000000">
                      <a:alpha val="43137"/>
                    </a:srgbClr>
                  </a:outerShdw>
                </a:effectLst>
              </a:rPr>
              <a:t>Indirizzi per avvio PMP</a:t>
            </a:r>
          </a:p>
          <a:p>
            <a:pPr algn="just"/>
            <a:r>
              <a:rPr lang="it-IT" sz="1600" dirty="0"/>
              <a:t>Ogni </a:t>
            </a:r>
            <a:r>
              <a:rPr lang="it-IT" sz="1600" dirty="0">
                <a:solidFill>
                  <a:srgbClr val="00B050"/>
                </a:solidFill>
              </a:rPr>
              <a:t>ATS</a:t>
            </a:r>
            <a:r>
              <a:rPr lang="it-IT" sz="1600" dirty="0"/>
              <a:t> individuerà </a:t>
            </a:r>
            <a:r>
              <a:rPr lang="it-IT" sz="1600" dirty="0">
                <a:solidFill>
                  <a:srgbClr val="00B050"/>
                </a:solidFill>
              </a:rPr>
              <a:t>i rischi prioritari </a:t>
            </a:r>
            <a:r>
              <a:rPr lang="it-IT" sz="1600" dirty="0"/>
              <a:t>e definirà quali possono essere affrontati con i </a:t>
            </a:r>
            <a:r>
              <a:rPr lang="it-IT" sz="1600" dirty="0">
                <a:solidFill>
                  <a:srgbClr val="00B050"/>
                </a:solidFill>
              </a:rPr>
              <a:t>PMP</a:t>
            </a:r>
            <a:r>
              <a:rPr lang="it-IT" sz="1600" dirty="0"/>
              <a:t> individuati in base all’anali di contesto.</a:t>
            </a:r>
          </a:p>
          <a:p>
            <a:pPr lvl="0" algn="just"/>
            <a:endParaRPr lang="it-IT" sz="1400" dirty="0"/>
          </a:p>
          <a:p>
            <a:pPr lvl="0"/>
            <a:endParaRPr lang="it-IT" sz="1400" i="1" dirty="0">
              <a:solidFill>
                <a:srgbClr val="FF0000"/>
              </a:solidFill>
            </a:endParaRPr>
          </a:p>
          <a:p>
            <a:pPr lvl="0"/>
            <a:r>
              <a:rPr lang="it-IT" sz="1400" i="1" dirty="0">
                <a:solidFill>
                  <a:srgbClr val="FF0000"/>
                </a:solidFill>
              </a:rPr>
              <a:t>Repertorio  regionale PMP già realizzati dalle ATS o in corso:</a:t>
            </a:r>
          </a:p>
          <a:p>
            <a:pPr marL="285750" lvl="0" indent="-285750">
              <a:buFont typeface="Wingdings" panose="05000000000000000000" pitchFamily="2" charset="2"/>
              <a:buChar char="q"/>
            </a:pPr>
            <a:r>
              <a:rPr lang="it-IT" sz="1400" i="1" dirty="0">
                <a:solidFill>
                  <a:srgbClr val="FF0000"/>
                </a:solidFill>
              </a:rPr>
              <a:t>Prevenzione infortuni e tutela della salute dei contoterzisti in agricoltura – ATS Brescia</a:t>
            </a:r>
          </a:p>
          <a:p>
            <a:pPr marL="285750" lvl="0" indent="-285750">
              <a:buFont typeface="Wingdings" panose="05000000000000000000" pitchFamily="2" charset="2"/>
              <a:buChar char="q"/>
            </a:pPr>
            <a:r>
              <a:rPr lang="it-IT" sz="1400" i="1" dirty="0">
                <a:solidFill>
                  <a:srgbClr val="FF0000"/>
                </a:solidFill>
              </a:rPr>
              <a:t>Rischio da infortuni su attrezzature e macchine agricole – ATS Città Metropolitana Milano</a:t>
            </a:r>
          </a:p>
          <a:p>
            <a:pPr marL="285750" lvl="0" indent="-285750">
              <a:buFont typeface="Wingdings" panose="05000000000000000000" pitchFamily="2" charset="2"/>
              <a:buChar char="q"/>
            </a:pPr>
            <a:r>
              <a:rPr lang="it-IT" sz="1400" i="1" dirty="0">
                <a:solidFill>
                  <a:srgbClr val="FF0000"/>
                </a:solidFill>
              </a:rPr>
              <a:t>Sicurezza nel lavoro forestale – ATS Montagna</a:t>
            </a:r>
          </a:p>
          <a:p>
            <a:pPr marL="285750" lvl="0" indent="-285750">
              <a:buFont typeface="Wingdings" panose="05000000000000000000" pitchFamily="2" charset="2"/>
              <a:buChar char="q"/>
            </a:pPr>
            <a:r>
              <a:rPr lang="it-IT" sz="1400" i="1" dirty="0">
                <a:solidFill>
                  <a:srgbClr val="FF0000"/>
                </a:solidFill>
              </a:rPr>
              <a:t>misure anti-contagio e sulla gestione dei focolai di infezione da Covid-19 negli impianti di macellazione e sezionamento – ATS Città Metropolitana di Milano, ATS della Val Padana</a:t>
            </a:r>
          </a:p>
          <a:p>
            <a:pPr marL="285750" indent="-285750" algn="just">
              <a:buFont typeface="Wingdings" panose="05000000000000000000" pitchFamily="2" charset="2"/>
              <a:buChar char="ü"/>
            </a:pPr>
            <a:endParaRPr lang="it-IT" sz="1400" dirty="0"/>
          </a:p>
          <a:p>
            <a:endParaRPr lang="it-IT" sz="1600" dirty="0"/>
          </a:p>
        </p:txBody>
      </p:sp>
    </p:spTree>
    <p:extLst>
      <p:ext uri="{BB962C8B-B14F-4D97-AF65-F5344CB8AC3E}">
        <p14:creationId xmlns:p14="http://schemas.microsoft.com/office/powerpoint/2010/main" val="583559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egnaposto contenuto 2">
            <a:extLst>
              <a:ext uri="{FF2B5EF4-FFF2-40B4-BE49-F238E27FC236}">
                <a16:creationId xmlns:a16="http://schemas.microsoft.com/office/drawing/2014/main" id="{8DB122E5-8230-409F-B209-28D436D5BBFB}"/>
              </a:ext>
            </a:extLst>
          </p:cNvPr>
          <p:cNvSpPr>
            <a:spLocks noGrp="1"/>
          </p:cNvSpPr>
          <p:nvPr>
            <p:ph type="subTitle" idx="1"/>
          </p:nvPr>
        </p:nvSpPr>
        <p:spPr>
          <a:xfrm>
            <a:off x="164235" y="692727"/>
            <a:ext cx="8815527" cy="5222945"/>
          </a:xfrm>
        </p:spPr>
        <p:txBody>
          <a:bodyPr/>
          <a:lstStyle/>
          <a:p>
            <a:pPr algn="ctr">
              <a:defRPr/>
            </a:pPr>
            <a:r>
              <a:rPr lang="it-IT" sz="2800" b="1" dirty="0">
                <a:solidFill>
                  <a:srgbClr val="007239"/>
                </a:solidFill>
                <a:ea typeface="+mj-ea"/>
              </a:rPr>
              <a:t> PP7 Agricoltura</a:t>
            </a:r>
          </a:p>
          <a:p>
            <a:pPr marL="393700" lvl="1" algn="l">
              <a:spcAft>
                <a:spcPts val="600"/>
              </a:spcAft>
              <a:buClr>
                <a:srgbClr val="C00000"/>
              </a:buClr>
              <a:defRPr/>
            </a:pPr>
            <a:r>
              <a:rPr lang="it-IT" sz="2200" dirty="0">
                <a:solidFill>
                  <a:schemeClr val="tx1"/>
                </a:solidFill>
                <a:latin typeface="Helvetica" panose="020B0604020202030204" pitchFamily="34" charset="0"/>
              </a:rPr>
              <a:t>Le fonti dati per l’agricoltura: </a:t>
            </a:r>
            <a:endParaRPr lang="it-IT" sz="2600" dirty="0">
              <a:solidFill>
                <a:schemeClr val="tx1"/>
              </a:solidFill>
              <a:latin typeface="Helvetica" panose="020B0604020202030204" pitchFamily="34" charset="0"/>
            </a:endParaRPr>
          </a:p>
          <a:p>
            <a:pPr marL="393700" lvl="1" algn="l">
              <a:spcAft>
                <a:spcPts val="600"/>
              </a:spcAft>
              <a:buClr>
                <a:srgbClr val="C00000"/>
              </a:buClr>
              <a:defRPr/>
            </a:pPr>
            <a:endParaRPr lang="it-IT" sz="2600" dirty="0">
              <a:solidFill>
                <a:srgbClr val="00B050"/>
              </a:solidFill>
              <a:latin typeface="Helvetica" panose="020B0604020202030204" pitchFamily="34" charset="0"/>
            </a:endParaRPr>
          </a:p>
          <a:p>
            <a:pPr marL="393700" lvl="1" algn="l">
              <a:spcAft>
                <a:spcPts val="600"/>
              </a:spcAft>
              <a:buClr>
                <a:srgbClr val="C00000"/>
              </a:buClr>
              <a:defRPr/>
            </a:pPr>
            <a:r>
              <a:rPr lang="it-IT" sz="2600" dirty="0">
                <a:solidFill>
                  <a:srgbClr val="00B050"/>
                </a:solidFill>
                <a:latin typeface="Helvetica" panose="020B0604020202030204" pitchFamily="34" charset="0"/>
              </a:rPr>
              <a:t>Denominatori (ISTAT, INPS, SISCO…)</a:t>
            </a:r>
          </a:p>
          <a:p>
            <a:pPr marL="393700" lvl="1" algn="l">
              <a:spcAft>
                <a:spcPts val="600"/>
              </a:spcAft>
              <a:buClr>
                <a:srgbClr val="C00000"/>
              </a:buClr>
              <a:defRPr/>
            </a:pPr>
            <a:r>
              <a:rPr lang="it-IT" sz="2600" b="1" dirty="0">
                <a:solidFill>
                  <a:srgbClr val="007239"/>
                </a:solidFill>
                <a:latin typeface="Helvetica" panose="020B0604020202030204" pitchFamily="34" charset="0"/>
              </a:rPr>
              <a:t> </a:t>
            </a:r>
            <a:r>
              <a:rPr lang="it-IT" b="1" dirty="0">
                <a:solidFill>
                  <a:srgbClr val="00B050"/>
                </a:solidFill>
                <a:effectLst>
                  <a:outerShdw blurRad="38100" dist="38100" dir="2700000" algn="tl">
                    <a:srgbClr val="000000">
                      <a:alpha val="43137"/>
                    </a:srgbClr>
                  </a:outerShdw>
                </a:effectLst>
              </a:rPr>
              <a:t>SISCO </a:t>
            </a:r>
            <a:r>
              <a:rPr lang="it-IT" dirty="0">
                <a:solidFill>
                  <a:srgbClr val="00B050"/>
                </a:solidFill>
                <a:effectLst>
                  <a:outerShdw blurRad="38100" dist="38100" dir="2700000" algn="tl">
                    <a:srgbClr val="000000">
                      <a:alpha val="43137"/>
                    </a:srgbClr>
                  </a:outerShdw>
                </a:effectLst>
              </a:rPr>
              <a:t>60.951, INPS 38.836, IMPRES@ 51.067</a:t>
            </a:r>
          </a:p>
          <a:p>
            <a:pPr marL="393700" lvl="1" algn="l">
              <a:spcAft>
                <a:spcPts val="600"/>
              </a:spcAft>
              <a:buClr>
                <a:srgbClr val="C00000"/>
              </a:buClr>
              <a:defRPr/>
            </a:pPr>
            <a:r>
              <a:rPr lang="it-IT" dirty="0">
                <a:solidFill>
                  <a:srgbClr val="00B050"/>
                </a:solidFill>
                <a:effectLst>
                  <a:outerShdw blurRad="38100" dist="38100" dir="2700000" algn="tl">
                    <a:srgbClr val="000000">
                      <a:alpha val="43137"/>
                    </a:srgbClr>
                  </a:outerShdw>
                </a:effectLst>
              </a:rPr>
              <a:t> </a:t>
            </a:r>
            <a:endParaRPr lang="it-IT" sz="2600" dirty="0">
              <a:solidFill>
                <a:srgbClr val="00B050"/>
              </a:solidFill>
              <a:latin typeface="Helvetica" panose="020B0604020202030204" pitchFamily="34" charset="0"/>
            </a:endParaRPr>
          </a:p>
          <a:p>
            <a:pPr marL="850900" lvl="1" indent="-457200" algn="l">
              <a:spcAft>
                <a:spcPts val="600"/>
              </a:spcAft>
              <a:buClr>
                <a:srgbClr val="C00000"/>
              </a:buClr>
              <a:buFont typeface="Arial" panose="020B0604020202020204" pitchFamily="34" charset="0"/>
              <a:buChar char="•"/>
              <a:defRPr/>
            </a:pPr>
            <a:r>
              <a:rPr lang="it-IT" sz="2600" dirty="0">
                <a:solidFill>
                  <a:srgbClr val="00B050"/>
                </a:solidFill>
                <a:latin typeface="Helvetica" panose="020B0604020202030204" pitchFamily="34" charset="0"/>
              </a:rPr>
              <a:t>dimensione aziendale (SISCO)</a:t>
            </a:r>
          </a:p>
          <a:p>
            <a:pPr marL="850900" lvl="1" indent="-457200" algn="l">
              <a:spcAft>
                <a:spcPts val="600"/>
              </a:spcAft>
              <a:buClr>
                <a:srgbClr val="C00000"/>
              </a:buClr>
              <a:buFont typeface="Arial" panose="020B0604020202020204" pitchFamily="34" charset="0"/>
              <a:buChar char="•"/>
              <a:defRPr/>
            </a:pPr>
            <a:r>
              <a:rPr lang="it-IT" sz="2600" dirty="0">
                <a:solidFill>
                  <a:srgbClr val="00B050"/>
                </a:solidFill>
                <a:latin typeface="Helvetica" panose="020B0604020202030204" pitchFamily="34" charset="0"/>
              </a:rPr>
              <a:t>lavoratori stagionali (fonte INPS)</a:t>
            </a:r>
          </a:p>
          <a:p>
            <a:pPr marL="393700" lvl="1" algn="l">
              <a:spcAft>
                <a:spcPts val="600"/>
              </a:spcAft>
              <a:buClr>
                <a:srgbClr val="C00000"/>
              </a:buClr>
              <a:defRPr/>
            </a:pPr>
            <a:endParaRPr lang="it-IT" sz="2600" dirty="0">
              <a:solidFill>
                <a:schemeClr val="tx1"/>
              </a:solidFill>
              <a:latin typeface="Helvetica" panose="020B0604020202030204" pitchFamily="34" charset="0"/>
            </a:endParaRPr>
          </a:p>
          <a:p>
            <a:pPr eaLnBrk="1" hangingPunct="1">
              <a:defRPr/>
            </a:pPr>
            <a:endParaRPr lang="it-IT" altLang="it-IT" sz="1800" i="1" dirty="0">
              <a:solidFill>
                <a:srgbClr val="C00000"/>
              </a:solidFill>
              <a:latin typeface="Helvetica" panose="020B0604020202030204" pitchFamily="34" charset="0"/>
              <a:cs typeface="Arial" pitchFamily="34" charset="0"/>
            </a:endParaRPr>
          </a:p>
        </p:txBody>
      </p:sp>
    </p:spTree>
    <p:extLst>
      <p:ext uri="{BB962C8B-B14F-4D97-AF65-F5344CB8AC3E}">
        <p14:creationId xmlns:p14="http://schemas.microsoft.com/office/powerpoint/2010/main" val="355696566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CFBD15962E5224EAA16C1C5BBDCCE9D" ma:contentTypeVersion="14" ma:contentTypeDescription="Creare un nuovo documento." ma:contentTypeScope="" ma:versionID="6b72cf1bdc22eb6b9277ddf43e2e9093">
  <xsd:schema xmlns:xsd="http://www.w3.org/2001/XMLSchema" xmlns:xs="http://www.w3.org/2001/XMLSchema" xmlns:p="http://schemas.microsoft.com/office/2006/metadata/properties" xmlns:ns2="98355aeb-9d20-4845-b303-91932b1ee896" xmlns:ns3="5ae98fbb-a998-4a15-b66e-818c466c35c2" targetNamespace="http://schemas.microsoft.com/office/2006/metadata/properties" ma:root="true" ma:fieldsID="6e90576e71501607f0e7d5de45dec3a5" ns2:_="" ns3:_="">
    <xsd:import namespace="98355aeb-9d20-4845-b303-91932b1ee896"/>
    <xsd:import namespace="5ae98fbb-a998-4a15-b66e-818c466c35c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355aeb-9d20-4845-b303-91932b1ee8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b61f8497-73dd-42ca-94ea-0cee8de7de60"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e98fbb-a998-4a15-b66e-818c466c35c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9f9025d-1240-4b9c-a0ab-9bde3ba2e3e2}" ma:internalName="TaxCatchAll" ma:showField="CatchAllData" ma:web="5ae98fbb-a998-4a15-b66e-818c466c35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8355aeb-9d20-4845-b303-91932b1ee896">
      <Terms xmlns="http://schemas.microsoft.com/office/infopath/2007/PartnerControls"/>
    </lcf76f155ced4ddcb4097134ff3c332f>
    <TaxCatchAll xmlns="5ae98fbb-a998-4a15-b66e-818c466c35c2" xsi:nil="true"/>
  </documentManagement>
</p:properties>
</file>

<file path=customXml/itemProps1.xml><?xml version="1.0" encoding="utf-8"?>
<ds:datastoreItem xmlns:ds="http://schemas.openxmlformats.org/officeDocument/2006/customXml" ds:itemID="{8F0BEE96-9A58-4B36-BEBF-FC822A882A13}"/>
</file>

<file path=customXml/itemProps2.xml><?xml version="1.0" encoding="utf-8"?>
<ds:datastoreItem xmlns:ds="http://schemas.openxmlformats.org/officeDocument/2006/customXml" ds:itemID="{A39EC6A7-458D-49C9-98D4-3F775CB4AF1C}"/>
</file>

<file path=customXml/itemProps3.xml><?xml version="1.0" encoding="utf-8"?>
<ds:datastoreItem xmlns:ds="http://schemas.openxmlformats.org/officeDocument/2006/customXml" ds:itemID="{373244F8-D21C-4340-9768-40AB27BFC5D0}"/>
</file>

<file path=docProps/app.xml><?xml version="1.0" encoding="utf-8"?>
<Properties xmlns="http://schemas.openxmlformats.org/officeDocument/2006/extended-properties" xmlns:vt="http://schemas.openxmlformats.org/officeDocument/2006/docPropsVTypes">
  <Template/>
  <TotalTime>6013</TotalTime>
  <Words>2493</Words>
  <Application>Microsoft Office PowerPoint</Application>
  <PresentationFormat>Presentazione su schermo (4:3)</PresentationFormat>
  <Paragraphs>371</Paragraphs>
  <Slides>28</Slides>
  <Notes>1</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28</vt:i4>
      </vt:variant>
    </vt:vector>
  </HeadingPairs>
  <TitlesOfParts>
    <vt:vector size="37" baseType="lpstr">
      <vt:lpstr>Microsoft YaHei</vt:lpstr>
      <vt:lpstr>Arial</vt:lpstr>
      <vt:lpstr>Arial Black</vt:lpstr>
      <vt:lpstr>Calibri</vt:lpstr>
      <vt:lpstr>Helvetica</vt:lpstr>
      <vt:lpstr>Helvetica Neue</vt:lpstr>
      <vt:lpstr>Times New Roman</vt:lpstr>
      <vt:lpstr>Wingdings</vt:lpstr>
      <vt:lpstr>Tema di Office</vt:lpstr>
      <vt:lpstr>Il PNP 2020-2025 linee strategiche in agricoltura e il PRP 2020-2025 linee strategiche in agricoltura in Regione Lombardia  </vt:lpstr>
      <vt:lpstr>Presentazione standard di PowerPoint</vt:lpstr>
      <vt:lpstr>Presentazione standard di PowerPoint</vt:lpstr>
      <vt:lpstr>Presentazione standard di PowerPoint</vt:lpstr>
      <vt:lpstr> </vt:lpstr>
      <vt:lpstr>  Piano Predefinito 7 Agricoltura  </vt:lpstr>
      <vt:lpstr>Presentazione standard di PowerPoint</vt:lpstr>
      <vt:lpstr> PP 7 Agricoltura  </vt:lpstr>
      <vt:lpstr>Presentazione standard di PowerPoint</vt:lpstr>
      <vt:lpstr>Presentazione standard di PowerPoint</vt:lpstr>
      <vt:lpstr>Presentazione standard di PowerPoint</vt:lpstr>
      <vt:lpstr>  Piano Predefinito 7 Agricoltura  </vt:lpstr>
      <vt:lpstr>  Piano Predefinito 7 Agricoltura  </vt:lpstr>
      <vt:lpstr>Presentazione standard di PowerPoint</vt:lpstr>
      <vt:lpstr>Presentazione standard di PowerPoint</vt:lpstr>
      <vt:lpstr>Presentazione standard di PowerPoint</vt:lpstr>
      <vt:lpstr>  Piano Predefinito 7 Agricoltura  </vt:lpstr>
      <vt:lpstr>Presentazione standard di PowerPoint</vt:lpstr>
      <vt:lpstr>             Il portale Prevenzione Agricoltura                                 www.prevenzioneagricoltura.it</vt:lpstr>
      <vt:lpstr> Le sezioni del portale</vt:lpstr>
      <vt:lpstr>                          Sezione documenti              CONDIVIDERE  Un punto di riferimento per la raccolta di tutti i lavori sull’agricoltura prodotti ad oggi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FC</dc:creator>
  <cp:lastModifiedBy>Savi Simona</cp:lastModifiedBy>
  <cp:revision>213</cp:revision>
  <cp:lastPrinted>2021-12-14T13:38:44Z</cp:lastPrinted>
  <dcterms:created xsi:type="dcterms:W3CDTF">2017-12-04T13:35:41Z</dcterms:created>
  <dcterms:modified xsi:type="dcterms:W3CDTF">2023-10-23T10:59:14Z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0x0101008CFBD15962E5224EAA16C1C5BBDCCE9D</vt:lpwstr>
  </property>
</Properties>
</file>