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diagrams/data1.xml" ContentType="application/vnd.openxmlformats-officedocument.drawingml.diagramData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51" r:id="rId3"/>
    <p:sldId id="363" r:id="rId4"/>
    <p:sldId id="362" r:id="rId5"/>
    <p:sldId id="349" r:id="rId6"/>
    <p:sldId id="353" r:id="rId7"/>
    <p:sldId id="354" r:id="rId8"/>
    <p:sldId id="355" r:id="rId9"/>
    <p:sldId id="356" r:id="rId10"/>
    <p:sldId id="352" r:id="rId11"/>
    <p:sldId id="358" r:id="rId12"/>
    <p:sldId id="359" r:id="rId13"/>
    <p:sldId id="360" r:id="rId14"/>
    <p:sldId id="335" r:id="rId15"/>
    <p:sldId id="357" r:id="rId16"/>
    <p:sldId id="336" r:id="rId17"/>
    <p:sldId id="341" r:id="rId18"/>
    <p:sldId id="364" r:id="rId19"/>
    <p:sldId id="344" r:id="rId20"/>
  </p:sldIdLst>
  <p:sldSz cx="9144000" cy="6858000" type="screen4x3"/>
  <p:notesSz cx="6797675" cy="9928225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68"/>
    <a:srgbClr val="00636A"/>
    <a:srgbClr val="F6F389"/>
    <a:srgbClr val="0087B1"/>
    <a:srgbClr val="C6B038"/>
    <a:srgbClr val="00456D"/>
    <a:srgbClr val="C81D1C"/>
    <a:srgbClr val="54C8AA"/>
    <a:srgbClr val="72E4C5"/>
    <a:srgbClr val="BD53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Stile chiaro 1 - Color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ile chiaro 2 - Color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29" autoAdjust="0"/>
    <p:restoredTop sz="94590"/>
  </p:normalViewPr>
  <p:slideViewPr>
    <p:cSldViewPr>
      <p:cViewPr varScale="1">
        <p:scale>
          <a:sx n="63" d="100"/>
          <a:sy n="63" d="100"/>
        </p:scale>
        <p:origin x="161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artel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FD70-7349-94D4-ACE6806D0EB9}"/>
              </c:ext>
            </c:extLst>
          </c:dPt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3-FD70-7349-94D4-ACE6806D0EB9}"/>
              </c:ext>
            </c:extLst>
          </c:dPt>
          <c:dLbls>
            <c:dLbl>
              <c:idx val="0"/>
              <c:layout>
                <c:manualLayout>
                  <c:x val="0.14651983509041985"/>
                  <c:y val="-0.2915776286568023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D70-7349-94D4-ACE6806D0EB9}"/>
                </c:ext>
              </c:extLst>
            </c:dLbl>
            <c:dLbl>
              <c:idx val="1"/>
              <c:layout>
                <c:manualLayout>
                  <c:x val="0.15749168193054786"/>
                  <c:y val="-0.206980779778156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D70-7349-94D4-ACE6806D0E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Foglio1!$A$4:$B$4</c:f>
              <c:strCache>
                <c:ptCount val="2"/>
                <c:pt idx="0">
                  <c:v>Contattate</c:v>
                </c:pt>
                <c:pt idx="1">
                  <c:v>Risposte pervenute</c:v>
                </c:pt>
              </c:strCache>
            </c:strRef>
          </c:cat>
          <c:val>
            <c:numRef>
              <c:f>Foglio1!$A$5:$B$5</c:f>
              <c:numCache>
                <c:formatCode>General</c:formatCode>
                <c:ptCount val="2"/>
                <c:pt idx="0">
                  <c:v>200</c:v>
                </c:pt>
                <c:pt idx="1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D70-7349-94D4-ACE6806D0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48335664"/>
        <c:axId val="1748330768"/>
        <c:axId val="0"/>
      </c:bar3DChart>
      <c:catAx>
        <c:axId val="1748335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48330768"/>
        <c:crosses val="autoZero"/>
        <c:auto val="1"/>
        <c:lblAlgn val="ctr"/>
        <c:lblOffset val="100"/>
        <c:noMultiLvlLbl val="0"/>
      </c:catAx>
      <c:valAx>
        <c:axId val="1748330768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48335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  <a:sp3d/>
          </c:spPr>
          <c:invertIfNegative val="0"/>
          <c:dPt>
            <c:idx val="1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  <a:sp3d/>
            </c:spPr>
            <c:extLst>
              <c:ext xmlns:c16="http://schemas.microsoft.com/office/drawing/2014/chart" uri="{C3380CC4-5D6E-409C-BE32-E72D297353CC}">
                <c16:uniqueId val="{00000001-D5D8-834F-BB7A-DCC7C3D80875}"/>
              </c:ext>
            </c:extLst>
          </c:dPt>
          <c:dLbls>
            <c:dLbl>
              <c:idx val="0"/>
              <c:layout>
                <c:manualLayout>
                  <c:x val="0.1491631412251618"/>
                  <c:y val="-0.43451122904698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D8-834F-BB7A-DCC7C3D80875}"/>
                </c:ext>
              </c:extLst>
            </c:dLbl>
            <c:dLbl>
              <c:idx val="1"/>
              <c:layout>
                <c:manualLayout>
                  <c:x val="0.17409693925085276"/>
                  <c:y val="-0.22592465404928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D8-834F-BB7A-DCC7C3D8087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Foglio1!$A$1:$B$1</c:f>
              <c:strCache>
                <c:ptCount val="2"/>
                <c:pt idx="0">
                  <c:v>Presenti in impres@ - Bi</c:v>
                </c:pt>
                <c:pt idx="1">
                  <c:v>Risposte pervenute</c:v>
                </c:pt>
              </c:strCache>
            </c:strRef>
          </c:cat>
          <c:val>
            <c:numRef>
              <c:f>Foglio1!$A$2:$B$2</c:f>
              <c:numCache>
                <c:formatCode>General</c:formatCode>
                <c:ptCount val="2"/>
                <c:pt idx="0">
                  <c:v>454</c:v>
                </c:pt>
                <c:pt idx="1">
                  <c:v>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5D8-834F-BB7A-DCC7C3D80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48330224"/>
        <c:axId val="1748338384"/>
        <c:axId val="0"/>
      </c:bar3DChart>
      <c:catAx>
        <c:axId val="1748330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48338384"/>
        <c:crosses val="autoZero"/>
        <c:auto val="1"/>
        <c:lblAlgn val="ctr"/>
        <c:lblOffset val="100"/>
        <c:noMultiLvlLbl val="0"/>
      </c:catAx>
      <c:valAx>
        <c:axId val="1748338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7483302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6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7F8061-755F-4DD0-885A-7D05318334BC}" type="doc">
      <dgm:prSet loTypeId="urn:microsoft.com/office/officeart/2005/8/layout/gear1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it-IT"/>
        </a:p>
      </dgm:t>
    </dgm:pt>
    <dgm:pt modelId="{356CE075-7619-49BC-8DBC-6B3F229074F4}">
      <dgm:prSet phldrT="[Testo]" custT="1"/>
      <dgm:spPr>
        <a:solidFill>
          <a:srgbClr val="009868"/>
        </a:solidFill>
        <a:ln>
          <a:solidFill>
            <a:srgbClr val="009868"/>
          </a:solidFill>
        </a:ln>
      </dgm:spPr>
      <dgm:t>
        <a:bodyPr/>
        <a:lstStyle/>
        <a:p>
          <a:r>
            <a:rPr lang="it-IT" sz="1400" b="1">
              <a:solidFill>
                <a:schemeClr val="bg1"/>
              </a:solidFill>
            </a:rPr>
            <a:t>Piano integrato dei controlli (PIC)</a:t>
          </a:r>
          <a:endParaRPr lang="it-IT" sz="1400" b="1" dirty="0">
            <a:solidFill>
              <a:schemeClr val="bg1"/>
            </a:solidFill>
          </a:endParaRPr>
        </a:p>
      </dgm:t>
    </dgm:pt>
    <dgm:pt modelId="{2FFBFB4C-E818-4AD6-8756-CD15A08DA85E}" type="parTrans" cxnId="{BED3C58A-F06E-4BE2-96F4-2DE8E4980804}">
      <dgm:prSet/>
      <dgm:spPr/>
      <dgm:t>
        <a:bodyPr/>
        <a:lstStyle/>
        <a:p>
          <a:endParaRPr lang="it-IT" sz="700"/>
        </a:p>
      </dgm:t>
    </dgm:pt>
    <dgm:pt modelId="{2649115F-2159-47BA-9BC3-C32233D5263E}" type="sibTrans" cxnId="{BED3C58A-F06E-4BE2-96F4-2DE8E4980804}">
      <dgm:prSet/>
      <dgm:spPr/>
      <dgm:t>
        <a:bodyPr/>
        <a:lstStyle/>
        <a:p>
          <a:endParaRPr lang="it-IT" sz="700"/>
        </a:p>
      </dgm:t>
    </dgm:pt>
    <dgm:pt modelId="{2F2C85E7-CB64-4029-9190-CBA35184700F}">
      <dgm:prSet phldrT="[Testo]" custT="1"/>
      <dgm:spPr>
        <a:solidFill>
          <a:srgbClr val="BD5359"/>
        </a:solidFill>
        <a:ln>
          <a:solidFill>
            <a:srgbClr val="BD5359"/>
          </a:solidFill>
        </a:ln>
      </dgm:spPr>
      <dgm:t>
        <a:bodyPr/>
        <a:lstStyle/>
        <a:p>
          <a:r>
            <a:rPr lang="it-IT" sz="1400" b="1" dirty="0">
              <a:solidFill>
                <a:schemeClr val="bg1"/>
              </a:solidFill>
            </a:rPr>
            <a:t>Piano Regionale Prevenzione 2021 – 2025</a:t>
          </a:r>
        </a:p>
      </dgm:t>
    </dgm:pt>
    <dgm:pt modelId="{4C5B1DD3-FE2C-4BC7-BB3E-B36E688ECD29}" type="parTrans" cxnId="{921372A3-2293-4589-A762-6F7940CC21D9}">
      <dgm:prSet/>
      <dgm:spPr/>
      <dgm:t>
        <a:bodyPr/>
        <a:lstStyle/>
        <a:p>
          <a:endParaRPr lang="it-IT" sz="700"/>
        </a:p>
      </dgm:t>
    </dgm:pt>
    <dgm:pt modelId="{6AB720AA-E15F-4E25-895F-2DB6F11F0140}" type="sibTrans" cxnId="{921372A3-2293-4589-A762-6F7940CC21D9}">
      <dgm:prSet/>
      <dgm:spPr/>
      <dgm:t>
        <a:bodyPr/>
        <a:lstStyle/>
        <a:p>
          <a:endParaRPr lang="it-IT" sz="700"/>
        </a:p>
      </dgm:t>
    </dgm:pt>
    <dgm:pt modelId="{BABE2F15-02CA-47C9-AF75-B27973EF96A4}">
      <dgm:prSet phldrT="[Testo]" custT="1"/>
      <dgm:spPr>
        <a:solidFill>
          <a:srgbClr val="C77C30"/>
        </a:solidFill>
        <a:ln>
          <a:solidFill>
            <a:srgbClr val="C77C30"/>
          </a:solidFill>
        </a:ln>
      </dgm:spPr>
      <dgm:t>
        <a:bodyPr/>
        <a:lstStyle/>
        <a:p>
          <a:r>
            <a:rPr lang="it-IT" sz="1400" b="1" dirty="0">
              <a:solidFill>
                <a:schemeClr val="bg1"/>
              </a:solidFill>
            </a:rPr>
            <a:t>Esperienze locali</a:t>
          </a:r>
        </a:p>
      </dgm:t>
    </dgm:pt>
    <dgm:pt modelId="{00118BFF-26EE-4EE8-83E7-C4B6BF65BD8A}" type="parTrans" cxnId="{0D6A8BCD-8F93-473F-968D-2750F5C09BA1}">
      <dgm:prSet/>
      <dgm:spPr/>
      <dgm:t>
        <a:bodyPr/>
        <a:lstStyle/>
        <a:p>
          <a:endParaRPr lang="it-IT" sz="700"/>
        </a:p>
      </dgm:t>
    </dgm:pt>
    <dgm:pt modelId="{9B621638-836F-4B36-AFE5-149F7A7C2412}" type="sibTrans" cxnId="{0D6A8BCD-8F93-473F-968D-2750F5C09BA1}">
      <dgm:prSet/>
      <dgm:spPr/>
      <dgm:t>
        <a:bodyPr/>
        <a:lstStyle/>
        <a:p>
          <a:endParaRPr lang="it-IT" sz="700"/>
        </a:p>
      </dgm:t>
    </dgm:pt>
    <dgm:pt modelId="{0ABF2313-826D-4C7E-BCA1-B1C689F59602}">
      <dgm:prSet phldrT="[Testo]" custT="1"/>
      <dgm:spPr>
        <a:noFill/>
        <a:ln>
          <a:solidFill>
            <a:srgbClr val="009868"/>
          </a:solidFill>
        </a:ln>
      </dgm:spPr>
      <dgm:t>
        <a:bodyPr/>
        <a:lstStyle/>
        <a:p>
          <a:r>
            <a:rPr lang="it-IT" sz="1100" b="1" dirty="0">
              <a:solidFill>
                <a:srgbClr val="009868"/>
              </a:solidFill>
            </a:rPr>
            <a:t>PSR</a:t>
          </a:r>
          <a:r>
            <a:rPr lang="it-IT" sz="1100" dirty="0"/>
            <a:t>: controlli su richiesta</a:t>
          </a:r>
        </a:p>
      </dgm:t>
    </dgm:pt>
    <dgm:pt modelId="{56FA466C-ADE6-48E1-9764-039696E7E5CE}" type="parTrans" cxnId="{4B4E6EF3-53C6-4D68-A311-12D2483181EC}">
      <dgm:prSet/>
      <dgm:spPr/>
      <dgm:t>
        <a:bodyPr/>
        <a:lstStyle/>
        <a:p>
          <a:endParaRPr lang="it-IT" sz="700"/>
        </a:p>
      </dgm:t>
    </dgm:pt>
    <dgm:pt modelId="{C3CF8FC0-9F6D-4A13-BB5F-820EBDEDA99D}" type="sibTrans" cxnId="{4B4E6EF3-53C6-4D68-A311-12D2483181EC}">
      <dgm:prSet/>
      <dgm:spPr/>
      <dgm:t>
        <a:bodyPr/>
        <a:lstStyle/>
        <a:p>
          <a:endParaRPr lang="it-IT" sz="700"/>
        </a:p>
      </dgm:t>
    </dgm:pt>
    <dgm:pt modelId="{3839D9DE-660D-4D10-9FA6-F74C9EDD707E}">
      <dgm:prSet phldrT="[Testo]" custT="1"/>
      <dgm:spPr>
        <a:noFill/>
        <a:ln>
          <a:solidFill>
            <a:srgbClr val="009868"/>
          </a:solidFill>
        </a:ln>
      </dgm:spPr>
      <dgm:t>
        <a:bodyPr/>
        <a:lstStyle/>
        <a:p>
          <a:r>
            <a:rPr lang="it-IT" sz="1100" b="1" dirty="0">
              <a:solidFill>
                <a:srgbClr val="009868"/>
              </a:solidFill>
            </a:rPr>
            <a:t>Fitosanitari</a:t>
          </a:r>
          <a:r>
            <a:rPr lang="it-IT" sz="1100" dirty="0"/>
            <a:t>: utilizzatori (congiunto con ISP)</a:t>
          </a:r>
        </a:p>
      </dgm:t>
    </dgm:pt>
    <dgm:pt modelId="{51C2E16A-18A0-4E32-8552-17F21D187CB2}" type="parTrans" cxnId="{C777AA70-A811-4A4C-B2DC-9A5BF1417D13}">
      <dgm:prSet/>
      <dgm:spPr/>
      <dgm:t>
        <a:bodyPr/>
        <a:lstStyle/>
        <a:p>
          <a:endParaRPr lang="it-IT" sz="700"/>
        </a:p>
      </dgm:t>
    </dgm:pt>
    <dgm:pt modelId="{7AA63165-E743-4969-91B7-05E907D0F921}" type="sibTrans" cxnId="{C777AA70-A811-4A4C-B2DC-9A5BF1417D13}">
      <dgm:prSet/>
      <dgm:spPr/>
      <dgm:t>
        <a:bodyPr/>
        <a:lstStyle/>
        <a:p>
          <a:endParaRPr lang="it-IT" sz="700"/>
        </a:p>
      </dgm:t>
    </dgm:pt>
    <dgm:pt modelId="{CDEBAF8D-CC1D-44FA-9314-79249E0394E3}">
      <dgm:prSet phldrT="[Testo]" custT="1"/>
      <dgm:spPr>
        <a:noFill/>
        <a:ln>
          <a:solidFill>
            <a:srgbClr val="009868"/>
          </a:solidFill>
        </a:ln>
      </dgm:spPr>
      <dgm:t>
        <a:bodyPr/>
        <a:lstStyle/>
        <a:p>
          <a:r>
            <a:rPr lang="it-IT" sz="1100" b="1" dirty="0">
              <a:solidFill>
                <a:srgbClr val="009868"/>
              </a:solidFill>
            </a:rPr>
            <a:t>Cantine vitivinicole</a:t>
          </a:r>
        </a:p>
      </dgm:t>
    </dgm:pt>
    <dgm:pt modelId="{6ED9EBF9-2212-4458-B413-1B925E628308}" type="parTrans" cxnId="{605B4C00-D1CA-4C5F-B513-D50E23309C10}">
      <dgm:prSet/>
      <dgm:spPr/>
      <dgm:t>
        <a:bodyPr/>
        <a:lstStyle/>
        <a:p>
          <a:endParaRPr lang="it-IT" sz="700"/>
        </a:p>
      </dgm:t>
    </dgm:pt>
    <dgm:pt modelId="{8B93B2BE-9E2D-45CA-9B5D-318B326F1272}" type="sibTrans" cxnId="{605B4C00-D1CA-4C5F-B513-D50E23309C10}">
      <dgm:prSet/>
      <dgm:spPr/>
      <dgm:t>
        <a:bodyPr/>
        <a:lstStyle/>
        <a:p>
          <a:endParaRPr lang="it-IT" sz="700"/>
        </a:p>
      </dgm:t>
    </dgm:pt>
    <dgm:pt modelId="{CC0D6962-9685-44FC-ACFD-10305DBF4351}">
      <dgm:prSet phldrT="[Testo]" custT="1"/>
      <dgm:spPr>
        <a:noFill/>
        <a:ln>
          <a:solidFill>
            <a:srgbClr val="BD5359"/>
          </a:solidFill>
        </a:ln>
      </dgm:spPr>
      <dgm:t>
        <a:bodyPr/>
        <a:lstStyle/>
        <a:p>
          <a:r>
            <a:rPr lang="it-IT" sz="1100" dirty="0"/>
            <a:t>Partecipazione </a:t>
          </a:r>
          <a:r>
            <a:rPr lang="it-IT" sz="1100" b="1" dirty="0" err="1">
              <a:solidFill>
                <a:srgbClr val="C00000"/>
              </a:solidFill>
            </a:rPr>
            <a:t>Ta.Te</a:t>
          </a:r>
          <a:r>
            <a:rPr lang="it-IT" sz="1100" dirty="0"/>
            <a:t> (aggiornamento LG Sorveglianza Sanitaria)</a:t>
          </a:r>
        </a:p>
      </dgm:t>
    </dgm:pt>
    <dgm:pt modelId="{3CB6D4CF-CB24-459B-8F6D-ED01C885A87B}" type="parTrans" cxnId="{7EC4C29F-A7A0-4F12-9453-6CDE6C6A8563}">
      <dgm:prSet/>
      <dgm:spPr/>
      <dgm:t>
        <a:bodyPr/>
        <a:lstStyle/>
        <a:p>
          <a:endParaRPr lang="it-IT" sz="700"/>
        </a:p>
      </dgm:t>
    </dgm:pt>
    <dgm:pt modelId="{03466B86-F494-489E-8225-AEA08E54E0F5}" type="sibTrans" cxnId="{7EC4C29F-A7A0-4F12-9453-6CDE6C6A8563}">
      <dgm:prSet/>
      <dgm:spPr/>
      <dgm:t>
        <a:bodyPr/>
        <a:lstStyle/>
        <a:p>
          <a:endParaRPr lang="it-IT" sz="700"/>
        </a:p>
      </dgm:t>
    </dgm:pt>
    <dgm:pt modelId="{3060F7B4-9B64-44A6-B29D-79486A0DB513}">
      <dgm:prSet phldrT="[Testo]" custT="1"/>
      <dgm:spPr>
        <a:noFill/>
        <a:ln>
          <a:solidFill>
            <a:srgbClr val="BD5359"/>
          </a:solidFill>
        </a:ln>
      </dgm:spPr>
      <dgm:t>
        <a:bodyPr/>
        <a:lstStyle/>
        <a:p>
          <a:r>
            <a:rPr lang="it-IT" sz="1100" dirty="0"/>
            <a:t>Progetto </a:t>
          </a:r>
          <a:r>
            <a:rPr lang="it-IT" sz="1100" b="1" dirty="0">
              <a:solidFill>
                <a:srgbClr val="C00000"/>
              </a:solidFill>
            </a:rPr>
            <a:t>Sorveglianza sanitaria lavoratori Stagionali</a:t>
          </a:r>
        </a:p>
      </dgm:t>
    </dgm:pt>
    <dgm:pt modelId="{28D076BF-215A-40EB-9484-240D2EA9E9C6}" type="parTrans" cxnId="{44F615C0-5AFA-49E3-97D7-41A037F5FD61}">
      <dgm:prSet/>
      <dgm:spPr/>
      <dgm:t>
        <a:bodyPr/>
        <a:lstStyle/>
        <a:p>
          <a:endParaRPr lang="it-IT" sz="700"/>
        </a:p>
      </dgm:t>
    </dgm:pt>
    <dgm:pt modelId="{8B1FCA9F-FAD0-4A79-B27A-2561280CB384}" type="sibTrans" cxnId="{44F615C0-5AFA-49E3-97D7-41A037F5FD61}">
      <dgm:prSet/>
      <dgm:spPr/>
      <dgm:t>
        <a:bodyPr/>
        <a:lstStyle/>
        <a:p>
          <a:endParaRPr lang="it-IT" sz="700"/>
        </a:p>
      </dgm:t>
    </dgm:pt>
    <dgm:pt modelId="{5532D8A3-F410-40C1-B7EB-0C0D68C5FB2D}">
      <dgm:prSet phldrT="[Testo]" custT="1"/>
      <dgm:spPr>
        <a:noFill/>
        <a:ln>
          <a:solidFill>
            <a:srgbClr val="BD5359"/>
          </a:solidFill>
        </a:ln>
      </dgm:spPr>
      <dgm:t>
        <a:bodyPr/>
        <a:lstStyle/>
        <a:p>
          <a:r>
            <a:rPr lang="it-IT" sz="1100" dirty="0"/>
            <a:t>Piano Mirato a Valenza Regionale </a:t>
          </a:r>
          <a:r>
            <a:rPr lang="it-IT" sz="1100" b="1" dirty="0">
              <a:solidFill>
                <a:srgbClr val="C00000"/>
              </a:solidFill>
            </a:rPr>
            <a:t>«Stress da calore»</a:t>
          </a:r>
          <a:r>
            <a:rPr lang="it-IT" sz="1100" dirty="0"/>
            <a:t> (avviato nel 2023)</a:t>
          </a:r>
        </a:p>
      </dgm:t>
    </dgm:pt>
    <dgm:pt modelId="{39E97B38-0927-442B-B653-8F187B793A56}" type="parTrans" cxnId="{B3CFCCBA-F6FE-4051-AB60-3E7CEE8BD209}">
      <dgm:prSet/>
      <dgm:spPr/>
      <dgm:t>
        <a:bodyPr/>
        <a:lstStyle/>
        <a:p>
          <a:endParaRPr lang="it-IT" sz="700"/>
        </a:p>
      </dgm:t>
    </dgm:pt>
    <dgm:pt modelId="{87A44C6D-318C-40F0-B7E7-9995A2BEF198}" type="sibTrans" cxnId="{B3CFCCBA-F6FE-4051-AB60-3E7CEE8BD209}">
      <dgm:prSet/>
      <dgm:spPr/>
      <dgm:t>
        <a:bodyPr/>
        <a:lstStyle/>
        <a:p>
          <a:endParaRPr lang="it-IT" sz="700"/>
        </a:p>
      </dgm:t>
    </dgm:pt>
    <dgm:pt modelId="{F9B00977-C3C8-40F7-88C7-F0D13252420F}">
      <dgm:prSet phldrT="[Testo]" custT="1"/>
      <dgm:spPr>
        <a:noFill/>
        <a:ln>
          <a:solidFill>
            <a:srgbClr val="BD5359"/>
          </a:solidFill>
        </a:ln>
      </dgm:spPr>
      <dgm:t>
        <a:bodyPr/>
        <a:lstStyle/>
        <a:p>
          <a:r>
            <a:rPr lang="it-IT" sz="1100" dirty="0"/>
            <a:t>Piano Mirato a Valenza Regionale </a:t>
          </a:r>
          <a:r>
            <a:rPr lang="it-IT" sz="1100" b="1" dirty="0"/>
            <a:t>Sorveglianza sanitaria efficace </a:t>
          </a:r>
          <a:r>
            <a:rPr lang="it-IT" sz="1100" dirty="0"/>
            <a:t>(da avviare)</a:t>
          </a:r>
        </a:p>
      </dgm:t>
    </dgm:pt>
    <dgm:pt modelId="{45D14F8A-B544-4795-8E12-0FEA942C5187}" type="parTrans" cxnId="{9047DE13-9000-4BFC-A221-B7370D5E5511}">
      <dgm:prSet/>
      <dgm:spPr/>
      <dgm:t>
        <a:bodyPr/>
        <a:lstStyle/>
        <a:p>
          <a:endParaRPr lang="it-IT" sz="700"/>
        </a:p>
      </dgm:t>
    </dgm:pt>
    <dgm:pt modelId="{AA860970-8056-49B8-BF83-C55A9A7DED86}" type="sibTrans" cxnId="{9047DE13-9000-4BFC-A221-B7370D5E5511}">
      <dgm:prSet/>
      <dgm:spPr/>
      <dgm:t>
        <a:bodyPr/>
        <a:lstStyle/>
        <a:p>
          <a:endParaRPr lang="it-IT" sz="700"/>
        </a:p>
      </dgm:t>
    </dgm:pt>
    <dgm:pt modelId="{0263AFD2-72D5-446E-8865-CF80567CA0FC}">
      <dgm:prSet phldrT="[Testo]" custT="1"/>
      <dgm:spPr>
        <a:noFill/>
        <a:ln>
          <a:solidFill>
            <a:srgbClr val="C77C30"/>
          </a:solidFill>
        </a:ln>
      </dgm:spPr>
      <dgm:t>
        <a:bodyPr/>
        <a:lstStyle/>
        <a:p>
          <a:r>
            <a:rPr lang="it-IT" sz="1100" dirty="0"/>
            <a:t> </a:t>
          </a:r>
          <a:r>
            <a:rPr lang="it-IT" sz="1100" b="1" dirty="0">
              <a:solidFill>
                <a:schemeClr val="accent6">
                  <a:lumMod val="75000"/>
                </a:schemeClr>
              </a:solidFill>
            </a:rPr>
            <a:t>Vendemmia etica</a:t>
          </a:r>
        </a:p>
      </dgm:t>
    </dgm:pt>
    <dgm:pt modelId="{5ADC3C63-4ED5-470F-BA30-D58D638299AE}" type="parTrans" cxnId="{984CDA02-720D-4298-93BA-0F6F06D64C4C}">
      <dgm:prSet/>
      <dgm:spPr/>
      <dgm:t>
        <a:bodyPr/>
        <a:lstStyle/>
        <a:p>
          <a:endParaRPr lang="it-IT" sz="700"/>
        </a:p>
      </dgm:t>
    </dgm:pt>
    <dgm:pt modelId="{61B485DE-82BC-49DF-9028-D1FC68C3C822}" type="sibTrans" cxnId="{984CDA02-720D-4298-93BA-0F6F06D64C4C}">
      <dgm:prSet/>
      <dgm:spPr/>
      <dgm:t>
        <a:bodyPr/>
        <a:lstStyle/>
        <a:p>
          <a:endParaRPr lang="it-IT" sz="700"/>
        </a:p>
      </dgm:t>
    </dgm:pt>
    <dgm:pt modelId="{2D169769-03A5-4659-8A2D-D53FDA88361C}">
      <dgm:prSet phldrT="[Testo]" custT="1"/>
      <dgm:spPr>
        <a:noFill/>
        <a:ln>
          <a:solidFill>
            <a:srgbClr val="C77C30"/>
          </a:solidFill>
        </a:ln>
      </dgm:spPr>
      <dgm:t>
        <a:bodyPr/>
        <a:lstStyle/>
        <a:p>
          <a:r>
            <a:rPr lang="it-IT" sz="1100" dirty="0"/>
            <a:t>Progetto </a:t>
          </a:r>
          <a:r>
            <a:rPr lang="it-IT" sz="1100" b="1" dirty="0">
              <a:solidFill>
                <a:schemeClr val="accent6">
                  <a:lumMod val="75000"/>
                </a:schemeClr>
              </a:solidFill>
            </a:rPr>
            <a:t>Orticoltura</a:t>
          </a:r>
          <a:r>
            <a:rPr lang="it-IT" sz="1100" dirty="0"/>
            <a:t> 2022</a:t>
          </a:r>
        </a:p>
      </dgm:t>
    </dgm:pt>
    <dgm:pt modelId="{D0B5EF4A-2625-40FB-8DBA-8826ACA58A04}" type="parTrans" cxnId="{347ABD2F-FE42-49F0-9D0E-E128F4033620}">
      <dgm:prSet/>
      <dgm:spPr/>
      <dgm:t>
        <a:bodyPr/>
        <a:lstStyle/>
        <a:p>
          <a:endParaRPr lang="it-IT" sz="700"/>
        </a:p>
      </dgm:t>
    </dgm:pt>
    <dgm:pt modelId="{9A181D4F-20BD-4015-A7B4-D9571368ACBD}" type="sibTrans" cxnId="{347ABD2F-FE42-49F0-9D0E-E128F4033620}">
      <dgm:prSet/>
      <dgm:spPr/>
      <dgm:t>
        <a:bodyPr/>
        <a:lstStyle/>
        <a:p>
          <a:endParaRPr lang="it-IT" sz="700"/>
        </a:p>
      </dgm:t>
    </dgm:pt>
    <dgm:pt modelId="{1AF92BDC-B7B5-4DB6-AB14-03B142586D12}">
      <dgm:prSet phldrT="[Testo]" custT="1"/>
      <dgm:spPr>
        <a:noFill/>
        <a:ln>
          <a:solidFill>
            <a:srgbClr val="C77C30"/>
          </a:solidFill>
        </a:ln>
      </dgm:spPr>
      <dgm:t>
        <a:bodyPr/>
        <a:lstStyle/>
        <a:p>
          <a:r>
            <a:rPr lang="it-IT" sz="1100" dirty="0"/>
            <a:t>Piano Mirato di Prevenzione «</a:t>
          </a:r>
          <a:r>
            <a:rPr lang="it-IT" sz="1100" b="1" dirty="0">
              <a:solidFill>
                <a:schemeClr val="accent6">
                  <a:lumMod val="75000"/>
                </a:schemeClr>
              </a:solidFill>
            </a:rPr>
            <a:t>Prevenzione infortuni e tutela della salute dei contoterzisti in agricoltura</a:t>
          </a:r>
          <a:r>
            <a:rPr lang="it-IT" sz="1100" dirty="0"/>
            <a:t>» 2018</a:t>
          </a:r>
        </a:p>
      </dgm:t>
    </dgm:pt>
    <dgm:pt modelId="{410F8E0D-4334-4A0E-BA85-22978AD98FA8}" type="parTrans" cxnId="{CB6EF780-3300-4786-914E-C7CDFC603E6B}">
      <dgm:prSet/>
      <dgm:spPr/>
      <dgm:t>
        <a:bodyPr/>
        <a:lstStyle/>
        <a:p>
          <a:endParaRPr lang="it-IT" sz="700"/>
        </a:p>
      </dgm:t>
    </dgm:pt>
    <dgm:pt modelId="{38EE125B-180C-4B92-9B43-F8EF24C7B705}" type="sibTrans" cxnId="{CB6EF780-3300-4786-914E-C7CDFC603E6B}">
      <dgm:prSet/>
      <dgm:spPr/>
      <dgm:t>
        <a:bodyPr/>
        <a:lstStyle/>
        <a:p>
          <a:endParaRPr lang="it-IT" sz="700"/>
        </a:p>
      </dgm:t>
    </dgm:pt>
    <dgm:pt modelId="{42DAE4E1-67B2-44B7-A592-9CFF06B83585}" type="pres">
      <dgm:prSet presAssocID="{367F8061-755F-4DD0-885A-7D05318334BC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D4303BC-C082-499A-B3F7-8A3678EF2FCB}" type="pres">
      <dgm:prSet presAssocID="{356CE075-7619-49BC-8DBC-6B3F229074F4}" presName="gear1" presStyleLbl="node1" presStyleIdx="0" presStyleCnt="3">
        <dgm:presLayoutVars>
          <dgm:chMax val="1"/>
          <dgm:bulletEnabled val="1"/>
        </dgm:presLayoutVars>
      </dgm:prSet>
      <dgm:spPr/>
    </dgm:pt>
    <dgm:pt modelId="{2E9219E1-7522-4B33-8504-C022EA21BB61}" type="pres">
      <dgm:prSet presAssocID="{356CE075-7619-49BC-8DBC-6B3F229074F4}" presName="gear1srcNode" presStyleLbl="node1" presStyleIdx="0" presStyleCnt="3"/>
      <dgm:spPr/>
    </dgm:pt>
    <dgm:pt modelId="{C2569B9F-D27A-4E17-B265-87D905215C69}" type="pres">
      <dgm:prSet presAssocID="{356CE075-7619-49BC-8DBC-6B3F229074F4}" presName="gear1dstNode" presStyleLbl="node1" presStyleIdx="0" presStyleCnt="3"/>
      <dgm:spPr/>
    </dgm:pt>
    <dgm:pt modelId="{E2A2C3FA-84DB-4BB4-9178-EB89AC0C986D}" type="pres">
      <dgm:prSet presAssocID="{356CE075-7619-49BC-8DBC-6B3F229074F4}" presName="gear1ch" presStyleLbl="fgAcc1" presStyleIdx="0" presStyleCnt="3" custScaleY="67238" custLinFactNeighborX="-70846" custLinFactNeighborY="22723">
        <dgm:presLayoutVars>
          <dgm:chMax val="0"/>
          <dgm:bulletEnabled val="1"/>
        </dgm:presLayoutVars>
      </dgm:prSet>
      <dgm:spPr/>
    </dgm:pt>
    <dgm:pt modelId="{08565C0B-4DA6-4452-9832-4B60C9DE91BC}" type="pres">
      <dgm:prSet presAssocID="{2F2C85E7-CB64-4029-9190-CBA35184700F}" presName="gear2" presStyleLbl="node1" presStyleIdx="1" presStyleCnt="3">
        <dgm:presLayoutVars>
          <dgm:chMax val="1"/>
          <dgm:bulletEnabled val="1"/>
        </dgm:presLayoutVars>
      </dgm:prSet>
      <dgm:spPr/>
    </dgm:pt>
    <dgm:pt modelId="{A0921F59-0D33-4383-BCD4-EA9B1FCB7677}" type="pres">
      <dgm:prSet presAssocID="{2F2C85E7-CB64-4029-9190-CBA35184700F}" presName="gear2srcNode" presStyleLbl="node1" presStyleIdx="1" presStyleCnt="3"/>
      <dgm:spPr/>
    </dgm:pt>
    <dgm:pt modelId="{96AC656F-F86B-469C-BD04-705A88BDF7C9}" type="pres">
      <dgm:prSet presAssocID="{2F2C85E7-CB64-4029-9190-CBA35184700F}" presName="gear2dstNode" presStyleLbl="node1" presStyleIdx="1" presStyleCnt="3"/>
      <dgm:spPr/>
    </dgm:pt>
    <dgm:pt modelId="{09E7AB9F-5416-445A-9B8D-F7E2A7E0FFF1}" type="pres">
      <dgm:prSet presAssocID="{2F2C85E7-CB64-4029-9190-CBA35184700F}" presName="gear2ch" presStyleLbl="fgAcc1" presStyleIdx="1" presStyleCnt="3" custScaleX="85797" custScaleY="224876" custLinFactY="-72671" custLinFactNeighborX="-74882" custLinFactNeighborY="-100000">
        <dgm:presLayoutVars>
          <dgm:chMax val="0"/>
          <dgm:bulletEnabled val="1"/>
        </dgm:presLayoutVars>
      </dgm:prSet>
      <dgm:spPr/>
    </dgm:pt>
    <dgm:pt modelId="{4BF76E42-7F3F-4CDC-B611-9E4C160D8485}" type="pres">
      <dgm:prSet presAssocID="{BABE2F15-02CA-47C9-AF75-B27973EF96A4}" presName="gear3" presStyleLbl="node1" presStyleIdx="2" presStyleCnt="3"/>
      <dgm:spPr/>
    </dgm:pt>
    <dgm:pt modelId="{CEB6ABDF-EE6A-4029-8F59-5A92EF3DD8FD}" type="pres">
      <dgm:prSet presAssocID="{BABE2F15-02CA-47C9-AF75-B27973EF96A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76581650-34EC-4DE5-877F-7B43CEA8397C}" type="pres">
      <dgm:prSet presAssocID="{BABE2F15-02CA-47C9-AF75-B27973EF96A4}" presName="gear3srcNode" presStyleLbl="node1" presStyleIdx="2" presStyleCnt="3"/>
      <dgm:spPr/>
    </dgm:pt>
    <dgm:pt modelId="{8F58CDB1-1F63-46AC-8E29-A9682EFD96D5}" type="pres">
      <dgm:prSet presAssocID="{BABE2F15-02CA-47C9-AF75-B27973EF96A4}" presName="gear3dstNode" presStyleLbl="node1" presStyleIdx="2" presStyleCnt="3"/>
      <dgm:spPr/>
    </dgm:pt>
    <dgm:pt modelId="{1DC3E90B-9238-48F0-988C-B496036DF00B}" type="pres">
      <dgm:prSet presAssocID="{BABE2F15-02CA-47C9-AF75-B27973EF96A4}" presName="gear3ch" presStyleLbl="fgAcc1" presStyleIdx="2" presStyleCnt="3" custScaleX="113079" custScaleY="108537" custLinFactNeighborX="37048" custLinFactNeighborY="-18472">
        <dgm:presLayoutVars>
          <dgm:chMax val="0"/>
          <dgm:bulletEnabled val="1"/>
        </dgm:presLayoutVars>
      </dgm:prSet>
      <dgm:spPr/>
    </dgm:pt>
    <dgm:pt modelId="{AF274950-7E70-4C9B-9F52-FEAAA0A163D8}" type="pres">
      <dgm:prSet presAssocID="{2649115F-2159-47BA-9BC3-C32233D5263E}" presName="connector1" presStyleLbl="sibTrans2D1" presStyleIdx="0" presStyleCnt="3"/>
      <dgm:spPr/>
    </dgm:pt>
    <dgm:pt modelId="{EC9208B8-4ADB-45C4-B073-B2464E9D83C7}" type="pres">
      <dgm:prSet presAssocID="{6AB720AA-E15F-4E25-895F-2DB6F11F0140}" presName="connector2" presStyleLbl="sibTrans2D1" presStyleIdx="1" presStyleCnt="3"/>
      <dgm:spPr/>
    </dgm:pt>
    <dgm:pt modelId="{9FAC22E2-7964-427D-A471-E04C029288C7}" type="pres">
      <dgm:prSet presAssocID="{9B621638-836F-4B36-AFE5-149F7A7C2412}" presName="connector3" presStyleLbl="sibTrans2D1" presStyleIdx="2" presStyleCnt="3"/>
      <dgm:spPr/>
    </dgm:pt>
  </dgm:ptLst>
  <dgm:cxnLst>
    <dgm:cxn modelId="{605B4C00-D1CA-4C5F-B513-D50E23309C10}" srcId="{356CE075-7619-49BC-8DBC-6B3F229074F4}" destId="{CDEBAF8D-CC1D-44FA-9314-79249E0394E3}" srcOrd="2" destOrd="0" parTransId="{6ED9EBF9-2212-4458-B413-1B925E628308}" sibTransId="{8B93B2BE-9E2D-45CA-9B5D-318B326F1272}"/>
    <dgm:cxn modelId="{984CDA02-720D-4298-93BA-0F6F06D64C4C}" srcId="{BABE2F15-02CA-47C9-AF75-B27973EF96A4}" destId="{0263AFD2-72D5-446E-8865-CF80567CA0FC}" srcOrd="0" destOrd="0" parTransId="{5ADC3C63-4ED5-470F-BA30-D58D638299AE}" sibTransId="{61B485DE-82BC-49DF-9028-D1FC68C3C822}"/>
    <dgm:cxn modelId="{BD9E2C11-C447-473C-9FCC-195F4024A71E}" type="presOf" srcId="{9B621638-836F-4B36-AFE5-149F7A7C2412}" destId="{9FAC22E2-7964-427D-A471-E04C029288C7}" srcOrd="0" destOrd="0" presId="urn:microsoft.com/office/officeart/2005/8/layout/gear1"/>
    <dgm:cxn modelId="{9047DE13-9000-4BFC-A221-B7370D5E5511}" srcId="{2F2C85E7-CB64-4029-9190-CBA35184700F}" destId="{F9B00977-C3C8-40F7-88C7-F0D13252420F}" srcOrd="3" destOrd="0" parTransId="{45D14F8A-B544-4795-8E12-0FEA942C5187}" sibTransId="{AA860970-8056-49B8-BF83-C55A9A7DED86}"/>
    <dgm:cxn modelId="{564B0915-7C67-45D9-A0C7-625E4563A101}" type="presOf" srcId="{2F2C85E7-CB64-4029-9190-CBA35184700F}" destId="{A0921F59-0D33-4383-BCD4-EA9B1FCB7677}" srcOrd="1" destOrd="0" presId="urn:microsoft.com/office/officeart/2005/8/layout/gear1"/>
    <dgm:cxn modelId="{6EB71B1B-8E07-4801-8241-78FBE4EE9E19}" type="presOf" srcId="{BABE2F15-02CA-47C9-AF75-B27973EF96A4}" destId="{8F58CDB1-1F63-46AC-8E29-A9682EFD96D5}" srcOrd="3" destOrd="0" presId="urn:microsoft.com/office/officeart/2005/8/layout/gear1"/>
    <dgm:cxn modelId="{A2A3B223-6A6E-4327-997C-324C1AB7CDBD}" type="presOf" srcId="{CC0D6962-9685-44FC-ACFD-10305DBF4351}" destId="{09E7AB9F-5416-445A-9B8D-F7E2A7E0FFF1}" srcOrd="0" destOrd="0" presId="urn:microsoft.com/office/officeart/2005/8/layout/gear1"/>
    <dgm:cxn modelId="{347ABD2F-FE42-49F0-9D0E-E128F4033620}" srcId="{BABE2F15-02CA-47C9-AF75-B27973EF96A4}" destId="{2D169769-03A5-4659-8A2D-D53FDA88361C}" srcOrd="1" destOrd="0" parTransId="{D0B5EF4A-2625-40FB-8DBA-8826ACA58A04}" sibTransId="{9A181D4F-20BD-4015-A7B4-D9571368ACBD}"/>
    <dgm:cxn modelId="{2D3C0437-1998-4B39-ADB5-6FBE1DA70651}" type="presOf" srcId="{BABE2F15-02CA-47C9-AF75-B27973EF96A4}" destId="{4BF76E42-7F3F-4CDC-B611-9E4C160D8485}" srcOrd="0" destOrd="0" presId="urn:microsoft.com/office/officeart/2005/8/layout/gear1"/>
    <dgm:cxn modelId="{94DDF660-D08D-4DFE-BE8C-72B83ACFA2C8}" type="presOf" srcId="{1AF92BDC-B7B5-4DB6-AB14-03B142586D12}" destId="{1DC3E90B-9238-48F0-988C-B496036DF00B}" srcOrd="0" destOrd="2" presId="urn:microsoft.com/office/officeart/2005/8/layout/gear1"/>
    <dgm:cxn modelId="{B5B1684B-FBD2-4C20-A364-D143D5DB2C1D}" type="presOf" srcId="{BABE2F15-02CA-47C9-AF75-B27973EF96A4}" destId="{76581650-34EC-4DE5-877F-7B43CEA8397C}" srcOrd="2" destOrd="0" presId="urn:microsoft.com/office/officeart/2005/8/layout/gear1"/>
    <dgm:cxn modelId="{ADD4194F-E5B5-4878-B769-A3552DC80062}" type="presOf" srcId="{6AB720AA-E15F-4E25-895F-2DB6F11F0140}" destId="{EC9208B8-4ADB-45C4-B073-B2464E9D83C7}" srcOrd="0" destOrd="0" presId="urn:microsoft.com/office/officeart/2005/8/layout/gear1"/>
    <dgm:cxn modelId="{C777AA70-A811-4A4C-B2DC-9A5BF1417D13}" srcId="{356CE075-7619-49BC-8DBC-6B3F229074F4}" destId="{3839D9DE-660D-4D10-9FA6-F74C9EDD707E}" srcOrd="1" destOrd="0" parTransId="{51C2E16A-18A0-4E32-8552-17F21D187CB2}" sibTransId="{7AA63165-E743-4969-91B7-05E907D0F921}"/>
    <dgm:cxn modelId="{A8487A73-9FE3-409E-98CB-CC3837DA77E4}" type="presOf" srcId="{356CE075-7619-49BC-8DBC-6B3F229074F4}" destId="{C2569B9F-D27A-4E17-B265-87D905215C69}" srcOrd="2" destOrd="0" presId="urn:microsoft.com/office/officeart/2005/8/layout/gear1"/>
    <dgm:cxn modelId="{62A56458-5940-494F-BC1A-3D9C27420517}" type="presOf" srcId="{3060F7B4-9B64-44A6-B29D-79486A0DB513}" destId="{09E7AB9F-5416-445A-9B8D-F7E2A7E0FFF1}" srcOrd="0" destOrd="1" presId="urn:microsoft.com/office/officeart/2005/8/layout/gear1"/>
    <dgm:cxn modelId="{088D347E-C095-4C48-A0D7-148AD413B30E}" type="presOf" srcId="{F9B00977-C3C8-40F7-88C7-F0D13252420F}" destId="{09E7AB9F-5416-445A-9B8D-F7E2A7E0FFF1}" srcOrd="0" destOrd="3" presId="urn:microsoft.com/office/officeart/2005/8/layout/gear1"/>
    <dgm:cxn modelId="{CB6EF780-3300-4786-914E-C7CDFC603E6B}" srcId="{BABE2F15-02CA-47C9-AF75-B27973EF96A4}" destId="{1AF92BDC-B7B5-4DB6-AB14-03B142586D12}" srcOrd="2" destOrd="0" parTransId="{410F8E0D-4334-4A0E-BA85-22978AD98FA8}" sibTransId="{38EE125B-180C-4B92-9B43-F8EF24C7B705}"/>
    <dgm:cxn modelId="{BED3C58A-F06E-4BE2-96F4-2DE8E4980804}" srcId="{367F8061-755F-4DD0-885A-7D05318334BC}" destId="{356CE075-7619-49BC-8DBC-6B3F229074F4}" srcOrd="0" destOrd="0" parTransId="{2FFBFB4C-E818-4AD6-8756-CD15A08DA85E}" sibTransId="{2649115F-2159-47BA-9BC3-C32233D5263E}"/>
    <dgm:cxn modelId="{121A1C8B-E4DD-487A-91AA-38657A74EF30}" type="presOf" srcId="{CDEBAF8D-CC1D-44FA-9314-79249E0394E3}" destId="{E2A2C3FA-84DB-4BB4-9178-EB89AC0C986D}" srcOrd="0" destOrd="2" presId="urn:microsoft.com/office/officeart/2005/8/layout/gear1"/>
    <dgm:cxn modelId="{7EC4C29F-A7A0-4F12-9453-6CDE6C6A8563}" srcId="{2F2C85E7-CB64-4029-9190-CBA35184700F}" destId="{CC0D6962-9685-44FC-ACFD-10305DBF4351}" srcOrd="0" destOrd="0" parTransId="{3CB6D4CF-CB24-459B-8F6D-ED01C885A87B}" sibTransId="{03466B86-F494-489E-8225-AEA08E54E0F5}"/>
    <dgm:cxn modelId="{AA18C0A1-1A60-4C91-8F84-E6E1B5CA38B4}" type="presOf" srcId="{367F8061-755F-4DD0-885A-7D05318334BC}" destId="{42DAE4E1-67B2-44B7-A592-9CFF06B83585}" srcOrd="0" destOrd="0" presId="urn:microsoft.com/office/officeart/2005/8/layout/gear1"/>
    <dgm:cxn modelId="{1A5BCDA2-7D0C-4429-B2B3-3712DE8C5C6B}" type="presOf" srcId="{5532D8A3-F410-40C1-B7EB-0C0D68C5FB2D}" destId="{09E7AB9F-5416-445A-9B8D-F7E2A7E0FFF1}" srcOrd="0" destOrd="2" presId="urn:microsoft.com/office/officeart/2005/8/layout/gear1"/>
    <dgm:cxn modelId="{921372A3-2293-4589-A762-6F7940CC21D9}" srcId="{367F8061-755F-4DD0-885A-7D05318334BC}" destId="{2F2C85E7-CB64-4029-9190-CBA35184700F}" srcOrd="1" destOrd="0" parTransId="{4C5B1DD3-FE2C-4BC7-BB3E-B36E688ECD29}" sibTransId="{6AB720AA-E15F-4E25-895F-2DB6F11F0140}"/>
    <dgm:cxn modelId="{5CF061A5-299E-41B2-9CE3-5FF7D31224A2}" type="presOf" srcId="{3839D9DE-660D-4D10-9FA6-F74C9EDD707E}" destId="{E2A2C3FA-84DB-4BB4-9178-EB89AC0C986D}" srcOrd="0" destOrd="1" presId="urn:microsoft.com/office/officeart/2005/8/layout/gear1"/>
    <dgm:cxn modelId="{207313B7-B618-437A-AE67-7B689D906496}" type="presOf" srcId="{BABE2F15-02CA-47C9-AF75-B27973EF96A4}" destId="{CEB6ABDF-EE6A-4029-8F59-5A92EF3DD8FD}" srcOrd="1" destOrd="0" presId="urn:microsoft.com/office/officeart/2005/8/layout/gear1"/>
    <dgm:cxn modelId="{B3CFCCBA-F6FE-4051-AB60-3E7CEE8BD209}" srcId="{2F2C85E7-CB64-4029-9190-CBA35184700F}" destId="{5532D8A3-F410-40C1-B7EB-0C0D68C5FB2D}" srcOrd="2" destOrd="0" parTransId="{39E97B38-0927-442B-B653-8F187B793A56}" sibTransId="{87A44C6D-318C-40F0-B7E7-9995A2BEF198}"/>
    <dgm:cxn modelId="{44F615C0-5AFA-49E3-97D7-41A037F5FD61}" srcId="{2F2C85E7-CB64-4029-9190-CBA35184700F}" destId="{3060F7B4-9B64-44A6-B29D-79486A0DB513}" srcOrd="1" destOrd="0" parTransId="{28D076BF-215A-40EB-9484-240D2EA9E9C6}" sibTransId="{8B1FCA9F-FAD0-4A79-B27A-2561280CB384}"/>
    <dgm:cxn modelId="{0D6A8BCD-8F93-473F-968D-2750F5C09BA1}" srcId="{367F8061-755F-4DD0-885A-7D05318334BC}" destId="{BABE2F15-02CA-47C9-AF75-B27973EF96A4}" srcOrd="2" destOrd="0" parTransId="{00118BFF-26EE-4EE8-83E7-C4B6BF65BD8A}" sibTransId="{9B621638-836F-4B36-AFE5-149F7A7C2412}"/>
    <dgm:cxn modelId="{71174BCE-FF71-471C-8B22-103C862E2141}" type="presOf" srcId="{0263AFD2-72D5-446E-8865-CF80567CA0FC}" destId="{1DC3E90B-9238-48F0-988C-B496036DF00B}" srcOrd="0" destOrd="0" presId="urn:microsoft.com/office/officeart/2005/8/layout/gear1"/>
    <dgm:cxn modelId="{40B784D3-1547-4A8B-BDE5-C44BA28DDB77}" type="presOf" srcId="{2649115F-2159-47BA-9BC3-C32233D5263E}" destId="{AF274950-7E70-4C9B-9F52-FEAAA0A163D8}" srcOrd="0" destOrd="0" presId="urn:microsoft.com/office/officeart/2005/8/layout/gear1"/>
    <dgm:cxn modelId="{06A983D8-8092-4BD4-A0F9-B1FE6C912FE8}" type="presOf" srcId="{0ABF2313-826D-4C7E-BCA1-B1C689F59602}" destId="{E2A2C3FA-84DB-4BB4-9178-EB89AC0C986D}" srcOrd="0" destOrd="0" presId="urn:microsoft.com/office/officeart/2005/8/layout/gear1"/>
    <dgm:cxn modelId="{8215BAD9-59D9-48B7-B67F-0A4E55AA9CD1}" type="presOf" srcId="{356CE075-7619-49BC-8DBC-6B3F229074F4}" destId="{0D4303BC-C082-499A-B3F7-8A3678EF2FCB}" srcOrd="0" destOrd="0" presId="urn:microsoft.com/office/officeart/2005/8/layout/gear1"/>
    <dgm:cxn modelId="{4B4E6EF3-53C6-4D68-A311-12D2483181EC}" srcId="{356CE075-7619-49BC-8DBC-6B3F229074F4}" destId="{0ABF2313-826D-4C7E-BCA1-B1C689F59602}" srcOrd="0" destOrd="0" parTransId="{56FA466C-ADE6-48E1-9764-039696E7E5CE}" sibTransId="{C3CF8FC0-9F6D-4A13-BB5F-820EBDEDA99D}"/>
    <dgm:cxn modelId="{71CAD6F4-AE6A-43B2-A22B-2530A7D16178}" type="presOf" srcId="{2F2C85E7-CB64-4029-9190-CBA35184700F}" destId="{08565C0B-4DA6-4452-9832-4B60C9DE91BC}" srcOrd="0" destOrd="0" presId="urn:microsoft.com/office/officeart/2005/8/layout/gear1"/>
    <dgm:cxn modelId="{2F0DFBF6-2A7A-4D38-A2FB-628C3E6A7179}" type="presOf" srcId="{2D169769-03A5-4659-8A2D-D53FDA88361C}" destId="{1DC3E90B-9238-48F0-988C-B496036DF00B}" srcOrd="0" destOrd="1" presId="urn:microsoft.com/office/officeart/2005/8/layout/gear1"/>
    <dgm:cxn modelId="{B8CAA0F7-C5A0-45ED-800B-A737538C7188}" type="presOf" srcId="{356CE075-7619-49BC-8DBC-6B3F229074F4}" destId="{2E9219E1-7522-4B33-8504-C022EA21BB61}" srcOrd="1" destOrd="0" presId="urn:microsoft.com/office/officeart/2005/8/layout/gear1"/>
    <dgm:cxn modelId="{EA3F2DF9-139A-46CB-9E9C-8D6C866F9F64}" type="presOf" srcId="{2F2C85E7-CB64-4029-9190-CBA35184700F}" destId="{96AC656F-F86B-469C-BD04-705A88BDF7C9}" srcOrd="2" destOrd="0" presId="urn:microsoft.com/office/officeart/2005/8/layout/gear1"/>
    <dgm:cxn modelId="{BF7F8B62-76C8-485D-B1B4-5437F9EEAF17}" type="presParOf" srcId="{42DAE4E1-67B2-44B7-A592-9CFF06B83585}" destId="{0D4303BC-C082-499A-B3F7-8A3678EF2FCB}" srcOrd="0" destOrd="0" presId="urn:microsoft.com/office/officeart/2005/8/layout/gear1"/>
    <dgm:cxn modelId="{EFBC2446-C4E2-4539-87E9-1EAABEF29344}" type="presParOf" srcId="{42DAE4E1-67B2-44B7-A592-9CFF06B83585}" destId="{2E9219E1-7522-4B33-8504-C022EA21BB61}" srcOrd="1" destOrd="0" presId="urn:microsoft.com/office/officeart/2005/8/layout/gear1"/>
    <dgm:cxn modelId="{16C97BCA-E3FA-40DE-A03A-FD76713A255C}" type="presParOf" srcId="{42DAE4E1-67B2-44B7-A592-9CFF06B83585}" destId="{C2569B9F-D27A-4E17-B265-87D905215C69}" srcOrd="2" destOrd="0" presId="urn:microsoft.com/office/officeart/2005/8/layout/gear1"/>
    <dgm:cxn modelId="{B9BEE6DF-EA3E-4B04-A55F-BB14A4B05746}" type="presParOf" srcId="{42DAE4E1-67B2-44B7-A592-9CFF06B83585}" destId="{E2A2C3FA-84DB-4BB4-9178-EB89AC0C986D}" srcOrd="3" destOrd="0" presId="urn:microsoft.com/office/officeart/2005/8/layout/gear1"/>
    <dgm:cxn modelId="{DC0A9D9E-4006-48AC-A60F-4CBDF217B897}" type="presParOf" srcId="{42DAE4E1-67B2-44B7-A592-9CFF06B83585}" destId="{08565C0B-4DA6-4452-9832-4B60C9DE91BC}" srcOrd="4" destOrd="0" presId="urn:microsoft.com/office/officeart/2005/8/layout/gear1"/>
    <dgm:cxn modelId="{5AE3DE6B-6EBD-4D44-9329-CFF790E38285}" type="presParOf" srcId="{42DAE4E1-67B2-44B7-A592-9CFF06B83585}" destId="{A0921F59-0D33-4383-BCD4-EA9B1FCB7677}" srcOrd="5" destOrd="0" presId="urn:microsoft.com/office/officeart/2005/8/layout/gear1"/>
    <dgm:cxn modelId="{5DCF28DC-1F0B-46CC-80C4-C0976C5395AA}" type="presParOf" srcId="{42DAE4E1-67B2-44B7-A592-9CFF06B83585}" destId="{96AC656F-F86B-469C-BD04-705A88BDF7C9}" srcOrd="6" destOrd="0" presId="urn:microsoft.com/office/officeart/2005/8/layout/gear1"/>
    <dgm:cxn modelId="{89B4EDDF-813E-4F6A-AF86-89587A55D257}" type="presParOf" srcId="{42DAE4E1-67B2-44B7-A592-9CFF06B83585}" destId="{09E7AB9F-5416-445A-9B8D-F7E2A7E0FFF1}" srcOrd="7" destOrd="0" presId="urn:microsoft.com/office/officeart/2005/8/layout/gear1"/>
    <dgm:cxn modelId="{CCA2436F-F1B2-47B5-BBFC-E6B311F2FBC2}" type="presParOf" srcId="{42DAE4E1-67B2-44B7-A592-9CFF06B83585}" destId="{4BF76E42-7F3F-4CDC-B611-9E4C160D8485}" srcOrd="8" destOrd="0" presId="urn:microsoft.com/office/officeart/2005/8/layout/gear1"/>
    <dgm:cxn modelId="{A5758A04-AA17-4214-A41F-2A40FDE97A4C}" type="presParOf" srcId="{42DAE4E1-67B2-44B7-A592-9CFF06B83585}" destId="{CEB6ABDF-EE6A-4029-8F59-5A92EF3DD8FD}" srcOrd="9" destOrd="0" presId="urn:microsoft.com/office/officeart/2005/8/layout/gear1"/>
    <dgm:cxn modelId="{45AEF2BD-777C-4B3B-8B99-D4FC365F76F7}" type="presParOf" srcId="{42DAE4E1-67B2-44B7-A592-9CFF06B83585}" destId="{76581650-34EC-4DE5-877F-7B43CEA8397C}" srcOrd="10" destOrd="0" presId="urn:microsoft.com/office/officeart/2005/8/layout/gear1"/>
    <dgm:cxn modelId="{A3D2D0A4-A35D-4BE3-9DD7-20AC4D003233}" type="presParOf" srcId="{42DAE4E1-67B2-44B7-A592-9CFF06B83585}" destId="{8F58CDB1-1F63-46AC-8E29-A9682EFD96D5}" srcOrd="11" destOrd="0" presId="urn:microsoft.com/office/officeart/2005/8/layout/gear1"/>
    <dgm:cxn modelId="{61F91ADF-A515-4CE5-9C9B-8BCD67AD416E}" type="presParOf" srcId="{42DAE4E1-67B2-44B7-A592-9CFF06B83585}" destId="{1DC3E90B-9238-48F0-988C-B496036DF00B}" srcOrd="12" destOrd="0" presId="urn:microsoft.com/office/officeart/2005/8/layout/gear1"/>
    <dgm:cxn modelId="{766AC376-AC87-4F5F-9C55-30E1F97A4F66}" type="presParOf" srcId="{42DAE4E1-67B2-44B7-A592-9CFF06B83585}" destId="{AF274950-7E70-4C9B-9F52-FEAAA0A163D8}" srcOrd="13" destOrd="0" presId="urn:microsoft.com/office/officeart/2005/8/layout/gear1"/>
    <dgm:cxn modelId="{87EC091E-3FF1-4F41-A718-03003E6FD08C}" type="presParOf" srcId="{42DAE4E1-67B2-44B7-A592-9CFF06B83585}" destId="{EC9208B8-4ADB-45C4-B073-B2464E9D83C7}" srcOrd="14" destOrd="0" presId="urn:microsoft.com/office/officeart/2005/8/layout/gear1"/>
    <dgm:cxn modelId="{F1C89042-79E5-4370-B9A4-2E31D70E6A00}" type="presParOf" srcId="{42DAE4E1-67B2-44B7-A592-9CFF06B83585}" destId="{9FAC22E2-7964-427D-A471-E04C029288C7}" srcOrd="15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4303BC-C082-499A-B3F7-8A3678EF2FCB}">
      <dsp:nvSpPr>
        <dsp:cNvPr id="0" name=""/>
        <dsp:cNvSpPr/>
      </dsp:nvSpPr>
      <dsp:spPr>
        <a:xfrm>
          <a:off x="4611854" y="2348674"/>
          <a:ext cx="2870602" cy="2870602"/>
        </a:xfrm>
        <a:prstGeom prst="gear9">
          <a:avLst/>
        </a:prstGeom>
        <a:solidFill>
          <a:srgbClr val="009868"/>
        </a:solidFill>
        <a:ln w="25400" cap="flat" cmpd="sng" algn="ctr">
          <a:solidFill>
            <a:srgbClr val="00986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>
              <a:solidFill>
                <a:schemeClr val="bg1"/>
              </a:solidFill>
            </a:rPr>
            <a:t>Piano integrato dei controlli (PIC)</a:t>
          </a:r>
          <a:endParaRPr lang="it-IT" sz="1400" b="1" kern="1200" dirty="0">
            <a:solidFill>
              <a:schemeClr val="bg1"/>
            </a:solidFill>
          </a:endParaRPr>
        </a:p>
      </dsp:txBody>
      <dsp:txXfrm>
        <a:off x="5188973" y="3021099"/>
        <a:ext cx="1716364" cy="1475549"/>
      </dsp:txXfrm>
    </dsp:sp>
    <dsp:sp modelId="{E2A2C3FA-84DB-4BB4-9178-EB89AC0C986D}">
      <dsp:nvSpPr>
        <dsp:cNvPr id="0" name=""/>
        <dsp:cNvSpPr/>
      </dsp:nvSpPr>
      <dsp:spPr>
        <a:xfrm>
          <a:off x="2952327" y="4482316"/>
          <a:ext cx="1826746" cy="736960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009868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b="1" kern="1200" dirty="0">
              <a:solidFill>
                <a:srgbClr val="009868"/>
              </a:solidFill>
            </a:rPr>
            <a:t>PSR</a:t>
          </a:r>
          <a:r>
            <a:rPr lang="it-IT" sz="1100" kern="1200" dirty="0"/>
            <a:t>: controlli su richiesta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b="1" kern="1200" dirty="0">
              <a:solidFill>
                <a:srgbClr val="009868"/>
              </a:solidFill>
            </a:rPr>
            <a:t>Fitosanitari</a:t>
          </a:r>
          <a:r>
            <a:rPr lang="it-IT" sz="1100" kern="1200" dirty="0"/>
            <a:t>: utilizzatori (congiunto con ISP)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b="1" kern="1200" dirty="0">
              <a:solidFill>
                <a:srgbClr val="009868"/>
              </a:solidFill>
            </a:rPr>
            <a:t>Cantine vitivinicole</a:t>
          </a:r>
        </a:p>
      </dsp:txBody>
      <dsp:txXfrm>
        <a:off x="2973912" y="4503901"/>
        <a:ext cx="1783576" cy="693790"/>
      </dsp:txXfrm>
    </dsp:sp>
    <dsp:sp modelId="{08565C0B-4DA6-4452-9832-4B60C9DE91BC}">
      <dsp:nvSpPr>
        <dsp:cNvPr id="0" name=""/>
        <dsp:cNvSpPr/>
      </dsp:nvSpPr>
      <dsp:spPr>
        <a:xfrm>
          <a:off x="2941685" y="1670168"/>
          <a:ext cx="2087710" cy="2087710"/>
        </a:xfrm>
        <a:prstGeom prst="gear6">
          <a:avLst/>
        </a:prstGeom>
        <a:solidFill>
          <a:srgbClr val="BD5359"/>
        </a:solidFill>
        <a:ln w="25400" cap="flat" cmpd="sng" algn="ctr">
          <a:solidFill>
            <a:srgbClr val="BD535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bg1"/>
              </a:solidFill>
            </a:rPr>
            <a:t>Piano Regionale Prevenzione 2021 – 2025</a:t>
          </a:r>
        </a:p>
      </dsp:txBody>
      <dsp:txXfrm>
        <a:off x="3467272" y="2198932"/>
        <a:ext cx="1036536" cy="1030182"/>
      </dsp:txXfrm>
    </dsp:sp>
    <dsp:sp modelId="{09E7AB9F-5416-445A-9B8D-F7E2A7E0FFF1}">
      <dsp:nvSpPr>
        <dsp:cNvPr id="0" name=""/>
        <dsp:cNvSpPr/>
      </dsp:nvSpPr>
      <dsp:spPr>
        <a:xfrm>
          <a:off x="1025001" y="450272"/>
          <a:ext cx="1567294" cy="2464749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BD535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Partecipazione </a:t>
          </a:r>
          <a:r>
            <a:rPr lang="it-IT" sz="1100" b="1" kern="1200" dirty="0" err="1">
              <a:solidFill>
                <a:srgbClr val="C00000"/>
              </a:solidFill>
            </a:rPr>
            <a:t>Ta.Te</a:t>
          </a:r>
          <a:r>
            <a:rPr lang="it-IT" sz="1100" kern="1200" dirty="0"/>
            <a:t> (aggiornamento LG Sorveglianza Sanitaria)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Progetto </a:t>
          </a:r>
          <a:r>
            <a:rPr lang="it-IT" sz="1100" b="1" kern="1200" dirty="0">
              <a:solidFill>
                <a:srgbClr val="C00000"/>
              </a:solidFill>
            </a:rPr>
            <a:t>Sorveglianza sanitaria lavoratori Stagionali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Piano Mirato a Valenza Regionale </a:t>
          </a:r>
          <a:r>
            <a:rPr lang="it-IT" sz="1100" b="1" kern="1200" dirty="0">
              <a:solidFill>
                <a:srgbClr val="C00000"/>
              </a:solidFill>
            </a:rPr>
            <a:t>«Stress da calore»</a:t>
          </a:r>
          <a:r>
            <a:rPr lang="it-IT" sz="1100" kern="1200" dirty="0"/>
            <a:t> (avviato nel 2023)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Piano Mirato a Valenza Regionale </a:t>
          </a:r>
          <a:r>
            <a:rPr lang="it-IT" sz="1100" b="1" kern="1200" dirty="0"/>
            <a:t>Sorveglianza sanitaria efficace </a:t>
          </a:r>
          <a:r>
            <a:rPr lang="it-IT" sz="1100" kern="1200" dirty="0"/>
            <a:t>(da avviare)</a:t>
          </a:r>
        </a:p>
      </dsp:txBody>
      <dsp:txXfrm>
        <a:off x="1070905" y="496176"/>
        <a:ext cx="1475486" cy="2372941"/>
      </dsp:txXfrm>
    </dsp:sp>
    <dsp:sp modelId="{4BF76E42-7F3F-4CDC-B611-9E4C160D8485}">
      <dsp:nvSpPr>
        <dsp:cNvPr id="0" name=""/>
        <dsp:cNvSpPr/>
      </dsp:nvSpPr>
      <dsp:spPr>
        <a:xfrm rot="20700000">
          <a:off x="4111016" y="229861"/>
          <a:ext cx="2045530" cy="2045530"/>
        </a:xfrm>
        <a:prstGeom prst="gear6">
          <a:avLst/>
        </a:prstGeom>
        <a:solidFill>
          <a:srgbClr val="C77C30"/>
        </a:solidFill>
        <a:ln w="25400" cap="flat" cmpd="sng" algn="ctr">
          <a:solidFill>
            <a:srgbClr val="C77C3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400" b="1" kern="1200" dirty="0">
              <a:solidFill>
                <a:schemeClr val="bg1"/>
              </a:solidFill>
            </a:rPr>
            <a:t>Esperienze locali</a:t>
          </a:r>
        </a:p>
      </dsp:txBody>
      <dsp:txXfrm rot="-20700000">
        <a:off x="4559661" y="678506"/>
        <a:ext cx="1148240" cy="1148240"/>
      </dsp:txXfrm>
    </dsp:sp>
    <dsp:sp modelId="{1DC3E90B-9238-48F0-988C-B496036DF00B}">
      <dsp:nvSpPr>
        <dsp:cNvPr id="0" name=""/>
        <dsp:cNvSpPr/>
      </dsp:nvSpPr>
      <dsp:spPr>
        <a:xfrm>
          <a:off x="6213022" y="429259"/>
          <a:ext cx="2065667" cy="1189617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rgbClr val="C77C3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 </a:t>
          </a:r>
          <a:r>
            <a:rPr lang="it-IT" sz="1100" b="1" kern="1200" dirty="0">
              <a:solidFill>
                <a:schemeClr val="accent6">
                  <a:lumMod val="75000"/>
                </a:schemeClr>
              </a:solidFill>
            </a:rPr>
            <a:t>Vendemmia etica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Progetto </a:t>
          </a:r>
          <a:r>
            <a:rPr lang="it-IT" sz="1100" b="1" kern="1200" dirty="0">
              <a:solidFill>
                <a:schemeClr val="accent6">
                  <a:lumMod val="75000"/>
                </a:schemeClr>
              </a:solidFill>
            </a:rPr>
            <a:t>Orticoltura</a:t>
          </a:r>
          <a:r>
            <a:rPr lang="it-IT" sz="1100" kern="1200" dirty="0"/>
            <a:t> 2022</a:t>
          </a: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t-IT" sz="1100" kern="1200" dirty="0"/>
            <a:t>Piano Mirato di Prevenzione «</a:t>
          </a:r>
          <a:r>
            <a:rPr lang="it-IT" sz="1100" b="1" kern="1200" dirty="0">
              <a:solidFill>
                <a:schemeClr val="accent6">
                  <a:lumMod val="75000"/>
                </a:schemeClr>
              </a:solidFill>
            </a:rPr>
            <a:t>Prevenzione infortuni e tutela della salute dei contoterzisti in agricoltura</a:t>
          </a:r>
          <a:r>
            <a:rPr lang="it-IT" sz="1100" kern="1200" dirty="0"/>
            <a:t>» 2018</a:t>
          </a:r>
        </a:p>
      </dsp:txBody>
      <dsp:txXfrm>
        <a:off x="6247865" y="464102"/>
        <a:ext cx="1995981" cy="1119931"/>
      </dsp:txXfrm>
    </dsp:sp>
    <dsp:sp modelId="{AF274950-7E70-4C9B-9F52-FEAAA0A163D8}">
      <dsp:nvSpPr>
        <dsp:cNvPr id="0" name=""/>
        <dsp:cNvSpPr/>
      </dsp:nvSpPr>
      <dsp:spPr>
        <a:xfrm>
          <a:off x="4402540" y="1908982"/>
          <a:ext cx="3674371" cy="3674371"/>
        </a:xfrm>
        <a:prstGeom prst="circularArrow">
          <a:avLst>
            <a:gd name="adj1" fmla="val 4688"/>
            <a:gd name="adj2" fmla="val 299029"/>
            <a:gd name="adj3" fmla="val 2536200"/>
            <a:gd name="adj4" fmla="val 15818773"/>
            <a:gd name="adj5" fmla="val 5469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9208B8-4ADB-45C4-B073-B2464E9D83C7}">
      <dsp:nvSpPr>
        <dsp:cNvPr id="0" name=""/>
        <dsp:cNvSpPr/>
      </dsp:nvSpPr>
      <dsp:spPr>
        <a:xfrm>
          <a:off x="2571955" y="1203838"/>
          <a:ext cx="2669660" cy="2669660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C22E2-7964-427D-A471-E04C029288C7}">
      <dsp:nvSpPr>
        <dsp:cNvPr id="0" name=""/>
        <dsp:cNvSpPr/>
      </dsp:nvSpPr>
      <dsp:spPr>
        <a:xfrm>
          <a:off x="3637864" y="-222585"/>
          <a:ext cx="2878431" cy="2878431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0073C-BB93-478D-849E-DBEBF98242B6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D3829-971E-4B7F-999A-0014E15145C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5010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4021D2-DA66-48C3-B2C7-54019A67E251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7361"/>
            <a:ext cx="5438775" cy="391063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9688" y="9430218"/>
            <a:ext cx="2946400" cy="4980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43DF3-97E2-47C2-97EB-817868FB5A1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6823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863146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85864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4902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2918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737816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2568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586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543DF3-97E2-47C2-97EB-817868FB5A19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2388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0779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7459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905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2220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4397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715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1467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4921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166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2234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696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050F7C-1F01-4799-B527-64887E6260B0}" type="datetimeFigureOut">
              <a:rPr lang="it-IT" smtClean="0"/>
              <a:t>29/10/2023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40228-FCDE-4415-AFBC-7EBA90D796D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22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1.jpe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11" Type="http://schemas.openxmlformats.org/officeDocument/2006/relationships/image" Target="../media/image40.png"/><Relationship Id="rId5" Type="http://schemas.openxmlformats.org/officeDocument/2006/relationships/image" Target="../media/image35.png"/><Relationship Id="rId10" Type="http://schemas.openxmlformats.org/officeDocument/2006/relationships/image" Target="../media/image39.png"/><Relationship Id="rId4" Type="http://schemas.openxmlformats.org/officeDocument/2006/relationships/image" Target="../media/image34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276" y="512079"/>
            <a:ext cx="1499640" cy="828413"/>
          </a:xfrm>
          <a:prstGeom prst="rect">
            <a:avLst/>
          </a:prstGeom>
        </p:spPr>
      </p:pic>
      <p:sp>
        <p:nvSpPr>
          <p:cNvPr id="10" name="CustomShape 1"/>
          <p:cNvSpPr/>
          <p:nvPr/>
        </p:nvSpPr>
        <p:spPr>
          <a:xfrm>
            <a:off x="4716401" y="1439322"/>
            <a:ext cx="3958208" cy="319267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90000"/>
              </a:lnSpc>
            </a:pPr>
            <a:r>
              <a:rPr lang="it-IT" sz="4000" b="1" strike="noStrike" spc="-1" dirty="0">
                <a:solidFill>
                  <a:srgbClr val="0066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L’esperienza della SC PSAL ATS Brescia nella vigilanza in agricoltura</a:t>
            </a:r>
          </a:p>
        </p:txBody>
      </p:sp>
      <p:sp>
        <p:nvSpPr>
          <p:cNvPr id="11" name="CustomShape 2"/>
          <p:cNvSpPr/>
          <p:nvPr/>
        </p:nvSpPr>
        <p:spPr>
          <a:xfrm>
            <a:off x="4752975" y="5131263"/>
            <a:ext cx="3856485" cy="158657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7500" tIns="33750" rIns="67500" bIns="33750">
            <a:noAutofit/>
          </a:bodyPr>
          <a:lstStyle/>
          <a:p>
            <a:pPr algn="ctr">
              <a:lnSpc>
                <a:spcPct val="90000"/>
              </a:lnSpc>
              <a:spcBef>
                <a:spcPts val="751"/>
              </a:spcBef>
              <a:tabLst>
                <a:tab pos="0" algn="l"/>
              </a:tabLst>
            </a:pP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Elena Toninelli, Massimo L. Faccio, Montichiari, 29 ottobre 2023</a:t>
            </a:r>
            <a:endParaRPr lang="it-IT" sz="15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520" y="-27384"/>
            <a:ext cx="4825571" cy="68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085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3758990" y="991976"/>
            <a:ext cx="4608511" cy="46337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600" b="1" dirty="0">
                <a:solidFill>
                  <a:srgbClr val="C000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La sorveglianza sanitaria nelle esperienze locali</a:t>
            </a:r>
          </a:p>
        </p:txBody>
      </p:sp>
      <p:pic>
        <p:nvPicPr>
          <p:cNvPr id="11" name="Immagine 2"/>
          <p:cNvPicPr/>
          <p:nvPr/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899592" y="1814133"/>
            <a:ext cx="3043440" cy="3043440"/>
          </a:xfrm>
          <a:prstGeom prst="rect">
            <a:avLst/>
          </a:prstGeom>
          <a:ln w="0">
            <a:noFill/>
          </a:ln>
        </p:spPr>
      </p:pic>
      <p:cxnSp>
        <p:nvCxnSpPr>
          <p:cNvPr id="3" name="Connettore 1 2"/>
          <p:cNvCxnSpPr/>
          <p:nvPr/>
        </p:nvCxnSpPr>
        <p:spPr>
          <a:xfrm>
            <a:off x="3779912" y="980728"/>
            <a:ext cx="0" cy="4586018"/>
          </a:xfrm>
          <a:prstGeom prst="line">
            <a:avLst/>
          </a:prstGeom>
          <a:ln w="19050">
            <a:solidFill>
              <a:srgbClr val="00986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4908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395536" y="340295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sp>
        <p:nvSpPr>
          <p:cNvPr id="8" name="CustomShape 1"/>
          <p:cNvSpPr/>
          <p:nvPr/>
        </p:nvSpPr>
        <p:spPr>
          <a:xfrm>
            <a:off x="1701000" y="1343250"/>
            <a:ext cx="5611680" cy="7001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2"/>
          <p:cNvSpPr/>
          <p:nvPr/>
        </p:nvSpPr>
        <p:spPr>
          <a:xfrm>
            <a:off x="2419740" y="4343220"/>
            <a:ext cx="3778380" cy="11564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endParaRPr lang="it-IT" sz="1350" spc="-1">
              <a:latin typeface="Arial"/>
            </a:endParaRPr>
          </a:p>
          <a:p>
            <a:pPr algn="ctr">
              <a:lnSpc>
                <a:spcPct val="90000"/>
              </a:lnSpc>
            </a:pPr>
            <a:endParaRPr lang="it-IT" sz="1350" spc="-1">
              <a:latin typeface="Arial"/>
            </a:endParaRPr>
          </a:p>
        </p:txBody>
      </p:sp>
      <p:sp>
        <p:nvSpPr>
          <p:cNvPr id="10" name="CustomShape 3"/>
          <p:cNvSpPr/>
          <p:nvPr/>
        </p:nvSpPr>
        <p:spPr>
          <a:xfrm>
            <a:off x="888094" y="1153929"/>
            <a:ext cx="7297506" cy="1651495"/>
          </a:xfrm>
          <a:prstGeom prst="rect">
            <a:avLst/>
          </a:prstGeom>
          <a:solidFill>
            <a:srgbClr val="FFFFFF"/>
          </a:solidFill>
          <a:ln w="360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54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</a:pPr>
            <a:r>
              <a:rPr lang="it-IT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Progetto pluriennale avviato nel </a:t>
            </a:r>
            <a:r>
              <a:rPr lang="it-IT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2017</a:t>
            </a:r>
            <a:r>
              <a:rPr lang="it-IT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, in collaborazione con ITL Brescia</a:t>
            </a:r>
          </a:p>
          <a:p>
            <a:pPr marL="54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</a:pPr>
            <a:r>
              <a:rPr lang="it-IT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Interessa le principali aree a vocazione vitivinicola bresciane</a:t>
            </a:r>
          </a:p>
          <a:p>
            <a:pPr marL="743490" lvl="1" indent="-28575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§"/>
            </a:pPr>
            <a:r>
              <a:rPr lang="it-IT" sz="1600" b="1" spc="-1" dirty="0">
                <a:solidFill>
                  <a:srgbClr val="00B05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Franciacorta</a:t>
            </a:r>
          </a:p>
          <a:p>
            <a:pPr marL="743490" lvl="1" indent="-28575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§"/>
            </a:pPr>
            <a:r>
              <a:rPr lang="it-IT" sz="1600" b="1" spc="-1" dirty="0">
                <a:solidFill>
                  <a:srgbClr val="00B05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Lugana-</a:t>
            </a:r>
            <a:r>
              <a:rPr lang="it-IT" sz="1600" b="1" spc="-1" dirty="0" err="1">
                <a:solidFill>
                  <a:srgbClr val="00B05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Valtenesi</a:t>
            </a:r>
            <a:r>
              <a:rPr lang="it-IT" sz="1600" spc="-1" dirty="0">
                <a:solidFill>
                  <a:srgbClr val="00B05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</a:t>
            </a:r>
          </a:p>
          <a:p>
            <a:pPr marL="743490" lvl="1" indent="-28575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§"/>
            </a:pPr>
            <a:r>
              <a:rPr lang="it-IT" sz="1600" b="1" spc="-1" dirty="0">
                <a:solidFill>
                  <a:srgbClr val="00B05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Botticino e Montenetto</a:t>
            </a:r>
            <a:r>
              <a:rPr lang="it-IT" sz="16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</a:t>
            </a:r>
            <a:endParaRPr lang="it-IT" sz="16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54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</a:pPr>
            <a:r>
              <a:rPr lang="it-IT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Coinvolgimento </a:t>
            </a:r>
            <a:r>
              <a:rPr lang="it-IT" b="1" spc="-1" dirty="0">
                <a:solidFill>
                  <a:srgbClr val="00636A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parti sociali, aziende vitivinicole, consorzi di tutela</a:t>
            </a:r>
            <a:r>
              <a:rPr lang="it-IT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.</a:t>
            </a:r>
            <a:endParaRPr lang="it-IT" spc="-1" dirty="0">
              <a:solidFill>
                <a:srgbClr val="0066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6290" indent="-285750">
              <a:lnSpc>
                <a:spcPct val="102000"/>
              </a:lnSpc>
              <a:spcBef>
                <a:spcPts val="472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85750" indent="-285750" algn="just">
              <a:lnSpc>
                <a:spcPct val="102000"/>
              </a:lnSpc>
              <a:spcBef>
                <a:spcPts val="472"/>
              </a:spcBef>
              <a:buFont typeface="Wingdings" panose="05000000000000000000" pitchFamily="2" charset="2"/>
              <a:buChar char="§"/>
            </a:pPr>
            <a:endParaRPr lang="it-IT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1" name="CustomShape 5"/>
          <p:cNvSpPr/>
          <p:nvPr/>
        </p:nvSpPr>
        <p:spPr>
          <a:xfrm>
            <a:off x="600075" y="494204"/>
            <a:ext cx="7943850" cy="4005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400" b="1" spc="-1" dirty="0">
                <a:solidFill>
                  <a:srgbClr val="C00000"/>
                </a:solidFill>
                <a:latin typeface="Tahoma"/>
                <a:ea typeface="Tahoma"/>
              </a:rPr>
              <a:t>Il progetto «Vendemmia etica»</a:t>
            </a:r>
            <a:endParaRPr lang="it-IT" sz="2400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12" name="CustomShape 6"/>
          <p:cNvSpPr/>
          <p:nvPr/>
        </p:nvSpPr>
        <p:spPr>
          <a:xfrm>
            <a:off x="832680" y="4921560"/>
            <a:ext cx="4571370" cy="27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3" name="Immagine 6"/>
          <p:cNvPicPr/>
          <p:nvPr/>
        </p:nvPicPr>
        <p:blipFill>
          <a:blip r:embed="rId4"/>
          <a:stretch/>
        </p:blipFill>
        <p:spPr>
          <a:xfrm>
            <a:off x="565065" y="3687514"/>
            <a:ext cx="1882798" cy="2466005"/>
          </a:xfrm>
          <a:prstGeom prst="rect">
            <a:avLst/>
          </a:prstGeom>
          <a:ln w="0">
            <a:noFill/>
          </a:ln>
        </p:spPr>
      </p:pic>
      <p:grpSp>
        <p:nvGrpSpPr>
          <p:cNvPr id="14" name="Group 7"/>
          <p:cNvGrpSpPr/>
          <p:nvPr/>
        </p:nvGrpSpPr>
        <p:grpSpPr>
          <a:xfrm>
            <a:off x="2816115" y="3453955"/>
            <a:ext cx="6047460" cy="2013660"/>
            <a:chOff x="4519080" y="2646360"/>
            <a:chExt cx="8063280" cy="2684880"/>
          </a:xfrm>
        </p:grpSpPr>
        <p:pic>
          <p:nvPicPr>
            <p:cNvPr id="15" name="Immagine 26"/>
            <p:cNvPicPr/>
            <p:nvPr/>
          </p:nvPicPr>
          <p:blipFill>
            <a:blip r:embed="rId5"/>
            <a:stretch/>
          </p:blipFill>
          <p:spPr>
            <a:xfrm>
              <a:off x="7854480" y="2646360"/>
              <a:ext cx="1703880" cy="26848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6" name="CustomShape 8"/>
            <p:cNvSpPr/>
            <p:nvPr/>
          </p:nvSpPr>
          <p:spPr>
            <a:xfrm>
              <a:off x="10855080" y="4457160"/>
              <a:ext cx="1727280" cy="345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it-IT" sz="1350" spc="-1">
                  <a:solidFill>
                    <a:srgbClr val="000000"/>
                  </a:solidFill>
                  <a:latin typeface="Arial"/>
                  <a:ea typeface="DejaVu Sans"/>
                </a:rPr>
                <a:t>Lugana</a:t>
              </a:r>
              <a:endParaRPr lang="it-IT" sz="1350" spc="-1">
                <a:latin typeface="Arial"/>
              </a:endParaRPr>
            </a:p>
          </p:txBody>
        </p:sp>
        <p:sp>
          <p:nvSpPr>
            <p:cNvPr id="17" name="CustomShape 9"/>
            <p:cNvSpPr/>
            <p:nvPr/>
          </p:nvSpPr>
          <p:spPr>
            <a:xfrm>
              <a:off x="9991080" y="3579480"/>
              <a:ext cx="1727280" cy="345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it-IT" sz="1350" spc="-1">
                  <a:solidFill>
                    <a:srgbClr val="000000"/>
                  </a:solidFill>
                  <a:latin typeface="Arial"/>
                  <a:ea typeface="DejaVu Sans"/>
                </a:rPr>
                <a:t>Valtenesi</a:t>
              </a:r>
              <a:endParaRPr lang="it-IT" sz="1350" spc="-1">
                <a:latin typeface="Arial"/>
              </a:endParaRPr>
            </a:p>
          </p:txBody>
        </p:sp>
        <p:sp>
          <p:nvSpPr>
            <p:cNvPr id="18" name="Line 10"/>
            <p:cNvSpPr/>
            <p:nvPr/>
          </p:nvSpPr>
          <p:spPr>
            <a:xfrm>
              <a:off x="6751080" y="3421440"/>
              <a:ext cx="1368000" cy="805680"/>
            </a:xfrm>
            <a:prstGeom prst="line">
              <a:avLst/>
            </a:prstGeom>
            <a:ln w="0"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9" name="Line 11"/>
            <p:cNvSpPr/>
            <p:nvPr/>
          </p:nvSpPr>
          <p:spPr>
            <a:xfrm flipH="1">
              <a:off x="9271080" y="4659120"/>
              <a:ext cx="1584000" cy="72000"/>
            </a:xfrm>
            <a:prstGeom prst="line">
              <a:avLst/>
            </a:prstGeom>
            <a:ln w="0"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0" name="Line 12"/>
            <p:cNvSpPr/>
            <p:nvPr/>
          </p:nvSpPr>
          <p:spPr>
            <a:xfrm flipH="1">
              <a:off x="9055080" y="3925440"/>
              <a:ext cx="792720" cy="229680"/>
            </a:xfrm>
            <a:prstGeom prst="line">
              <a:avLst/>
            </a:prstGeom>
            <a:ln w="0"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1" name="CustomShape 13"/>
            <p:cNvSpPr/>
            <p:nvPr/>
          </p:nvSpPr>
          <p:spPr>
            <a:xfrm>
              <a:off x="5599080" y="3075480"/>
              <a:ext cx="1727280" cy="345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it-IT" sz="1350" spc="-1">
                  <a:solidFill>
                    <a:srgbClr val="000000"/>
                  </a:solidFill>
                  <a:latin typeface="Arial"/>
                  <a:ea typeface="DejaVu Sans"/>
                </a:rPr>
                <a:t>Franciacorta</a:t>
              </a:r>
              <a:endParaRPr lang="it-IT" sz="1350" spc="-1">
                <a:latin typeface="Arial"/>
              </a:endParaRPr>
            </a:p>
          </p:txBody>
        </p:sp>
        <p:sp>
          <p:nvSpPr>
            <p:cNvPr id="22" name="CustomShape 14"/>
            <p:cNvSpPr/>
            <p:nvPr/>
          </p:nvSpPr>
          <p:spPr>
            <a:xfrm>
              <a:off x="4519080" y="4371480"/>
              <a:ext cx="2663280" cy="601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67500" tIns="33750" rIns="67500" bIns="33750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it-IT" sz="1350" spc="-1">
                  <a:solidFill>
                    <a:srgbClr val="000000"/>
                  </a:solidFill>
                  <a:latin typeface="Arial"/>
                  <a:ea typeface="DejaVu Sans"/>
                </a:rPr>
                <a:t>Montenetto/Botticino</a:t>
              </a:r>
              <a:endParaRPr lang="it-IT" sz="1350" spc="-1">
                <a:latin typeface="Arial"/>
              </a:endParaRPr>
            </a:p>
          </p:txBody>
        </p:sp>
        <p:sp>
          <p:nvSpPr>
            <p:cNvPr id="23" name="Line 15"/>
            <p:cNvSpPr/>
            <p:nvPr/>
          </p:nvSpPr>
          <p:spPr>
            <a:xfrm flipV="1">
              <a:off x="7134480" y="4515120"/>
              <a:ext cx="1200600" cy="77760"/>
            </a:xfrm>
            <a:prstGeom prst="line">
              <a:avLst/>
            </a:prstGeom>
            <a:ln w="0">
              <a:solidFill>
                <a:srgbClr val="000000"/>
              </a:solidFill>
              <a:tailEnd type="triangl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24" name="Rettangolo arrotondato 23"/>
          <p:cNvSpPr/>
          <p:nvPr/>
        </p:nvSpPr>
        <p:spPr>
          <a:xfrm>
            <a:off x="685800" y="1052736"/>
            <a:ext cx="7689137" cy="2160230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38097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sp>
        <p:nvSpPr>
          <p:cNvPr id="24" name="Sottotitolo 2">
            <a:extLst>
              <a:ext uri="{FF2B5EF4-FFF2-40B4-BE49-F238E27FC236}">
                <a16:creationId xmlns:a16="http://schemas.microsoft.com/office/drawing/2014/main" id="{91D52E3F-AF18-DD43-ADF7-6E0198753E3B}"/>
              </a:ext>
            </a:extLst>
          </p:cNvPr>
          <p:cNvSpPr txBox="1">
            <a:spLocks/>
          </p:cNvSpPr>
          <p:nvPr/>
        </p:nvSpPr>
        <p:spPr>
          <a:xfrm>
            <a:off x="415549" y="5497618"/>
            <a:ext cx="8434317" cy="7360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</a:pPr>
            <a:r>
              <a:rPr lang="it-IT" sz="1200" b="1" spc="-1" dirty="0">
                <a:solidFill>
                  <a:srgbClr val="333333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Totale aziende controllate: 39 </a:t>
            </a:r>
          </a:p>
          <a:p>
            <a:pPr>
              <a:spcBef>
                <a:spcPts val="0"/>
              </a:spcBef>
            </a:pPr>
            <a:r>
              <a:rPr lang="it-IT" sz="1200" b="1" spc="-1" dirty="0">
                <a:solidFill>
                  <a:srgbClr val="333333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Totale lavoratori controllati: 1457 </a:t>
            </a:r>
          </a:p>
        </p:txBody>
      </p:sp>
      <p:pic>
        <p:nvPicPr>
          <p:cNvPr id="25" name="Immagine 24">
            <a:extLst>
              <a:ext uri="{FF2B5EF4-FFF2-40B4-BE49-F238E27FC236}">
                <a16:creationId xmlns:a16="http://schemas.microsoft.com/office/drawing/2014/main" id="{843D752C-B8A9-C540-9FA2-BB48D5FE984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6" r="4396" b="-519"/>
          <a:stretch/>
        </p:blipFill>
        <p:spPr>
          <a:xfrm>
            <a:off x="555077" y="2506389"/>
            <a:ext cx="2325739" cy="2203133"/>
          </a:xfrm>
          <a:prstGeom prst="rect">
            <a:avLst/>
          </a:prstGeom>
        </p:spPr>
      </p:pic>
      <p:grpSp>
        <p:nvGrpSpPr>
          <p:cNvPr id="26" name="Gruppo 25">
            <a:extLst>
              <a:ext uri="{FF2B5EF4-FFF2-40B4-BE49-F238E27FC236}">
                <a16:creationId xmlns:a16="http://schemas.microsoft.com/office/drawing/2014/main" id="{14D0EB68-02F0-384E-BCDF-5F234557AD5B}"/>
              </a:ext>
            </a:extLst>
          </p:cNvPr>
          <p:cNvGrpSpPr/>
          <p:nvPr/>
        </p:nvGrpSpPr>
        <p:grpSpPr>
          <a:xfrm>
            <a:off x="3251596" y="1244432"/>
            <a:ext cx="5094013" cy="4030007"/>
            <a:chOff x="4409820" y="327671"/>
            <a:chExt cx="6792017" cy="5373342"/>
          </a:xfrm>
        </p:grpSpPr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37C99B4A-85C9-7949-A16E-22E20B185B61}"/>
                </a:ext>
              </a:extLst>
            </p:cNvPr>
            <p:cNvGrpSpPr/>
            <p:nvPr/>
          </p:nvGrpSpPr>
          <p:grpSpPr>
            <a:xfrm>
              <a:off x="4409820" y="327671"/>
              <a:ext cx="5852160" cy="5373342"/>
              <a:chOff x="4517136" y="393192"/>
              <a:chExt cx="5852160" cy="5373342"/>
            </a:xfrm>
          </p:grpSpPr>
          <p:pic>
            <p:nvPicPr>
              <p:cNvPr id="30" name="Immagine 29">
                <a:extLst>
                  <a:ext uri="{FF2B5EF4-FFF2-40B4-BE49-F238E27FC236}">
                    <a16:creationId xmlns:a16="http://schemas.microsoft.com/office/drawing/2014/main" id="{EF532056-17FE-E94C-8A22-BC00B91DAA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592"/>
              <a:stretch/>
            </p:blipFill>
            <p:spPr>
              <a:xfrm>
                <a:off x="4555447" y="555132"/>
                <a:ext cx="5706533" cy="5039909"/>
              </a:xfrm>
              <a:prstGeom prst="rect">
                <a:avLst/>
              </a:prstGeom>
            </p:spPr>
          </p:pic>
          <p:sp>
            <p:nvSpPr>
              <p:cNvPr id="31" name="Rettangolo 30">
                <a:extLst>
                  <a:ext uri="{FF2B5EF4-FFF2-40B4-BE49-F238E27FC236}">
                    <a16:creationId xmlns:a16="http://schemas.microsoft.com/office/drawing/2014/main" id="{6F3FC0F9-F0E0-8A41-9317-693151ED1204}"/>
                  </a:ext>
                </a:extLst>
              </p:cNvPr>
              <p:cNvSpPr/>
              <p:nvPr/>
            </p:nvSpPr>
            <p:spPr>
              <a:xfrm>
                <a:off x="4517136" y="393192"/>
                <a:ext cx="84031" cy="5266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350">
                  <a:latin typeface="Nachlieli CLM" panose="02000603000000000000" pitchFamily="50" charset="-79"/>
                  <a:cs typeface="Nachlieli CLM" panose="02000603000000000000" pitchFamily="50" charset="-79"/>
                </a:endParaRPr>
              </a:p>
            </p:txBody>
          </p:sp>
          <p:sp>
            <p:nvSpPr>
              <p:cNvPr id="32" name="Rettangolo 31">
                <a:extLst>
                  <a:ext uri="{FF2B5EF4-FFF2-40B4-BE49-F238E27FC236}">
                    <a16:creationId xmlns:a16="http://schemas.microsoft.com/office/drawing/2014/main" id="{68DBDD65-1302-3348-B792-32B29407A381}"/>
                  </a:ext>
                </a:extLst>
              </p:cNvPr>
              <p:cNvSpPr/>
              <p:nvPr/>
            </p:nvSpPr>
            <p:spPr>
              <a:xfrm>
                <a:off x="10187093" y="499590"/>
                <a:ext cx="84031" cy="526694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350">
                  <a:latin typeface="Nachlieli CLM" panose="02000603000000000000" pitchFamily="50" charset="-79"/>
                  <a:cs typeface="Nachlieli CLM" panose="02000603000000000000" pitchFamily="50" charset="-79"/>
                </a:endParaRPr>
              </a:p>
            </p:txBody>
          </p:sp>
          <p:sp>
            <p:nvSpPr>
              <p:cNvPr id="33" name="Rettangolo 32">
                <a:extLst>
                  <a:ext uri="{FF2B5EF4-FFF2-40B4-BE49-F238E27FC236}">
                    <a16:creationId xmlns:a16="http://schemas.microsoft.com/office/drawing/2014/main" id="{D896C7AB-BC53-BF4E-A077-1FCC92C64917}"/>
                  </a:ext>
                </a:extLst>
              </p:cNvPr>
              <p:cNvSpPr/>
              <p:nvPr/>
            </p:nvSpPr>
            <p:spPr>
              <a:xfrm>
                <a:off x="9674352" y="5212080"/>
                <a:ext cx="694944" cy="44805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350">
                  <a:latin typeface="Nachlieli CLM" panose="02000603000000000000" pitchFamily="50" charset="-79"/>
                  <a:cs typeface="Nachlieli CLM" panose="02000603000000000000" pitchFamily="50" charset="-79"/>
                </a:endParaRPr>
              </a:p>
            </p:txBody>
          </p:sp>
        </p:grpSp>
        <p:sp>
          <p:nvSpPr>
            <p:cNvPr id="28" name="Freccia destra 15">
              <a:extLst>
                <a:ext uri="{FF2B5EF4-FFF2-40B4-BE49-F238E27FC236}">
                  <a16:creationId xmlns:a16="http://schemas.microsoft.com/office/drawing/2014/main" id="{7DE172DB-F7C3-FE48-917D-D36DB8ABDB8C}"/>
                </a:ext>
              </a:extLst>
            </p:cNvPr>
            <p:cNvSpPr/>
            <p:nvPr/>
          </p:nvSpPr>
          <p:spPr>
            <a:xfrm rot="2347309" flipV="1">
              <a:off x="5035141" y="2030163"/>
              <a:ext cx="2510904" cy="502994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Nachlieli CLM" panose="02000603000000000000" pitchFamily="50" charset="-79"/>
                <a:cs typeface="Nachlieli CLM" panose="02000603000000000000" pitchFamily="50" charset="-79"/>
              </a:endParaRPr>
            </a:p>
          </p:txBody>
        </p:sp>
        <p:sp>
          <p:nvSpPr>
            <p:cNvPr id="29" name="Freccia destra 18">
              <a:extLst>
                <a:ext uri="{FF2B5EF4-FFF2-40B4-BE49-F238E27FC236}">
                  <a16:creationId xmlns:a16="http://schemas.microsoft.com/office/drawing/2014/main" id="{BA53BF64-E78C-BD49-87E5-29AD88419AD3}"/>
                </a:ext>
              </a:extLst>
            </p:cNvPr>
            <p:cNvSpPr/>
            <p:nvPr/>
          </p:nvSpPr>
          <p:spPr>
            <a:xfrm rot="8161324" flipV="1">
              <a:off x="8389589" y="2495547"/>
              <a:ext cx="2812248" cy="464175"/>
            </a:xfrm>
            <a:prstGeom prst="rightArrow">
              <a:avLst>
                <a:gd name="adj1" fmla="val 45610"/>
                <a:gd name="adj2" fmla="val 5000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Nachlieli CLM" panose="02000603000000000000" pitchFamily="50" charset="-79"/>
                <a:cs typeface="Nachlieli CLM" panose="02000603000000000000" pitchFamily="50" charset="-79"/>
              </a:endParaRPr>
            </a:p>
          </p:txBody>
        </p:sp>
      </p:grpSp>
      <p:grpSp>
        <p:nvGrpSpPr>
          <p:cNvPr id="34" name="Gruppo 33">
            <a:extLst>
              <a:ext uri="{FF2B5EF4-FFF2-40B4-BE49-F238E27FC236}">
                <a16:creationId xmlns:a16="http://schemas.microsoft.com/office/drawing/2014/main" id="{23C125BB-5B37-CB48-815F-B2D905433FDC}"/>
              </a:ext>
            </a:extLst>
          </p:cNvPr>
          <p:cNvGrpSpPr/>
          <p:nvPr/>
        </p:nvGrpSpPr>
        <p:grpSpPr>
          <a:xfrm>
            <a:off x="1043608" y="1600814"/>
            <a:ext cx="3456384" cy="652012"/>
            <a:chOff x="3292704" y="1325697"/>
            <a:chExt cx="2611922" cy="738790"/>
          </a:xfrm>
        </p:grpSpPr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6AD86535-A302-F748-B318-E95CEF666FA7}"/>
                </a:ext>
              </a:extLst>
            </p:cNvPr>
            <p:cNvSpPr txBox="1"/>
            <p:nvPr/>
          </p:nvSpPr>
          <p:spPr>
            <a:xfrm>
              <a:off x="3292704" y="1325697"/>
              <a:ext cx="2611922" cy="340021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050" b="1" spc="-1" dirty="0">
                  <a:solidFill>
                    <a:srgbClr val="C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AREA</a:t>
              </a:r>
              <a:r>
                <a:rPr lang="it-IT" sz="1350" b="1" dirty="0">
                  <a:solidFill>
                    <a:srgbClr val="C00000"/>
                  </a:solidFill>
                  <a:latin typeface="Nachlieli CLM" panose="02000603000000000000" pitchFamily="50" charset="-79"/>
                  <a:cs typeface="Nachlieli CLM" panose="02000603000000000000" pitchFamily="50" charset="-79"/>
                </a:rPr>
                <a:t> </a:t>
              </a:r>
              <a:r>
                <a:rPr lang="it-IT" sz="1050" b="1" spc="-1" dirty="0">
                  <a:solidFill>
                    <a:srgbClr val="C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FRANCIACORTA (2022 + 2023)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854DAB46-3945-764F-8D24-DA936EE01C37}"/>
                </a:ext>
              </a:extLst>
            </p:cNvPr>
            <p:cNvSpPr txBox="1"/>
            <p:nvPr/>
          </p:nvSpPr>
          <p:spPr>
            <a:xfrm>
              <a:off x="3292704" y="1646000"/>
              <a:ext cx="2611922" cy="41848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900" b="1" spc="-1" dirty="0">
                  <a:solidFill>
                    <a:srgbClr val="0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Lavoratori controllati: 1275 (211 + 1064)</a:t>
              </a:r>
            </a:p>
            <a:p>
              <a:r>
                <a:rPr lang="it-IT" sz="900" b="1" spc="-1" dirty="0">
                  <a:solidFill>
                    <a:srgbClr val="0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Appalto: in 24 casi su 26 (4 su 5 nel 2022, 20 su 21 nel 2023)</a:t>
              </a:r>
            </a:p>
          </p:txBody>
        </p:sp>
      </p:grpSp>
      <p:grpSp>
        <p:nvGrpSpPr>
          <p:cNvPr id="37" name="Gruppo 36">
            <a:extLst>
              <a:ext uri="{FF2B5EF4-FFF2-40B4-BE49-F238E27FC236}">
                <a16:creationId xmlns:a16="http://schemas.microsoft.com/office/drawing/2014/main" id="{8F873BBD-CC5F-BC46-835F-C4FE24A8656B}"/>
              </a:ext>
            </a:extLst>
          </p:cNvPr>
          <p:cNvGrpSpPr/>
          <p:nvPr/>
        </p:nvGrpSpPr>
        <p:grpSpPr>
          <a:xfrm>
            <a:off x="6825309" y="1870097"/>
            <a:ext cx="1865376" cy="621593"/>
            <a:chOff x="3292704" y="1325697"/>
            <a:chExt cx="2487168" cy="828791"/>
          </a:xfrm>
        </p:grpSpPr>
        <p:sp>
          <p:nvSpPr>
            <p:cNvPr id="38" name="CasellaDiTesto 37">
              <a:extLst>
                <a:ext uri="{FF2B5EF4-FFF2-40B4-BE49-F238E27FC236}">
                  <a16:creationId xmlns:a16="http://schemas.microsoft.com/office/drawing/2014/main" id="{FA80BB5F-DF8B-3C4F-9BC1-61707CE962D9}"/>
                </a:ext>
              </a:extLst>
            </p:cNvPr>
            <p:cNvSpPr txBox="1"/>
            <p:nvPr/>
          </p:nvSpPr>
          <p:spPr>
            <a:xfrm>
              <a:off x="3292704" y="1325697"/>
              <a:ext cx="2487168" cy="4001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050" b="1" spc="-1" dirty="0">
                  <a:solidFill>
                    <a:srgbClr val="C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AREA</a:t>
              </a:r>
              <a:r>
                <a:rPr lang="it-IT" sz="1350" b="1" dirty="0">
                  <a:solidFill>
                    <a:srgbClr val="C00000"/>
                  </a:solidFill>
                  <a:latin typeface="Nachlieli CLM" panose="02000603000000000000" pitchFamily="50" charset="-79"/>
                  <a:cs typeface="Nachlieli CLM" panose="02000603000000000000" pitchFamily="50" charset="-79"/>
                </a:rPr>
                <a:t> </a:t>
              </a:r>
              <a:r>
                <a:rPr lang="it-IT" sz="1050" b="1" spc="-1" dirty="0">
                  <a:solidFill>
                    <a:srgbClr val="C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GARDA (2022) 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FE11754B-3273-6B42-ABEB-5F71D24096AE}"/>
                </a:ext>
              </a:extLst>
            </p:cNvPr>
            <p:cNvSpPr txBox="1"/>
            <p:nvPr/>
          </p:nvSpPr>
          <p:spPr>
            <a:xfrm>
              <a:off x="3292704" y="1662045"/>
              <a:ext cx="2487168" cy="49244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900" b="1" spc="-1" dirty="0">
                  <a:solidFill>
                    <a:srgbClr val="0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Lavoratori controllati: 182</a:t>
              </a:r>
            </a:p>
            <a:p>
              <a:r>
                <a:rPr lang="it-IT" sz="900" b="1" spc="-1" dirty="0">
                  <a:solidFill>
                    <a:srgbClr val="000000"/>
                  </a:solidFill>
                  <a:latin typeface="Nachlieli CLM" panose="02000603000000000000" pitchFamily="50" charset="-79"/>
                  <a:ea typeface="Verdana"/>
                  <a:cs typeface="Nachlieli CLM" panose="02000603000000000000" pitchFamily="50" charset="-79"/>
                </a:rPr>
                <a:t>Appalto: in 10 casi su 13</a:t>
              </a:r>
            </a:p>
          </p:txBody>
        </p:sp>
      </p:grpSp>
      <p:sp>
        <p:nvSpPr>
          <p:cNvPr id="40" name="Titolo 1">
            <a:extLst>
              <a:ext uri="{FF2B5EF4-FFF2-40B4-BE49-F238E27FC236}">
                <a16:creationId xmlns:a16="http://schemas.microsoft.com/office/drawing/2014/main" id="{F3DB2C0E-9997-FC4B-97BA-8F56C12D57EF}"/>
              </a:ext>
            </a:extLst>
          </p:cNvPr>
          <p:cNvSpPr txBox="1">
            <a:spLocks/>
          </p:cNvSpPr>
          <p:nvPr/>
        </p:nvSpPr>
        <p:spPr>
          <a:xfrm>
            <a:off x="395536" y="484634"/>
            <a:ext cx="8229330" cy="85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Controlli Vendemmia 2022 - 2023</a:t>
            </a:r>
          </a:p>
        </p:txBody>
      </p:sp>
      <p:sp>
        <p:nvSpPr>
          <p:cNvPr id="41" name="Freccia destra 26">
            <a:extLst>
              <a:ext uri="{FF2B5EF4-FFF2-40B4-BE49-F238E27FC236}">
                <a16:creationId xmlns:a16="http://schemas.microsoft.com/office/drawing/2014/main" id="{650ED6A1-F882-0340-85E4-EFD68F3CBC0A}"/>
              </a:ext>
            </a:extLst>
          </p:cNvPr>
          <p:cNvSpPr/>
          <p:nvPr/>
        </p:nvSpPr>
        <p:spPr>
          <a:xfrm>
            <a:off x="2411760" y="3603361"/>
            <a:ext cx="1201512" cy="158041"/>
          </a:xfrm>
          <a:prstGeom prst="rightArrow">
            <a:avLst/>
          </a:prstGeom>
          <a:ln>
            <a:prstDash val="dash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pic>
        <p:nvPicPr>
          <p:cNvPr id="42" name="Immagine 41">
            <a:extLst>
              <a:ext uri="{FF2B5EF4-FFF2-40B4-BE49-F238E27FC236}">
                <a16:creationId xmlns:a16="http://schemas.microsoft.com/office/drawing/2014/main" id="{4B37D3B0-3DFC-3B48-B072-44D94FD744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977" y="3294485"/>
            <a:ext cx="399683" cy="90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859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sp>
        <p:nvSpPr>
          <p:cNvPr id="9" name="CustomShape 1"/>
          <p:cNvSpPr/>
          <p:nvPr/>
        </p:nvSpPr>
        <p:spPr>
          <a:xfrm>
            <a:off x="1701000" y="1343250"/>
            <a:ext cx="5611680" cy="7001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ustomShape 2"/>
          <p:cNvSpPr/>
          <p:nvPr/>
        </p:nvSpPr>
        <p:spPr>
          <a:xfrm>
            <a:off x="2384370" y="4343220"/>
            <a:ext cx="3778380" cy="11564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ctr">
              <a:lnSpc>
                <a:spcPct val="90000"/>
              </a:lnSpc>
            </a:pPr>
            <a:endParaRPr lang="it-IT" sz="1350" spc="-1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algn="ctr">
              <a:lnSpc>
                <a:spcPct val="90000"/>
              </a:lnSpc>
            </a:pPr>
            <a:endParaRPr lang="it-IT" sz="1350" spc="-1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1" name="CustomShape 3"/>
          <p:cNvSpPr/>
          <p:nvPr/>
        </p:nvSpPr>
        <p:spPr>
          <a:xfrm>
            <a:off x="888076" y="629242"/>
            <a:ext cx="7367848" cy="4559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La vigilanza in campo</a:t>
            </a:r>
            <a:endParaRPr lang="it-IT" sz="28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3" name="CustomShape 8"/>
          <p:cNvSpPr/>
          <p:nvPr/>
        </p:nvSpPr>
        <p:spPr>
          <a:xfrm>
            <a:off x="942120" y="3013266"/>
            <a:ext cx="2565441" cy="3913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>
            <a:spAutoFit/>
          </a:bodyPr>
          <a:lstStyle/>
          <a:p>
            <a:pPr>
              <a:lnSpc>
                <a:spcPct val="100000"/>
              </a:lnSpc>
            </a:pPr>
            <a:r>
              <a:rPr lang="it-IT" sz="21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Microsoft YaHei"/>
                <a:cs typeface="Nachlieli CLM" panose="02000603000000000000" pitchFamily="50" charset="-79"/>
              </a:rPr>
              <a:t>2023</a:t>
            </a:r>
            <a:endParaRPr lang="it-IT" sz="21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5" name="CustomShape 4"/>
          <p:cNvSpPr/>
          <p:nvPr/>
        </p:nvSpPr>
        <p:spPr>
          <a:xfrm>
            <a:off x="2101655" y="1401958"/>
            <a:ext cx="6109866" cy="1908223"/>
          </a:xfrm>
          <a:prstGeom prst="rect">
            <a:avLst/>
          </a:prstGeom>
          <a:noFill/>
          <a:ln w="36000">
            <a:noFill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69120" algn="ctr">
              <a:spcBef>
                <a:spcPts val="451"/>
              </a:spcBef>
              <a:spcAft>
                <a:spcPts val="451"/>
              </a:spcAft>
            </a:pP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 </a:t>
            </a:r>
            <a:r>
              <a:rPr lang="it-IT" sz="14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controlli effettuati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, anche in collaborazione con i funzionari dell’Ispettorato Territoriale del Lavoro, hanno permesso di valutare diverse realtà:</a:t>
            </a:r>
            <a:endParaRPr lang="it-IT" sz="14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600615" lvl="1" indent="-257175">
              <a:spcBef>
                <a:spcPts val="451"/>
              </a:spcBef>
              <a:spcAft>
                <a:spcPts val="451"/>
              </a:spcAft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it-IT" sz="12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Impresa organizzate (anche con centinaia di lavoratori) che </a:t>
            </a:r>
            <a:r>
              <a:rPr lang="it-IT" sz="1200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in appalto e spesso in totale autonomia gestiscono le fasi di vendemmia e consegna alla cantina</a:t>
            </a:r>
            <a:endParaRPr lang="it-IT" sz="12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600615" lvl="1" indent="-257175">
              <a:spcBef>
                <a:spcPts val="451"/>
              </a:spcBef>
              <a:spcAft>
                <a:spcPts val="451"/>
              </a:spcAft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it-IT" sz="12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Aziende vitivinicole che </a:t>
            </a:r>
            <a:r>
              <a:rPr lang="it-IT" sz="1200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in proprio effettuano la vendemmia </a:t>
            </a:r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(«anche» assumendo </a:t>
            </a:r>
            <a:r>
              <a:rPr lang="it-IT" sz="1200" b="1" i="1" spc="-1" dirty="0">
                <a:solidFill>
                  <a:srgbClr val="C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lavoratori stagionali </a:t>
            </a:r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e provvedendo agli obblighi del caso</a:t>
            </a:r>
          </a:p>
          <a:p>
            <a:pPr marL="343440" lvl="1">
              <a:spcBef>
                <a:spcPts val="451"/>
              </a:spcBef>
              <a:spcAft>
                <a:spcPts val="451"/>
              </a:spcAft>
              <a:buClr>
                <a:srgbClr val="000000"/>
              </a:buClr>
              <a:buSzPct val="120000"/>
            </a:pPr>
            <a:endParaRPr lang="it-IT" sz="1400" i="1" spc="-1" dirty="0">
              <a:solidFill>
                <a:srgbClr val="000000"/>
              </a:solidFill>
              <a:latin typeface="Nachlieli CLM" panose="02000603000000000000" pitchFamily="50" charset="-79"/>
              <a:ea typeface="Verdana"/>
              <a:cs typeface="Nachlieli CLM" panose="02000603000000000000" pitchFamily="50" charset="-79"/>
            </a:endParaRPr>
          </a:p>
        </p:txBody>
      </p:sp>
      <p:sp>
        <p:nvSpPr>
          <p:cNvPr id="16" name="Rettangolo arrotondato 15"/>
          <p:cNvSpPr/>
          <p:nvPr/>
        </p:nvSpPr>
        <p:spPr>
          <a:xfrm>
            <a:off x="1907704" y="1221404"/>
            <a:ext cx="6674223" cy="4012642"/>
          </a:xfrm>
          <a:prstGeom prst="roundRect">
            <a:avLst/>
          </a:prstGeom>
          <a:noFill/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50" name="Picture 2" descr="Cosa può e cosa non può fare un investigatore privato.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7" r="31439"/>
          <a:stretch/>
        </p:blipFill>
        <p:spPr bwMode="auto">
          <a:xfrm>
            <a:off x="611560" y="4677432"/>
            <a:ext cx="1296144" cy="161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stomShape 4"/>
          <p:cNvSpPr/>
          <p:nvPr/>
        </p:nvSpPr>
        <p:spPr>
          <a:xfrm>
            <a:off x="2285008" y="3215521"/>
            <a:ext cx="6023495" cy="1811558"/>
          </a:xfrm>
          <a:prstGeom prst="rect">
            <a:avLst/>
          </a:prstGeom>
          <a:noFill/>
          <a:ln w="36000">
            <a:noFill/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 marL="69120">
              <a:spcBef>
                <a:spcPts val="451"/>
              </a:spcBef>
              <a:spcAft>
                <a:spcPts val="451"/>
              </a:spcAft>
            </a:pPr>
            <a:r>
              <a:rPr lang="it-IT" sz="1400" b="1" u="sng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Criticità riscontrate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: </a:t>
            </a:r>
          </a:p>
          <a:p>
            <a:pPr marL="297720" indent="-228600">
              <a:spcBef>
                <a:spcPts val="451"/>
              </a:spcBef>
              <a:spcAft>
                <a:spcPts val="451"/>
              </a:spcAft>
              <a:buAutoNum type="arabicPeriod"/>
            </a:pPr>
            <a:r>
              <a:rPr lang="it-IT" sz="1400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Luoghi di lavoro 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(accesso servizi igienici, aree ombreggiate per il riposo)</a:t>
            </a:r>
          </a:p>
          <a:p>
            <a:pPr marL="297720" indent="-228600">
              <a:spcBef>
                <a:spcPts val="451"/>
              </a:spcBef>
              <a:spcAft>
                <a:spcPts val="451"/>
              </a:spcAft>
              <a:buAutoNum type="arabicPeriod"/>
            </a:pP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Disponibilità </a:t>
            </a:r>
            <a:r>
              <a:rPr lang="it-IT" sz="1400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acqua, mezzi di primo soccorso</a:t>
            </a:r>
          </a:p>
          <a:p>
            <a:pPr marL="297720" indent="-228600">
              <a:spcBef>
                <a:spcPts val="451"/>
              </a:spcBef>
              <a:spcAft>
                <a:spcPts val="451"/>
              </a:spcAft>
              <a:buAutoNum type="arabicPeriod"/>
            </a:pPr>
            <a:r>
              <a:rPr lang="it-IT" sz="1400" b="1" i="1" spc="-1" dirty="0">
                <a:solidFill>
                  <a:srgbClr val="C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Sorveglianza sanitaria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: (quando svolta) </a:t>
            </a:r>
            <a:r>
              <a:rPr lang="it-IT" sz="14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giudizi di idoneità poco calati nella realtà produttiva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(</a:t>
            </a:r>
            <a:r>
              <a:rPr lang="it-IT" sz="14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es. «no MMC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), </a:t>
            </a:r>
            <a:r>
              <a:rPr lang="it-IT" sz="14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poco applicabili 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(</a:t>
            </a:r>
            <a:r>
              <a:rPr lang="it-IT" sz="14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es. «no lavori gravosi</a:t>
            </a:r>
            <a:r>
              <a:rPr lang="it-IT" sz="14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»), </a:t>
            </a:r>
            <a:r>
              <a:rPr lang="it-IT" sz="14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poco considerati?</a:t>
            </a:r>
          </a:p>
          <a:p>
            <a:pPr marL="343440" lvl="1">
              <a:spcBef>
                <a:spcPts val="451"/>
              </a:spcBef>
              <a:spcAft>
                <a:spcPts val="451"/>
              </a:spcAft>
              <a:buClr>
                <a:srgbClr val="000000"/>
              </a:buClr>
              <a:buSzPct val="120000"/>
            </a:pPr>
            <a:endParaRPr lang="it-IT" sz="1400" i="1" spc="-1" dirty="0">
              <a:solidFill>
                <a:srgbClr val="000000"/>
              </a:solidFill>
              <a:latin typeface="Nachlieli CLM" panose="02000603000000000000" pitchFamily="50" charset="-79"/>
              <a:ea typeface="Verdana"/>
              <a:cs typeface="Nachlieli CLM" panose="02000603000000000000" pitchFamily="50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38160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sp>
        <p:nvSpPr>
          <p:cNvPr id="25" name="CustomShape 1"/>
          <p:cNvSpPr/>
          <p:nvPr/>
        </p:nvSpPr>
        <p:spPr>
          <a:xfrm>
            <a:off x="1701000" y="1343250"/>
            <a:ext cx="5611680" cy="7001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"/>
          <p:cNvSpPr/>
          <p:nvPr/>
        </p:nvSpPr>
        <p:spPr>
          <a:xfrm>
            <a:off x="1480648" y="569974"/>
            <a:ext cx="6043680" cy="4559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Progetto Pilota «Orticoltura 2022»</a:t>
            </a:r>
            <a:endParaRPr lang="it-IT" sz="28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8" name="CustomShape 4"/>
          <p:cNvSpPr/>
          <p:nvPr/>
        </p:nvSpPr>
        <p:spPr>
          <a:xfrm>
            <a:off x="2987823" y="1940651"/>
            <a:ext cx="5207495" cy="3000517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Prendendo ispirazione dal </a:t>
            </a:r>
            <a:r>
              <a:rPr lang="it-IT" sz="15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Programma di prevenzione Agricoltura ed Edilizia (PP07)</a:t>
            </a: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, con l’iniziale scopo di approfondire la conoscenza di un settore che si va sempre più affermando:</a:t>
            </a:r>
            <a:endParaRPr lang="it-IT" sz="15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>
              <a:lnSpc>
                <a:spcPct val="100000"/>
              </a:lnSpc>
            </a:pPr>
            <a:endParaRPr lang="it-IT" sz="15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14380" indent="-213840">
              <a:buClr>
                <a:srgbClr val="000000"/>
              </a:buClr>
              <a:buFont typeface="Arial"/>
              <a:buChar char="•"/>
            </a:pP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il Servizio PSAL della ATS di Brescia nel 2022 ha avviato una specifica </a:t>
            </a:r>
            <a:r>
              <a:rPr lang="it-IT" sz="1500" u="sng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attività di verifica </a:t>
            </a: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dell’applicazione della normativa in materia di igiene e sicurezza del lavoro, dedicata alle </a:t>
            </a:r>
            <a:r>
              <a:rPr lang="it-IT" sz="15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aziende agricole </a:t>
            </a: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che </a:t>
            </a:r>
            <a:r>
              <a:rPr lang="it-IT" sz="1500" b="1" u="sng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utilizzano il lavoro stagionale </a:t>
            </a: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e, in particolare, alle aziende </a:t>
            </a:r>
            <a:r>
              <a:rPr lang="it-IT" sz="15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che svolgono </a:t>
            </a:r>
            <a:r>
              <a:rPr lang="it-IT" sz="1500" b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attività di </a:t>
            </a:r>
            <a:r>
              <a:rPr lang="it-IT" sz="15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produzione orticole in pieno campo e in serra </a:t>
            </a:r>
            <a:r>
              <a:rPr lang="it-IT" sz="1500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oltre alla filiera che coinvolge la cosiddetta “IV gamma”</a:t>
            </a: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(ATECO 1.13-1.13.6)</a:t>
            </a:r>
            <a:endParaRPr lang="it-IT" sz="15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pic>
        <p:nvPicPr>
          <p:cNvPr id="29" name="Immagine 4"/>
          <p:cNvPicPr/>
          <p:nvPr/>
        </p:nvPicPr>
        <p:blipFill>
          <a:blip r:embed="rId4"/>
          <a:srcRect t="2269" r="1239"/>
          <a:stretch/>
        </p:blipFill>
        <p:spPr>
          <a:xfrm>
            <a:off x="557443" y="2059560"/>
            <a:ext cx="1884302" cy="2521568"/>
          </a:xfrm>
          <a:prstGeom prst="rect">
            <a:avLst/>
          </a:prstGeom>
          <a:ln w="0">
            <a:noFill/>
          </a:ln>
        </p:spPr>
      </p:pic>
      <p:sp>
        <p:nvSpPr>
          <p:cNvPr id="8" name="Rettangolo arrotondato 7"/>
          <p:cNvSpPr/>
          <p:nvPr/>
        </p:nvSpPr>
        <p:spPr>
          <a:xfrm>
            <a:off x="2583638" y="1556792"/>
            <a:ext cx="6092818" cy="3672408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4763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32656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chemeClr val="tx1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694" y="5702819"/>
            <a:ext cx="1096618" cy="605780"/>
          </a:xfrm>
          <a:prstGeom prst="rect">
            <a:avLst/>
          </a:prstGeom>
          <a:noFill/>
        </p:spPr>
      </p:pic>
      <p:sp>
        <p:nvSpPr>
          <p:cNvPr id="25" name="CustomShape 1"/>
          <p:cNvSpPr/>
          <p:nvPr/>
        </p:nvSpPr>
        <p:spPr>
          <a:xfrm>
            <a:off x="1701000" y="1343250"/>
            <a:ext cx="5611680" cy="70011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" name="CustomShape 2"/>
          <p:cNvSpPr/>
          <p:nvPr/>
        </p:nvSpPr>
        <p:spPr>
          <a:xfrm>
            <a:off x="605636" y="473457"/>
            <a:ext cx="7638772" cy="4559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Progetto Pilota «Orticoltura 2022»</a:t>
            </a:r>
            <a:endParaRPr lang="it-IT" sz="28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8" name="CustomShape 4"/>
          <p:cNvSpPr/>
          <p:nvPr/>
        </p:nvSpPr>
        <p:spPr>
          <a:xfrm>
            <a:off x="2685943" y="1678207"/>
            <a:ext cx="5900614" cy="3381976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100000"/>
              </a:lnSpc>
            </a:pPr>
            <a:r>
              <a:rPr lang="it-IT" sz="15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 </a:t>
            </a:r>
            <a:endParaRPr lang="it-IT" sz="15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aphicFrame>
        <p:nvGraphicFramePr>
          <p:cNvPr id="13" name="Gra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6172192"/>
              </p:ext>
            </p:extLst>
          </p:nvPr>
        </p:nvGraphicFramePr>
        <p:xfrm>
          <a:off x="2651163" y="1081881"/>
          <a:ext cx="2234434" cy="2133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2115420"/>
              </p:ext>
            </p:extLst>
          </p:nvPr>
        </p:nvGraphicFramePr>
        <p:xfrm>
          <a:off x="4958536" y="1068786"/>
          <a:ext cx="3010850" cy="2148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Rettangolo 7"/>
          <p:cNvSpPr/>
          <p:nvPr/>
        </p:nvSpPr>
        <p:spPr>
          <a:xfrm>
            <a:off x="605636" y="1099683"/>
            <a:ext cx="14983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ATECO 01.13</a:t>
            </a:r>
            <a:endParaRPr lang="it-IT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pSp>
        <p:nvGrpSpPr>
          <p:cNvPr id="16" name="Gruppo 15">
            <a:extLst>
              <a:ext uri="{FF2B5EF4-FFF2-40B4-BE49-F238E27FC236}">
                <a16:creationId xmlns:a16="http://schemas.microsoft.com/office/drawing/2014/main" id="{8B9A3E52-AFDE-4E4D-89F5-1F915FB97048}"/>
              </a:ext>
            </a:extLst>
          </p:cNvPr>
          <p:cNvGrpSpPr/>
          <p:nvPr/>
        </p:nvGrpSpPr>
        <p:grpSpPr>
          <a:xfrm>
            <a:off x="557443" y="3352907"/>
            <a:ext cx="6966885" cy="2266339"/>
            <a:chOff x="180000" y="1593235"/>
            <a:chExt cx="12010680" cy="3642120"/>
          </a:xfrm>
        </p:grpSpPr>
        <p:pic>
          <p:nvPicPr>
            <p:cNvPr id="17" name="Immagine 3_1"/>
            <p:cNvPicPr/>
            <p:nvPr/>
          </p:nvPicPr>
          <p:blipFill>
            <a:blip r:embed="rId6"/>
            <a:stretch/>
          </p:blipFill>
          <p:spPr>
            <a:xfrm>
              <a:off x="180000" y="1593235"/>
              <a:ext cx="5760000" cy="36421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8" name="Immagine 3_0"/>
            <p:cNvPicPr/>
            <p:nvPr/>
          </p:nvPicPr>
          <p:blipFill>
            <a:blip r:embed="rId7"/>
            <a:stretch/>
          </p:blipFill>
          <p:spPr>
            <a:xfrm>
              <a:off x="5940000" y="1593235"/>
              <a:ext cx="6250680" cy="3600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9" name="Rettangolo 18">
              <a:extLst>
                <a:ext uri="{FF2B5EF4-FFF2-40B4-BE49-F238E27FC236}">
                  <a16:creationId xmlns:a16="http://schemas.microsoft.com/office/drawing/2014/main" id="{0838CAC7-C461-FF4D-807F-C3A63BFA125D}"/>
                </a:ext>
              </a:extLst>
            </p:cNvPr>
            <p:cNvSpPr/>
            <p:nvPr/>
          </p:nvSpPr>
          <p:spPr>
            <a:xfrm>
              <a:off x="211805" y="1993392"/>
              <a:ext cx="1168939" cy="219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Nachlieli CLM" panose="02000603000000000000" pitchFamily="50" charset="-79"/>
                <a:cs typeface="Nachlieli CLM" panose="02000603000000000000" pitchFamily="50" charset="-79"/>
              </a:endParaRPr>
            </a:p>
          </p:txBody>
        </p:sp>
        <p:sp>
          <p:nvSpPr>
            <p:cNvPr id="20" name="Rettangolo 19">
              <a:extLst>
                <a:ext uri="{FF2B5EF4-FFF2-40B4-BE49-F238E27FC236}">
                  <a16:creationId xmlns:a16="http://schemas.microsoft.com/office/drawing/2014/main" id="{2AEF14D2-B4FE-2343-AA11-4060A9011FBB}"/>
                </a:ext>
              </a:extLst>
            </p:cNvPr>
            <p:cNvSpPr/>
            <p:nvPr/>
          </p:nvSpPr>
          <p:spPr>
            <a:xfrm>
              <a:off x="5970041" y="2103120"/>
              <a:ext cx="1168939" cy="2194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Nachlieli CLM" panose="02000603000000000000" pitchFamily="50" charset="-79"/>
                <a:cs typeface="Nachlieli CLM" panose="02000603000000000000" pitchFamily="50" charset="-79"/>
              </a:endParaRPr>
            </a:p>
          </p:txBody>
        </p:sp>
      </p:grpSp>
      <p:sp>
        <p:nvSpPr>
          <p:cNvPr id="9" name="Freccia a destra 8"/>
          <p:cNvSpPr/>
          <p:nvPr/>
        </p:nvSpPr>
        <p:spPr>
          <a:xfrm>
            <a:off x="466030" y="5748000"/>
            <a:ext cx="1801714" cy="640774"/>
          </a:xfrm>
          <a:prstGeom prst="rightArrow">
            <a:avLst/>
          </a:prstGeom>
          <a:solidFill>
            <a:srgbClr val="009868"/>
          </a:solidFill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>
                <a:latin typeface="Nachlieli CLM" panose="02000603000000000000" pitchFamily="50" charset="-79"/>
                <a:cs typeface="Nachlieli CLM" panose="02000603000000000000" pitchFamily="50" charset="-79"/>
              </a:rPr>
              <a:t>DGR XII/294 del 15/05/2023</a:t>
            </a:r>
          </a:p>
        </p:txBody>
      </p:sp>
      <p:sp>
        <p:nvSpPr>
          <p:cNvPr id="10" name="CasellaDiTesto 9"/>
          <p:cNvSpPr txBox="1"/>
          <p:nvPr/>
        </p:nvSpPr>
        <p:spPr>
          <a:xfrm>
            <a:off x="2267744" y="5775904"/>
            <a:ext cx="4757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/>
              <a:t>Sviluppo di un </a:t>
            </a:r>
            <a:r>
              <a:rPr lang="it-IT" sz="1200" b="1" dirty="0">
                <a:solidFill>
                  <a:srgbClr val="C00000"/>
                </a:solidFill>
              </a:rPr>
              <a:t>programma per la sorveglianza sanitaria lavoratori stagionali e lavoratori a tempo determinato </a:t>
            </a:r>
            <a:r>
              <a:rPr lang="it-IT" sz="1200" b="1" dirty="0"/>
              <a:t>(ATS, UOOML Spedali Civili, EBAT)</a:t>
            </a:r>
          </a:p>
        </p:txBody>
      </p:sp>
      <p:sp>
        <p:nvSpPr>
          <p:cNvPr id="11" name="Rettangolo arrotondato 10"/>
          <p:cNvSpPr/>
          <p:nvPr/>
        </p:nvSpPr>
        <p:spPr>
          <a:xfrm>
            <a:off x="457455" y="3243124"/>
            <a:ext cx="7137157" cy="2425421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1" name="Freccia a sinistra 20"/>
          <p:cNvSpPr/>
          <p:nvPr/>
        </p:nvSpPr>
        <p:spPr>
          <a:xfrm>
            <a:off x="6129017" y="4715200"/>
            <a:ext cx="2504511" cy="432048"/>
          </a:xfrm>
          <a:prstGeom prst="leftArrow">
            <a:avLst/>
          </a:prstGeom>
          <a:solidFill>
            <a:srgbClr val="009868"/>
          </a:solidFill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Nachlieli CLM" panose="02000603000000000000" pitchFamily="50" charset="-79"/>
                <a:cs typeface="Nachlieli CLM" panose="02000603000000000000" pitchFamily="50" charset="-79"/>
              </a:rPr>
              <a:t>Sorveglianza sanitaria?</a:t>
            </a:r>
            <a:endParaRPr lang="it-IT" sz="1400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2" name="Rettangolo arrotondato 11"/>
          <p:cNvSpPr/>
          <p:nvPr/>
        </p:nvSpPr>
        <p:spPr>
          <a:xfrm>
            <a:off x="2267744" y="970871"/>
            <a:ext cx="5904656" cy="2190388"/>
          </a:xfrm>
          <a:prstGeom prst="roundRect">
            <a:avLst/>
          </a:prstGeom>
          <a:noFill/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437402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74" y="5599901"/>
            <a:ext cx="1073232" cy="592862"/>
          </a:xfrm>
          <a:prstGeom prst="rect">
            <a:avLst/>
          </a:prstGeom>
        </p:spPr>
      </p:pic>
      <p:grpSp>
        <p:nvGrpSpPr>
          <p:cNvPr id="12" name="Gruppo 11">
            <a:extLst>
              <a:ext uri="{FF2B5EF4-FFF2-40B4-BE49-F238E27FC236}">
                <a16:creationId xmlns:a16="http://schemas.microsoft.com/office/drawing/2014/main" id="{C3D2FE4A-96FB-BC46-AB8C-ADC69E081CF2}"/>
              </a:ext>
            </a:extLst>
          </p:cNvPr>
          <p:cNvGrpSpPr/>
          <p:nvPr/>
        </p:nvGrpSpPr>
        <p:grpSpPr>
          <a:xfrm>
            <a:off x="543468" y="1494862"/>
            <a:ext cx="3182007" cy="1978205"/>
            <a:chOff x="649392" y="1492467"/>
            <a:chExt cx="5228565" cy="3200303"/>
          </a:xfrm>
        </p:grpSpPr>
        <p:pic>
          <p:nvPicPr>
            <p:cNvPr id="14" name="Immagine 7"/>
            <p:cNvPicPr/>
            <p:nvPr/>
          </p:nvPicPr>
          <p:blipFill>
            <a:blip r:embed="rId4"/>
            <a:srcRect r="1186" b="21925"/>
            <a:stretch/>
          </p:blipFill>
          <p:spPr>
            <a:xfrm>
              <a:off x="649392" y="1492467"/>
              <a:ext cx="5228565" cy="2263775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Immagine 5"/>
            <p:cNvPicPr/>
            <p:nvPr/>
          </p:nvPicPr>
          <p:blipFill>
            <a:blip r:embed="rId5"/>
            <a:stretch/>
          </p:blipFill>
          <p:spPr>
            <a:xfrm>
              <a:off x="827178" y="3340546"/>
              <a:ext cx="3479263" cy="1352224"/>
            </a:xfrm>
            <a:prstGeom prst="rect">
              <a:avLst/>
            </a:prstGeom>
            <a:ln w="0">
              <a:solidFill>
                <a:schemeClr val="tx1"/>
              </a:solidFill>
            </a:ln>
          </p:spPr>
        </p:pic>
      </p:grpSp>
      <p:sp>
        <p:nvSpPr>
          <p:cNvPr id="16" name="CustomShape 2"/>
          <p:cNvSpPr/>
          <p:nvPr/>
        </p:nvSpPr>
        <p:spPr>
          <a:xfrm>
            <a:off x="3946253" y="1593218"/>
            <a:ext cx="4722428" cy="1730153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>
            <a:spAutoFit/>
          </a:bodyPr>
          <a:lstStyle/>
          <a:p>
            <a:pPr marL="257310" indent="-256770">
              <a:buClr>
                <a:srgbClr val="000000"/>
              </a:buClr>
              <a:buFont typeface="StarSymbol"/>
              <a:buAutoNum type="arabicPeriod"/>
            </a:pPr>
            <a:r>
              <a:rPr lang="it-IT" sz="12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Analisi del bisogno</a:t>
            </a:r>
            <a:r>
              <a:rPr lang="it-IT" sz="1200" b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: la centralità dell’agricoltura </a:t>
            </a:r>
            <a:r>
              <a:rPr lang="it-IT" sz="12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e la significativa </a:t>
            </a:r>
            <a:r>
              <a:rPr lang="it-IT" sz="1200" u="sng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carenza di prevenzione </a:t>
            </a:r>
            <a:r>
              <a:rPr lang="it-IT" sz="1200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nel settore</a:t>
            </a:r>
            <a:endParaRPr lang="it-IT" sz="12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algn="just">
              <a:lnSpc>
                <a:spcPct val="100000"/>
              </a:lnSpc>
            </a:pPr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(…)</a:t>
            </a:r>
            <a:r>
              <a:rPr lang="it-IT" sz="1200" i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situazione ove il </a:t>
            </a:r>
            <a:r>
              <a:rPr lang="it-IT" sz="1200" b="1" i="1" spc="-1" dirty="0">
                <a:solidFill>
                  <a:srgbClr val="C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bisogno di prevenzione </a:t>
            </a:r>
            <a:r>
              <a:rPr lang="it-IT" sz="1200" i="1" spc="-1" dirty="0">
                <a:solidFill>
                  <a:srgbClr val="0066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è più elevato rispetto ad altri settori </a:t>
            </a:r>
          </a:p>
          <a:p>
            <a:pPr algn="just">
              <a:lnSpc>
                <a:spcPct val="100000"/>
              </a:lnSpc>
            </a:pPr>
            <a:endParaRPr lang="it-IT" sz="1200" i="1" spc="-1" dirty="0">
              <a:solidFill>
                <a:srgbClr val="006600"/>
              </a:solidFill>
              <a:latin typeface="Nachlieli CLM" panose="02000603000000000000" pitchFamily="50" charset="-79"/>
              <a:ea typeface="Verdana"/>
              <a:cs typeface="Nachlieli CLM" panose="02000603000000000000" pitchFamily="50" charset="-79"/>
            </a:endParaRPr>
          </a:p>
          <a:p>
            <a:pPr algn="just"/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4.3 Individuazione di specifici </a:t>
            </a:r>
            <a:r>
              <a:rPr lang="it-IT" sz="1200" b="1" i="1" spc="-1" dirty="0">
                <a:solidFill>
                  <a:srgbClr val="C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settori critici </a:t>
            </a:r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(</a:t>
            </a:r>
            <a:r>
              <a:rPr lang="it-IT" sz="1200" b="1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lavoro stagionale, avventizio</a:t>
            </a:r>
            <a:r>
              <a:rPr lang="it-IT" sz="1200" i="1" spc="-1" dirty="0">
                <a:solidFill>
                  <a:srgbClr val="000000"/>
                </a:solidFill>
                <a:latin typeface="Nachlieli CLM" panose="02000603000000000000" pitchFamily="50" charset="-79"/>
                <a:ea typeface="Verdana"/>
                <a:cs typeface="Nachlieli CLM" panose="02000603000000000000" pitchFamily="50" charset="-79"/>
              </a:rPr>
              <a:t>)</a:t>
            </a:r>
            <a:endParaRPr lang="it-IT" sz="12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algn="just">
              <a:lnSpc>
                <a:spcPct val="100000"/>
              </a:lnSpc>
            </a:pPr>
            <a:endParaRPr lang="it-IT" sz="1200" i="1" spc="-1" dirty="0">
              <a:solidFill>
                <a:srgbClr val="000000"/>
              </a:solidFill>
              <a:latin typeface="Nachlieli CLM" panose="02000603000000000000" pitchFamily="50" charset="-79"/>
              <a:ea typeface="Verdana"/>
              <a:cs typeface="Nachlieli CLM" panose="02000603000000000000" pitchFamily="50" charset="-79"/>
            </a:endParaRPr>
          </a:p>
          <a:p>
            <a:pPr algn="just">
              <a:lnSpc>
                <a:spcPct val="100000"/>
              </a:lnSpc>
            </a:pPr>
            <a:endParaRPr lang="it-IT" sz="120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636B59B9-7D70-2546-93F6-46E9B3F01BA8}"/>
              </a:ext>
            </a:extLst>
          </p:cNvPr>
          <p:cNvSpPr/>
          <p:nvPr/>
        </p:nvSpPr>
        <p:spPr>
          <a:xfrm>
            <a:off x="415550" y="1180312"/>
            <a:ext cx="8332914" cy="2600864"/>
          </a:xfrm>
          <a:prstGeom prst="rect">
            <a:avLst/>
          </a:prstGeom>
          <a:noFill/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9" name="Rettangolo 18">
            <a:extLst>
              <a:ext uri="{FF2B5EF4-FFF2-40B4-BE49-F238E27FC236}">
                <a16:creationId xmlns:a16="http://schemas.microsoft.com/office/drawing/2014/main" id="{8A77E93B-1B77-3A4B-99AA-8DCB13F8AAE3}"/>
              </a:ext>
            </a:extLst>
          </p:cNvPr>
          <p:cNvSpPr/>
          <p:nvPr/>
        </p:nvSpPr>
        <p:spPr>
          <a:xfrm>
            <a:off x="71515" y="3560692"/>
            <a:ext cx="7161734" cy="2360027"/>
          </a:xfrm>
          <a:prstGeom prst="rect">
            <a:avLst/>
          </a:prstGeom>
          <a:solidFill>
            <a:schemeClr val="bg1"/>
          </a:solidFill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2F219C07-7AFA-A84C-9353-F881D0B852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38" y="4564188"/>
            <a:ext cx="4973438" cy="102241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8A6B5806-13CF-D34D-BEB0-585B1B3B506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38" y="4128741"/>
            <a:ext cx="3843068" cy="406178"/>
          </a:xfrm>
          <a:prstGeom prst="rect">
            <a:avLst/>
          </a:prstGeom>
        </p:spPr>
      </p:pic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C5CA5366-C18E-B445-AE8E-A794CDE2AFFE}"/>
              </a:ext>
            </a:extLst>
          </p:cNvPr>
          <p:cNvSpPr txBox="1"/>
          <p:nvPr/>
        </p:nvSpPr>
        <p:spPr>
          <a:xfrm>
            <a:off x="0" y="3731437"/>
            <a:ext cx="314504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100" b="1" dirty="0">
                <a:solidFill>
                  <a:srgbClr val="C00000"/>
                </a:solidFill>
                <a:latin typeface="Nachlieli CLM" panose="02000603000000000000" pitchFamily="50" charset="-79"/>
                <a:ea typeface="Tahoma" panose="020B0604030504040204" pitchFamily="34" charset="0"/>
                <a:cs typeface="Nachlieli CLM" panose="02000603000000000000" pitchFamily="50" charset="-79"/>
              </a:rPr>
              <a:t>…e il filo conduttore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2914E0DB-ED6B-6E48-92A8-172E8D4D17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6565" y="3830179"/>
            <a:ext cx="2088227" cy="1668797"/>
          </a:xfrm>
          <a:prstGeom prst="rect">
            <a:avLst/>
          </a:prstGeom>
        </p:spPr>
      </p:pic>
      <p:sp>
        <p:nvSpPr>
          <p:cNvPr id="24" name="Ovale 23">
            <a:extLst>
              <a:ext uri="{FF2B5EF4-FFF2-40B4-BE49-F238E27FC236}">
                <a16:creationId xmlns:a16="http://schemas.microsoft.com/office/drawing/2014/main" id="{BC5687BF-29E3-E240-B3C5-219E36DBF356}"/>
              </a:ext>
            </a:extLst>
          </p:cNvPr>
          <p:cNvSpPr/>
          <p:nvPr/>
        </p:nvSpPr>
        <p:spPr>
          <a:xfrm>
            <a:off x="651666" y="5268928"/>
            <a:ext cx="4534711" cy="363260"/>
          </a:xfrm>
          <a:prstGeom prst="ellipse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5" name="CustomShape 2"/>
          <p:cNvSpPr/>
          <p:nvPr/>
        </p:nvSpPr>
        <p:spPr>
          <a:xfrm>
            <a:off x="1941082" y="473458"/>
            <a:ext cx="5653530" cy="45595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L’impegno del 2023 e oltre</a:t>
            </a:r>
            <a:endParaRPr lang="it-IT" sz="28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15278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622" y="1535708"/>
            <a:ext cx="2398066" cy="34778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magin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852" y="3479427"/>
            <a:ext cx="2228173" cy="25087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CustomShape 2"/>
          <p:cNvSpPr/>
          <p:nvPr/>
        </p:nvSpPr>
        <p:spPr>
          <a:xfrm>
            <a:off x="595800" y="650604"/>
            <a:ext cx="7952400" cy="40979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67500" tIns="33750" rIns="67500" bIns="33750" anchor="ctr" anchorCtr="1">
            <a:spAutoFit/>
          </a:bodyPr>
          <a:lstStyle/>
          <a:p>
            <a:pPr>
              <a:lnSpc>
                <a:spcPct val="90000"/>
              </a:lnSpc>
            </a:pPr>
            <a:r>
              <a:rPr lang="it-IT" sz="24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Dalle esperienze locali ai Piani Mirati di Prevenzione </a:t>
            </a:r>
            <a:endParaRPr lang="it-IT" sz="2400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pic>
        <p:nvPicPr>
          <p:cNvPr id="13" name="Immagine 18"/>
          <p:cNvPicPr/>
          <p:nvPr/>
        </p:nvPicPr>
        <p:blipFill>
          <a:blip r:embed="rId6"/>
          <a:stretch/>
        </p:blipFill>
        <p:spPr>
          <a:xfrm>
            <a:off x="7461295" y="1771184"/>
            <a:ext cx="1178010" cy="941490"/>
          </a:xfrm>
          <a:prstGeom prst="rect">
            <a:avLst/>
          </a:prstGeom>
          <a:ln w="0">
            <a:noFill/>
          </a:ln>
        </p:spPr>
      </p:pic>
      <p:pic>
        <p:nvPicPr>
          <p:cNvPr id="14" name="Immagine 19"/>
          <p:cNvPicPr/>
          <p:nvPr/>
        </p:nvPicPr>
        <p:blipFill>
          <a:blip r:embed="rId7"/>
          <a:stretch/>
        </p:blipFill>
        <p:spPr>
          <a:xfrm>
            <a:off x="3060060" y="1622036"/>
            <a:ext cx="2869830" cy="302940"/>
          </a:xfrm>
          <a:prstGeom prst="rect">
            <a:avLst/>
          </a:prstGeom>
          <a:ln w="0">
            <a:noFill/>
          </a:ln>
        </p:spPr>
      </p:pic>
      <p:sp>
        <p:nvSpPr>
          <p:cNvPr id="15" name="Rettangolo 14"/>
          <p:cNvSpPr/>
          <p:nvPr/>
        </p:nvSpPr>
        <p:spPr>
          <a:xfrm>
            <a:off x="3154091" y="1914592"/>
            <a:ext cx="4520005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350" b="1" spc="-1" dirty="0">
                <a:solidFill>
                  <a:srgbClr val="0066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PMP a valenza regionale con strumenti che verranno individuati dal gruppo di lavoro regionale</a:t>
            </a:r>
            <a:endParaRPr lang="it-IT" sz="135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 marL="214583" indent="-214313"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</a:pPr>
            <a:r>
              <a:rPr lang="it-IT" sz="1350" b="1" spc="-1" dirty="0">
                <a:solidFill>
                  <a:schemeClr val="bg1">
                    <a:lumMod val="75000"/>
                  </a:schemeClr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Sorveglianza sanitaria efficace </a:t>
            </a:r>
            <a:r>
              <a:rPr lang="it-IT" sz="1350" spc="-1" dirty="0">
                <a:solidFill>
                  <a:schemeClr val="bg1">
                    <a:lumMod val="75000"/>
                  </a:schemeClr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(da sviluppare nel 2023, 2024 e 2025)</a:t>
            </a:r>
          </a:p>
          <a:p>
            <a:pPr marL="214380" indent="-214110">
              <a:buClr>
                <a:srgbClr val="C00000"/>
              </a:buClr>
              <a:buFont typeface="Arial"/>
              <a:buChar char="•"/>
            </a:pPr>
            <a:r>
              <a:rPr lang="it-IT" sz="1350" b="1" spc="-1" dirty="0">
                <a:solidFill>
                  <a:srgbClr val="C000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Rischio stress da calore </a:t>
            </a:r>
            <a:r>
              <a:rPr lang="it-IT" sz="1350" spc="-1" dirty="0">
                <a:solidFill>
                  <a:srgbClr val="000000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(da sviluppare nel 2023, 2024 e 2025)</a:t>
            </a:r>
            <a:endParaRPr lang="it-IT" sz="135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  <a:p>
            <a:pPr>
              <a:lnSpc>
                <a:spcPct val="100000"/>
              </a:lnSpc>
            </a:pPr>
            <a:endParaRPr lang="it-IT" sz="1350" spc="-1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2743310" y="4612700"/>
            <a:ext cx="1739151" cy="1480596"/>
            <a:chOff x="7218791" y="3598152"/>
            <a:chExt cx="2318868" cy="1974128"/>
          </a:xfrm>
          <a:solidFill>
            <a:schemeClr val="bg1"/>
          </a:solidFill>
        </p:grpSpPr>
        <p:sp>
          <p:nvSpPr>
            <p:cNvPr id="17" name="Rettangolo 16"/>
            <p:cNvSpPr/>
            <p:nvPr/>
          </p:nvSpPr>
          <p:spPr>
            <a:xfrm>
              <a:off x="7218791" y="3598152"/>
              <a:ext cx="2318868" cy="1974128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>
                <a:latin typeface="Nachlieli CLM" panose="02000603000000000000" pitchFamily="50" charset="-79"/>
                <a:cs typeface="Nachlieli CLM" panose="02000603000000000000" pitchFamily="50" charset="-79"/>
              </a:endParaRPr>
            </a:p>
          </p:txBody>
        </p:sp>
        <p:grpSp>
          <p:nvGrpSpPr>
            <p:cNvPr id="18" name="Gruppo 17"/>
            <p:cNvGrpSpPr/>
            <p:nvPr/>
          </p:nvGrpSpPr>
          <p:grpSpPr>
            <a:xfrm>
              <a:off x="7331267" y="3639748"/>
              <a:ext cx="2093916" cy="1799235"/>
              <a:chOff x="7739783" y="3641655"/>
              <a:chExt cx="2093916" cy="1799235"/>
            </a:xfrm>
            <a:grpFill/>
          </p:grpSpPr>
          <p:pic>
            <p:nvPicPr>
              <p:cNvPr id="19" name="Immagine 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739783" y="3641655"/>
                <a:ext cx="2093916" cy="1485359"/>
              </a:xfrm>
              <a:prstGeom prst="rect">
                <a:avLst/>
              </a:prstGeom>
              <a:grpFill/>
            </p:spPr>
          </p:pic>
          <p:pic>
            <p:nvPicPr>
              <p:cNvPr id="20" name="Immagine 19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534046" y="5239607"/>
                <a:ext cx="690767" cy="201283"/>
              </a:xfrm>
              <a:prstGeom prst="rect">
                <a:avLst/>
              </a:prstGeom>
              <a:grpFill/>
            </p:spPr>
          </p:pic>
        </p:grpSp>
      </p:grpSp>
      <p:grpSp>
        <p:nvGrpSpPr>
          <p:cNvPr id="21" name="Gruppo 20"/>
          <p:cNvGrpSpPr/>
          <p:nvPr/>
        </p:nvGrpSpPr>
        <p:grpSpPr>
          <a:xfrm>
            <a:off x="4342371" y="5419273"/>
            <a:ext cx="1418241" cy="946027"/>
            <a:chOff x="4730817" y="4398262"/>
            <a:chExt cx="2612429" cy="2108026"/>
          </a:xfrm>
        </p:grpSpPr>
        <p:pic>
          <p:nvPicPr>
            <p:cNvPr id="22" name="Immagine 21"/>
            <p:cNvPicPr>
              <a:picLocks noChangeAspect="1"/>
            </p:cNvPicPr>
            <p:nvPr/>
          </p:nvPicPr>
          <p:blipFill rotWithShape="1">
            <a:blip r:embed="rId10"/>
            <a:srcRect l="34936" r="21073"/>
            <a:stretch/>
          </p:blipFill>
          <p:spPr>
            <a:xfrm>
              <a:off x="4730817" y="4398262"/>
              <a:ext cx="2612429" cy="210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</p:pic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817072" y="4491745"/>
              <a:ext cx="1345492" cy="340140"/>
            </a:xfrm>
            <a:prstGeom prst="rect">
              <a:avLst/>
            </a:prstGeom>
          </p:spPr>
        </p:pic>
      </p:grpSp>
      <p:sp>
        <p:nvSpPr>
          <p:cNvPr id="26" name="CasellaDiTesto 25"/>
          <p:cNvSpPr txBox="1"/>
          <p:nvPr/>
        </p:nvSpPr>
        <p:spPr>
          <a:xfrm>
            <a:off x="4342371" y="3767683"/>
            <a:ext cx="42587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Approfondimento su </a:t>
            </a:r>
            <a:r>
              <a:rPr lang="it-IT" sz="1600" b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sorveglianza sanitaria </a:t>
            </a:r>
            <a:r>
              <a:rPr lang="it-IT" sz="1600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in relazione allo stress da calore</a:t>
            </a:r>
          </a:p>
        </p:txBody>
      </p:sp>
      <p:sp>
        <p:nvSpPr>
          <p:cNvPr id="27" name="Rettangolo arrotondato 26"/>
          <p:cNvSpPr/>
          <p:nvPr/>
        </p:nvSpPr>
        <p:spPr>
          <a:xfrm>
            <a:off x="2827667" y="1535708"/>
            <a:ext cx="5811638" cy="1853760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Freccia a destra 23"/>
          <p:cNvSpPr/>
          <p:nvPr/>
        </p:nvSpPr>
        <p:spPr>
          <a:xfrm>
            <a:off x="4404018" y="3271596"/>
            <a:ext cx="742950" cy="235744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5151621" y="3243014"/>
            <a:ext cx="2898679" cy="30008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it-IT" sz="1350" dirty="0">
                <a:latin typeface="Nachlieli CLM" panose="02000603000000000000" pitchFamily="50" charset="-79"/>
                <a:cs typeface="Nachlieli CLM" panose="02000603000000000000" pitchFamily="50" charset="-79"/>
              </a:rPr>
              <a:t>ATECO 01.13 – 01.21 – 01.25</a:t>
            </a:r>
          </a:p>
        </p:txBody>
      </p:sp>
      <p:sp>
        <p:nvSpPr>
          <p:cNvPr id="28" name="Rettangolo arrotondato 27"/>
          <p:cNvSpPr/>
          <p:nvPr/>
        </p:nvSpPr>
        <p:spPr>
          <a:xfrm>
            <a:off x="4342371" y="3666618"/>
            <a:ext cx="4190069" cy="789665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29" name="Rettangolo arrotondato 28"/>
          <p:cNvSpPr/>
          <p:nvPr/>
        </p:nvSpPr>
        <p:spPr>
          <a:xfrm>
            <a:off x="5146968" y="3212122"/>
            <a:ext cx="2903332" cy="305418"/>
          </a:xfrm>
          <a:prstGeom prst="roundRect">
            <a:avLst/>
          </a:prstGeom>
          <a:noFill/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99384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935596" y="548284"/>
            <a:ext cx="7272808" cy="4894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Take home </a:t>
            </a:r>
            <a:r>
              <a:rPr lang="it-IT" sz="2800" b="1" spc="-1" dirty="0" err="1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messages</a:t>
            </a:r>
            <a:endParaRPr lang="it-IT" sz="2800" b="1" spc="-1" dirty="0">
              <a:solidFill>
                <a:srgbClr val="C00000"/>
              </a:solidFill>
              <a:latin typeface="Nachlieli CLM" panose="02000603000000000000" pitchFamily="50" charset="-79"/>
              <a:ea typeface="Tahoma"/>
              <a:cs typeface="Nachlieli CLM" panose="02000603000000000000" pitchFamily="50" charset="-79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887695" y="1252335"/>
            <a:ext cx="73886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+mj-lt"/>
                <a:cs typeface="Nachlieli CLM" panose="02000603000000000000" pitchFamily="50" charset="-79"/>
              </a:rPr>
              <a:t>Un’</a:t>
            </a:r>
            <a:r>
              <a:rPr lang="it-IT" sz="2000" b="1" dirty="0">
                <a:latin typeface="+mj-lt"/>
                <a:cs typeface="Nachlieli CLM" panose="02000603000000000000" pitchFamily="50" charset="-79"/>
              </a:rPr>
              <a:t>efficace azione preventiva </a:t>
            </a:r>
            <a:r>
              <a:rPr lang="it-IT" sz="2000" dirty="0">
                <a:latin typeface="+mj-lt"/>
                <a:cs typeface="Nachlieli CLM" panose="02000603000000000000" pitchFamily="50" charset="-79"/>
              </a:rPr>
              <a:t>nel settore agricolo non può prescindere: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000" dirty="0">
                <a:latin typeface="+mj-lt"/>
                <a:cs typeface="Nachlieli CLM" panose="02000603000000000000" pitchFamily="50" charset="-79"/>
              </a:rPr>
              <a:t>dalla «conoscenza» del territorio (</a:t>
            </a:r>
            <a:r>
              <a:rPr lang="it-IT" sz="2000" b="1" dirty="0">
                <a:solidFill>
                  <a:srgbClr val="00636A"/>
                </a:solidFill>
                <a:latin typeface="+mj-lt"/>
                <a:cs typeface="Nachlieli CLM" panose="02000603000000000000" pitchFamily="50" charset="-79"/>
              </a:rPr>
              <a:t>vigilanza</a:t>
            </a:r>
            <a:r>
              <a:rPr lang="it-IT" sz="2000" dirty="0">
                <a:latin typeface="+mj-lt"/>
                <a:cs typeface="Nachlieli CLM" panose="02000603000000000000" pitchFamily="50" charset="-79"/>
              </a:rPr>
              <a:t>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it-IT" sz="2000" dirty="0">
                <a:latin typeface="+mj-lt"/>
                <a:cs typeface="Nachlieli CLM" panose="02000603000000000000" pitchFamily="50" charset="-79"/>
              </a:rPr>
              <a:t>dallo sviluppo di </a:t>
            </a:r>
            <a:r>
              <a:rPr lang="it-IT" sz="2000" b="1" dirty="0">
                <a:solidFill>
                  <a:srgbClr val="00636A"/>
                </a:solidFill>
                <a:latin typeface="+mj-lt"/>
                <a:cs typeface="Nachlieli CLM" panose="02000603000000000000" pitchFamily="50" charset="-79"/>
              </a:rPr>
              <a:t>azioni di promozione </a:t>
            </a:r>
            <a:r>
              <a:rPr lang="it-IT" sz="2000" dirty="0">
                <a:latin typeface="+mj-lt"/>
                <a:cs typeface="Nachlieli CLM" panose="02000603000000000000" pitchFamily="50" charset="-79"/>
              </a:rPr>
              <a:t>della salute e sicurezza per i lavoratori </a:t>
            </a:r>
          </a:p>
        </p:txBody>
      </p:sp>
      <p:sp>
        <p:nvSpPr>
          <p:cNvPr id="2" name="Rettangolo arrotondato 1"/>
          <p:cNvSpPr/>
          <p:nvPr/>
        </p:nvSpPr>
        <p:spPr>
          <a:xfrm>
            <a:off x="611560" y="1126275"/>
            <a:ext cx="7920880" cy="1769594"/>
          </a:xfrm>
          <a:prstGeom prst="roundRect">
            <a:avLst/>
          </a:prstGeom>
          <a:noFill/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621567" y="2984410"/>
            <a:ext cx="7920880" cy="1068117"/>
          </a:xfrm>
          <a:prstGeom prst="roundRect">
            <a:avLst/>
          </a:prstGeom>
          <a:noFill/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arrotondato 9"/>
          <p:cNvSpPr/>
          <p:nvPr/>
        </p:nvSpPr>
        <p:spPr>
          <a:xfrm>
            <a:off x="621567" y="4235089"/>
            <a:ext cx="7920880" cy="1394316"/>
          </a:xfrm>
          <a:prstGeom prst="roundRect">
            <a:avLst/>
          </a:prstGeom>
          <a:noFill/>
          <a:ln>
            <a:solidFill>
              <a:srgbClr val="0087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2C9A00EE-6C7D-6742-9D98-D79CBF502B8F}"/>
              </a:ext>
            </a:extLst>
          </p:cNvPr>
          <p:cNvSpPr/>
          <p:nvPr/>
        </p:nvSpPr>
        <p:spPr>
          <a:xfrm>
            <a:off x="935596" y="3098323"/>
            <a:ext cx="74066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atin typeface="+mj-lt"/>
                <a:cs typeface="Nachlieli CLM" panose="02000603000000000000" pitchFamily="50" charset="-79"/>
              </a:rPr>
              <a:t>È necessario intervenire nell’accrescere la consapevolezza del ruolo della </a:t>
            </a:r>
            <a:r>
              <a:rPr lang="it-IT" sz="2000" b="1" dirty="0">
                <a:solidFill>
                  <a:srgbClr val="009868"/>
                </a:solidFill>
                <a:latin typeface="+mj-lt"/>
                <a:cs typeface="Nachlieli CLM" panose="02000603000000000000" pitchFamily="50" charset="-79"/>
              </a:rPr>
              <a:t>Sorveglianza Sanitaria </a:t>
            </a:r>
            <a:r>
              <a:rPr lang="it-IT" sz="2000" dirty="0">
                <a:latin typeface="+mj-lt"/>
                <a:cs typeface="Nachlieli CLM" panose="02000603000000000000" pitchFamily="50" charset="-79"/>
              </a:rPr>
              <a:t>nel </a:t>
            </a:r>
            <a:r>
              <a:rPr lang="it-IT" sz="2000" b="1" dirty="0">
                <a:latin typeface="+mj-lt"/>
                <a:cs typeface="Nachlieli CLM" panose="02000603000000000000" pitchFamily="50" charset="-79"/>
              </a:rPr>
              <a:t>processo di crescita della cultura della prevenzione nel settore agricolo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A8AD5281-5CA2-7B48-8BCA-3259C0F00154}"/>
              </a:ext>
            </a:extLst>
          </p:cNvPr>
          <p:cNvSpPr/>
          <p:nvPr/>
        </p:nvSpPr>
        <p:spPr>
          <a:xfrm>
            <a:off x="935596" y="4308250"/>
            <a:ext cx="74066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Per far ciò è fondamentale sostenere la collaborazione dei 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partner territoriali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all’interno del </a:t>
            </a:r>
            <a:r>
              <a:rPr lang="it-IT" sz="2000" b="1" dirty="0">
                <a:solidFill>
                  <a:srgbClr val="0087B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Sistema Integrato della Prevenzione, </a:t>
            </a:r>
            <a:r>
              <a:rPr lang="it-IT" sz="2000" dirty="0">
                <a:latin typeface="Calibri" panose="020F0502020204030204" pitchFamily="34" charset="0"/>
                <a:cs typeface="Calibri" panose="020F0502020204030204" pitchFamily="34" charset="0"/>
              </a:rPr>
              <a:t>attraverso </a:t>
            </a:r>
            <a:r>
              <a:rPr lang="it-IT" sz="2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azioni sinergiche e condivise, promozione di momenti di confronto e diffusione sul territorio di buone prassi</a:t>
            </a:r>
            <a:r>
              <a:rPr lang="it-IT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9637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chemeClr val="bg1"/>
                </a:solidFill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5373216"/>
            <a:ext cx="1499640" cy="828413"/>
          </a:xfrm>
          <a:prstGeom prst="rect">
            <a:avLst/>
          </a:prstGeom>
        </p:spPr>
      </p:pic>
      <p:pic>
        <p:nvPicPr>
          <p:cNvPr id="8" name="Picture 4" descr="Together Everyone Achieves More SVG Cut Fil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19"/>
          <a:stretch/>
        </p:blipFill>
        <p:spPr bwMode="auto">
          <a:xfrm>
            <a:off x="755576" y="1138277"/>
            <a:ext cx="4474569" cy="3715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5004048" y="1340768"/>
            <a:ext cx="2880320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000" dirty="0">
                <a:latin typeface="Nachlieli CLM" panose="02000603000000000000" pitchFamily="50" charset="-79"/>
                <a:ea typeface="Verdana" panose="020B0604030504040204" pitchFamily="34" charset="0"/>
                <a:cs typeface="Nachlieli CLM" panose="02000603000000000000" pitchFamily="50" charset="-79"/>
              </a:rPr>
              <a:t>Si ringraziano gli operatori della SC PSAL ATS Brescia</a:t>
            </a:r>
          </a:p>
        </p:txBody>
      </p:sp>
    </p:spTree>
    <p:extLst>
      <p:ext uri="{BB962C8B-B14F-4D97-AF65-F5344CB8AC3E}">
        <p14:creationId xmlns:p14="http://schemas.microsoft.com/office/powerpoint/2010/main" val="133012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7" name="CustomShape 1">
            <a:extLst>
              <a:ext uri="{FF2B5EF4-FFF2-40B4-BE49-F238E27FC236}">
                <a16:creationId xmlns:a16="http://schemas.microsoft.com/office/drawing/2014/main" id="{449FC0EF-2C2F-2B48-A5AB-AE3958DA1DB3}"/>
              </a:ext>
            </a:extLst>
          </p:cNvPr>
          <p:cNvSpPr/>
          <p:nvPr/>
        </p:nvSpPr>
        <p:spPr>
          <a:xfrm>
            <a:off x="422866" y="635894"/>
            <a:ext cx="8109574" cy="47867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trike="noStrike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Agricoltura: attività SC PSAL</a:t>
            </a:r>
            <a:endParaRPr lang="it-IT" sz="2800" b="0" strike="noStrike" spc="-1" dirty="0">
              <a:solidFill>
                <a:srgbClr val="C00000"/>
              </a:solidFill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aphicFrame>
        <p:nvGraphicFramePr>
          <p:cNvPr id="8" name="Diagramma 7"/>
          <p:cNvGraphicFramePr/>
          <p:nvPr>
            <p:extLst>
              <p:ext uri="{D42A27DB-BD31-4B8C-83A1-F6EECF244321}">
                <p14:modId xmlns:p14="http://schemas.microsoft.com/office/powerpoint/2010/main" val="436280983"/>
              </p:ext>
            </p:extLst>
          </p:nvPr>
        </p:nvGraphicFramePr>
        <p:xfrm>
          <a:off x="-540568" y="990811"/>
          <a:ext cx="9865096" cy="5219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15644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14" name="Segnaposto contenuto 1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5100161"/>
              </p:ext>
            </p:extLst>
          </p:nvPr>
        </p:nvGraphicFramePr>
        <p:xfrm>
          <a:off x="1453614" y="5823591"/>
          <a:ext cx="5880100" cy="571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88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01 - COLTIVAZIONI AGRICOLE E PRODUZIONE DI PRODOTTI ANIMALI, CACCIA E SERVIZI CONNESSI</a:t>
                      </a:r>
                      <a:endParaRPr lang="it-IT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>
                          <a:effectLst/>
                        </a:rPr>
                        <a:t>02 - SILVICOLTURA ED UTILIZZO DI AREE FORESTALI</a:t>
                      </a:r>
                      <a:endParaRPr lang="it-IT" sz="1100" b="0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u="none" strike="noStrike" dirty="0">
                          <a:effectLst/>
                        </a:rPr>
                        <a:t>03 - PESCA E ACQUACOLTURA</a:t>
                      </a:r>
                      <a:endParaRPr lang="it-IT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935596" y="525399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I controlli in agricoltura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7001927" y="4617285"/>
            <a:ext cx="15409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srgbClr val="00636A"/>
                </a:solidFill>
              </a:rPr>
              <a:t>Dati dal portale di Governo Regionale (al 20/10/2023)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365" y="1613110"/>
            <a:ext cx="5917129" cy="40148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236" y="1042224"/>
            <a:ext cx="6076950" cy="523875"/>
          </a:xfrm>
          <a:prstGeom prst="rect">
            <a:avLst/>
          </a:prstGeom>
        </p:spPr>
      </p:pic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7641134"/>
              </p:ext>
            </p:extLst>
          </p:nvPr>
        </p:nvGraphicFramePr>
        <p:xfrm>
          <a:off x="635689" y="5831721"/>
          <a:ext cx="5880100" cy="57150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5880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01 - COLTIVAZIONI AGRICOLE E PRODUZIONE DI PRODOTTI ANIMALI, CACCIA E SERVIZI CONNESSI</a:t>
                      </a:r>
                      <a:endParaRPr lang="it-IT" sz="1000" b="0" i="0" u="none" strike="noStrike" dirty="0">
                        <a:solidFill>
                          <a:srgbClr val="FFFFFF"/>
                        </a:solidFill>
                        <a:effectLst/>
                        <a:latin typeface="Nachlieli CLM" panose="02000603000000000000" pitchFamily="50" charset="-79"/>
                        <a:cs typeface="Nachlieli CLM" panose="02000603000000000000" pitchFamily="50" charset="-79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>
                          <a:effectLst/>
                        </a:rPr>
                        <a:t>02 - SILVICOLTURA ED UTILIZZO DI AREE FORESTALI</a:t>
                      </a:r>
                      <a:endParaRPr lang="it-IT" sz="1000" b="0" i="0" u="none" strike="noStrike">
                        <a:solidFill>
                          <a:srgbClr val="FFFFFF"/>
                        </a:solidFill>
                        <a:effectLst/>
                        <a:latin typeface="Nachlieli CLM" panose="02000603000000000000" pitchFamily="50" charset="-79"/>
                        <a:cs typeface="Nachlieli CLM" panose="02000603000000000000" pitchFamily="50" charset="-79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u="none" strike="noStrike" dirty="0">
                          <a:effectLst/>
                        </a:rPr>
                        <a:t>03 - PESCA E ACQUACOLTURA</a:t>
                      </a:r>
                      <a:endParaRPr lang="it-IT" sz="1000" b="0" i="0" u="none" strike="noStrike" dirty="0">
                        <a:solidFill>
                          <a:srgbClr val="FFFFFF"/>
                        </a:solidFill>
                        <a:effectLst/>
                        <a:latin typeface="Nachlieli CLM" panose="02000603000000000000" pitchFamily="50" charset="-79"/>
                        <a:cs typeface="Nachlieli CLM" panose="02000603000000000000" pitchFamily="50" charset="-79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560328" y="5583186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ATECO</a:t>
            </a:r>
          </a:p>
        </p:txBody>
      </p:sp>
    </p:spTree>
    <p:extLst>
      <p:ext uri="{BB962C8B-B14F-4D97-AF65-F5344CB8AC3E}">
        <p14:creationId xmlns:p14="http://schemas.microsoft.com/office/powerpoint/2010/main" val="2029239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32656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899592" y="669247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Il gruppo «Agricoltura» 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755576" y="1433897"/>
            <a:ext cx="74168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latin typeface="Nachlieli CLM" panose="02000603000000000000" pitchFamily="50" charset="-79"/>
                <a:cs typeface="Nachlieli CLM" panose="02000603000000000000" pitchFamily="50" charset="-79"/>
              </a:rPr>
              <a:t>Gruppo di lavoro tematico specifico per il settore agricoltura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latin typeface="Nachlieli CLM" panose="02000603000000000000" pitchFamily="50" charset="-79"/>
                <a:cs typeface="Nachlieli CLM" panose="02000603000000000000" pitchFamily="50" charset="-79"/>
              </a:rPr>
              <a:t>Composizione mista (</a:t>
            </a:r>
            <a:r>
              <a:rPr lang="it-IT" b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11 Tecnici della Prevenzione, 1 Medico del Lavoro</a:t>
            </a:r>
            <a:r>
              <a:rPr lang="it-IT" dirty="0">
                <a:latin typeface="Nachlieli CLM" panose="02000603000000000000" pitchFamily="50" charset="-79"/>
                <a:cs typeface="Nachlieli CLM" panose="02000603000000000000" pitchFamily="50" charset="-79"/>
              </a:rPr>
              <a:t>) a coordinamento tecnico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it-IT" dirty="0">
                <a:latin typeface="Nachlieli CLM" panose="02000603000000000000" pitchFamily="50" charset="-79"/>
                <a:cs typeface="Nachlieli CLM" panose="02000603000000000000" pitchFamily="50" charset="-79"/>
              </a:rPr>
              <a:t>Afferenti alle tre Equipe Territoriali (ET) presenti nel territorio di competenza della ATS Brescia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ET1 Brescia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ET2 Franciacorta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ET3 Garda</a:t>
            </a:r>
            <a:r>
              <a:rPr lang="it-IT" dirty="0">
                <a:latin typeface="Nachlieli CLM" panose="02000603000000000000" pitchFamily="50" charset="-79"/>
                <a:cs typeface="Nachlieli CLM" panose="02000603000000000000" pitchFamily="50" charset="-79"/>
              </a:rPr>
              <a:t> </a:t>
            </a:r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666840"/>
            <a:ext cx="3687001" cy="2481635"/>
          </a:xfrm>
          <a:prstGeom prst="rect">
            <a:avLst/>
          </a:prstGeom>
        </p:spPr>
      </p:pic>
      <p:sp>
        <p:nvSpPr>
          <p:cNvPr id="9" name="Rettangolo arrotondato 8"/>
          <p:cNvSpPr/>
          <p:nvPr/>
        </p:nvSpPr>
        <p:spPr>
          <a:xfrm>
            <a:off x="683568" y="1413781"/>
            <a:ext cx="7776864" cy="225305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3923928" y="3212976"/>
            <a:ext cx="4320480" cy="2088232"/>
          </a:xfrm>
          <a:prstGeom prst="roundRect">
            <a:avLst/>
          </a:prstGeom>
          <a:solidFill>
            <a:schemeClr val="bg1"/>
          </a:solidFill>
          <a:ln>
            <a:solidFill>
              <a:srgbClr val="0098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asellaDiTesto 2"/>
          <p:cNvSpPr txBox="1"/>
          <p:nvPr/>
        </p:nvSpPr>
        <p:spPr>
          <a:xfrm>
            <a:off x="4185851" y="3405491"/>
            <a:ext cx="4028199" cy="15696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Nachlieli CLM" panose="02000603000000000000" pitchFamily="50" charset="-79"/>
                <a:cs typeface="Nachlieli CLM" panose="02000603000000000000" pitchFamily="50" charset="-79"/>
              </a:rPr>
              <a:t>Si occupa di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Nachlieli CLM" panose="02000603000000000000" pitchFamily="50" charset="-79"/>
                <a:cs typeface="Nachlieli CLM" panose="02000603000000000000" pitchFamily="50" charset="-79"/>
              </a:rPr>
              <a:t>Tematiche connesse al </a:t>
            </a:r>
            <a:r>
              <a:rPr lang="it-IT" sz="1600" dirty="0">
                <a:solidFill>
                  <a:srgbClr val="009868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settore agricolo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Nachlieli CLM" panose="02000603000000000000" pitchFamily="50" charset="-79"/>
                <a:cs typeface="Nachlieli CLM" panose="02000603000000000000" pitchFamily="50" charset="-79"/>
              </a:rPr>
              <a:t>Monitorare </a:t>
            </a:r>
            <a:r>
              <a:rPr lang="it-IT" sz="1600" dirty="0">
                <a:solidFill>
                  <a:srgbClr val="009868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avanzamento attività dei controlli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>
                <a:latin typeface="Nachlieli CLM" panose="02000603000000000000" pitchFamily="50" charset="-79"/>
                <a:cs typeface="Nachlieli CLM" panose="02000603000000000000" pitchFamily="50" charset="-79"/>
              </a:rPr>
              <a:t>Proporre attivazione di </a:t>
            </a:r>
            <a:r>
              <a:rPr lang="it-IT" sz="1600" dirty="0">
                <a:solidFill>
                  <a:srgbClr val="009868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programmi di prevenzione</a:t>
            </a:r>
            <a:r>
              <a:rPr lang="it-IT" sz="1600" dirty="0">
                <a:latin typeface="Nachlieli CLM" panose="02000603000000000000" pitchFamily="50" charset="-79"/>
                <a:cs typeface="Nachlieli CLM" panose="02000603000000000000" pitchFamily="50" charset="-79"/>
              </a:rPr>
              <a:t> nei luoghi di lavoro</a:t>
            </a:r>
          </a:p>
        </p:txBody>
      </p:sp>
    </p:spTree>
    <p:extLst>
      <p:ext uri="{BB962C8B-B14F-4D97-AF65-F5344CB8AC3E}">
        <p14:creationId xmlns:p14="http://schemas.microsoft.com/office/powerpoint/2010/main" val="23051136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39" y="3756731"/>
            <a:ext cx="3687001" cy="2481635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035250" y="574060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L’attività di vigilanza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865237" y="180214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Dati tratti dall’applicativo aziendale ATS «Agricoltura»</a:t>
            </a:r>
          </a:p>
        </p:txBody>
      </p:sp>
      <p:sp>
        <p:nvSpPr>
          <p:cNvPr id="23" name="Callout 2 22"/>
          <p:cNvSpPr/>
          <p:nvPr/>
        </p:nvSpPr>
        <p:spPr>
          <a:xfrm>
            <a:off x="6691401" y="1231540"/>
            <a:ext cx="1895682" cy="725965"/>
          </a:xfrm>
          <a:prstGeom prst="borderCallout2">
            <a:avLst/>
          </a:prstGeom>
          <a:solidFill>
            <a:srgbClr val="54C8AA"/>
          </a:solidFill>
          <a:ln>
            <a:solidFill>
              <a:srgbClr val="54C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200" b="1" dirty="0">
                <a:latin typeface="Nachlieli CLM" panose="02000603000000000000" pitchFamily="50" charset="-79"/>
                <a:ea typeface="Calibri" panose="020F0502020204030204" pitchFamily="34" charset="0"/>
                <a:cs typeface="Nachlieli CLM" panose="02000603000000000000" pitchFamily="50" charset="-79"/>
              </a:rPr>
              <a:t>Distribuzione territoriale controlli (ispezioni): 2017 – 2023</a:t>
            </a:r>
            <a:endParaRPr lang="it-IT" sz="1200" dirty="0">
              <a:latin typeface="Nachlieli CLM" panose="02000603000000000000" pitchFamily="50" charset="-79"/>
              <a:ea typeface="Calibri" panose="020F0502020204030204" pitchFamily="34" charset="0"/>
              <a:cs typeface="Nachlieli CLM" panose="02000603000000000000" pitchFamily="50" charset="-79"/>
            </a:endParaRPr>
          </a:p>
        </p:txBody>
      </p:sp>
      <p:grpSp>
        <p:nvGrpSpPr>
          <p:cNvPr id="27" name="Gruppo 26"/>
          <p:cNvGrpSpPr/>
          <p:nvPr/>
        </p:nvGrpSpPr>
        <p:grpSpPr>
          <a:xfrm>
            <a:off x="3851920" y="1978616"/>
            <a:ext cx="4735162" cy="3556000"/>
            <a:chOff x="3851920" y="1978616"/>
            <a:chExt cx="4735162" cy="3556000"/>
          </a:xfrm>
        </p:grpSpPr>
        <p:pic>
          <p:nvPicPr>
            <p:cNvPr id="21" name="Immagine 20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04" b="2439"/>
            <a:stretch>
              <a:fillRect/>
            </a:stretch>
          </p:blipFill>
          <p:spPr>
            <a:xfrm>
              <a:off x="3851920" y="1978616"/>
              <a:ext cx="4572000" cy="3556000"/>
            </a:xfrm>
            <a:prstGeom prst="rect">
              <a:avLst/>
            </a:prstGeom>
          </p:spPr>
        </p:pic>
        <p:sp>
          <p:nvSpPr>
            <p:cNvPr id="24" name="CasellaDiTesto 23"/>
            <p:cNvSpPr txBox="1"/>
            <p:nvPr/>
          </p:nvSpPr>
          <p:spPr>
            <a:xfrm>
              <a:off x="7202599" y="2852936"/>
              <a:ext cx="13844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ET 3 GARDA</a:t>
              </a: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7184710" y="3756616"/>
              <a:ext cx="138448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ET 2 FRANCIACORTA</a:t>
              </a: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7169933" y="4741334"/>
              <a:ext cx="13844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ET 1 BRESCIA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64600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678834" y="476037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L’attività di vigilanza</a:t>
            </a:r>
          </a:p>
        </p:txBody>
      </p:sp>
      <p:sp>
        <p:nvSpPr>
          <p:cNvPr id="9" name="Callout 2 8"/>
          <p:cNvSpPr/>
          <p:nvPr/>
        </p:nvSpPr>
        <p:spPr>
          <a:xfrm>
            <a:off x="6694406" y="710740"/>
            <a:ext cx="1895682" cy="725965"/>
          </a:xfrm>
          <a:prstGeom prst="borderCallout2">
            <a:avLst/>
          </a:prstGeom>
          <a:solidFill>
            <a:srgbClr val="54C8AA"/>
          </a:solidFill>
          <a:ln>
            <a:solidFill>
              <a:srgbClr val="54C8A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200" b="1">
                <a:latin typeface="Nachlieli CLM" panose="02000603000000000000" pitchFamily="50" charset="-79"/>
                <a:ea typeface="Calibri" panose="020F0502020204030204" pitchFamily="34" charset="0"/>
                <a:cs typeface="Nachlieli CLM" panose="02000603000000000000" pitchFamily="50" charset="-79"/>
              </a:rPr>
              <a:t>Tipologia impresa ispezionata: 2017 – 2023</a:t>
            </a:r>
            <a:endParaRPr lang="it-IT" sz="1200" dirty="0">
              <a:latin typeface="Nachlieli CLM" panose="02000603000000000000" pitchFamily="50" charset="-79"/>
              <a:ea typeface="Calibri" panose="020F0502020204030204" pitchFamily="34" charset="0"/>
              <a:cs typeface="Nachlieli CLM" panose="02000603000000000000" pitchFamily="50" charset="-79"/>
            </a:endParaRPr>
          </a:p>
        </p:txBody>
      </p:sp>
      <p:sp>
        <p:nvSpPr>
          <p:cNvPr id="11" name="Callout 2 10"/>
          <p:cNvSpPr/>
          <p:nvPr/>
        </p:nvSpPr>
        <p:spPr>
          <a:xfrm>
            <a:off x="909599" y="4970216"/>
            <a:ext cx="2106599" cy="700082"/>
          </a:xfrm>
          <a:prstGeom prst="borderCallout2">
            <a:avLst>
              <a:gd name="adj1" fmla="val 49284"/>
              <a:gd name="adj2" fmla="val 108407"/>
              <a:gd name="adj3" fmla="val 28161"/>
              <a:gd name="adj4" fmla="val 122568"/>
              <a:gd name="adj5" fmla="val -64311"/>
              <a:gd name="adj6" fmla="val 122131"/>
            </a:avLst>
          </a:prstGeom>
          <a:solidFill>
            <a:srgbClr val="C6B038"/>
          </a:solidFill>
          <a:ln>
            <a:solidFill>
              <a:srgbClr val="C6B0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200" b="1">
                <a:latin typeface="Nachlieli CLM" panose="02000603000000000000" pitchFamily="50" charset="-79"/>
                <a:ea typeface="Calibri" panose="020F0502020204030204" pitchFamily="34" charset="0"/>
                <a:cs typeface="Nachlieli CLM" panose="02000603000000000000" pitchFamily="50" charset="-79"/>
              </a:rPr>
              <a:t>Motivazione controlli (ispezioni):   2017 –2023</a:t>
            </a:r>
            <a:endParaRPr lang="it-IT" sz="1200" dirty="0">
              <a:latin typeface="Nachlieli CLM" panose="02000603000000000000" pitchFamily="50" charset="-79"/>
              <a:ea typeface="Calibri" panose="020F0502020204030204" pitchFamily="34" charset="0"/>
              <a:cs typeface="Nachlieli CLM" panose="02000603000000000000" pitchFamily="50" charset="-79"/>
            </a:endParaRPr>
          </a:p>
        </p:txBody>
      </p:sp>
      <p:grpSp>
        <p:nvGrpSpPr>
          <p:cNvPr id="24" name="Gruppo 23"/>
          <p:cNvGrpSpPr/>
          <p:nvPr/>
        </p:nvGrpSpPr>
        <p:grpSpPr>
          <a:xfrm>
            <a:off x="909599" y="1266744"/>
            <a:ext cx="4125761" cy="3173579"/>
            <a:chOff x="909599" y="1266744"/>
            <a:chExt cx="4125761" cy="3173579"/>
          </a:xfrm>
        </p:grpSpPr>
        <p:pic>
          <p:nvPicPr>
            <p:cNvPr id="16" name="Immagine 15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235"/>
            <a:stretch>
              <a:fillRect/>
            </a:stretch>
          </p:blipFill>
          <p:spPr>
            <a:xfrm>
              <a:off x="909599" y="1266744"/>
              <a:ext cx="3672408" cy="3173579"/>
            </a:xfrm>
            <a:prstGeom prst="rect">
              <a:avLst/>
            </a:prstGeom>
          </p:spPr>
        </p:pic>
        <p:sp>
          <p:nvSpPr>
            <p:cNvPr id="20" name="CasellaDiTesto 19"/>
            <p:cNvSpPr txBox="1"/>
            <p:nvPr/>
          </p:nvSpPr>
          <p:spPr>
            <a:xfrm>
              <a:off x="3559979" y="1957505"/>
              <a:ext cx="13844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Programmazione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3557315" y="3198914"/>
              <a:ext cx="138448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P.S.R.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3595117" y="3844573"/>
              <a:ext cx="14402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Intervento per Infortunio</a:t>
              </a:r>
            </a:p>
          </p:txBody>
        </p:sp>
      </p:grpSp>
      <p:grpSp>
        <p:nvGrpSpPr>
          <p:cNvPr id="36" name="Gruppo 35"/>
          <p:cNvGrpSpPr/>
          <p:nvPr/>
        </p:nvGrpSpPr>
        <p:grpSpPr>
          <a:xfrm>
            <a:off x="4920583" y="1651158"/>
            <a:ext cx="3524250" cy="4727671"/>
            <a:chOff x="4920583" y="1651158"/>
            <a:chExt cx="3524250" cy="4727671"/>
          </a:xfrm>
        </p:grpSpPr>
        <p:pic>
          <p:nvPicPr>
            <p:cNvPr id="17" name="Immagine 1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583"/>
            <a:stretch>
              <a:fillRect/>
            </a:stretch>
          </p:blipFill>
          <p:spPr>
            <a:xfrm>
              <a:off x="4920583" y="1651158"/>
              <a:ext cx="3524250" cy="4362450"/>
            </a:xfrm>
            <a:prstGeom prst="rect">
              <a:avLst/>
            </a:prstGeom>
          </p:spPr>
        </p:pic>
        <p:sp>
          <p:nvSpPr>
            <p:cNvPr id="25" name="CasellaDiTesto 24"/>
            <p:cNvSpPr txBox="1"/>
            <p:nvPr/>
          </p:nvSpPr>
          <p:spPr>
            <a:xfrm rot="16200000">
              <a:off x="4843780" y="5510871"/>
              <a:ext cx="90887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 err="1">
                  <a:latin typeface="Nachlieli CLM" panose="02000603000000000000" pitchFamily="50" charset="-79"/>
                  <a:cs typeface="Nachlieli CLM" panose="02000603000000000000" pitchFamily="50" charset="-79"/>
                </a:rPr>
                <a:t>All</a:t>
              </a:r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. bovini</a:t>
              </a:r>
            </a:p>
          </p:txBody>
        </p:sp>
        <p:sp>
          <p:nvSpPr>
            <p:cNvPr id="26" name="CasellaDiTesto 25"/>
            <p:cNvSpPr txBox="1"/>
            <p:nvPr/>
          </p:nvSpPr>
          <p:spPr>
            <a:xfrm rot="16200000">
              <a:off x="5098415" y="5545465"/>
              <a:ext cx="97806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 err="1">
                  <a:latin typeface="Nachlieli CLM" panose="02000603000000000000" pitchFamily="50" charset="-79"/>
                  <a:cs typeface="Nachlieli CLM" panose="02000603000000000000" pitchFamily="50" charset="-79"/>
                </a:rPr>
                <a:t>All</a:t>
              </a:r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. suini</a:t>
              </a:r>
            </a:p>
          </p:txBody>
        </p:sp>
        <p:sp>
          <p:nvSpPr>
            <p:cNvPr id="27" name="CasellaDiTesto 26"/>
            <p:cNvSpPr txBox="1"/>
            <p:nvPr/>
          </p:nvSpPr>
          <p:spPr>
            <a:xfrm rot="16200000">
              <a:off x="5364452" y="5525897"/>
              <a:ext cx="938920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 err="1">
                  <a:latin typeface="Nachlieli CLM" panose="02000603000000000000" pitchFamily="50" charset="-79"/>
                  <a:cs typeface="Nachlieli CLM" panose="02000603000000000000" pitchFamily="50" charset="-79"/>
                </a:rPr>
                <a:t>All</a:t>
              </a:r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. avicolo</a:t>
              </a:r>
            </a:p>
          </p:txBody>
        </p:sp>
        <p:sp>
          <p:nvSpPr>
            <p:cNvPr id="28" name="CasellaDiTesto 27"/>
            <p:cNvSpPr txBox="1"/>
            <p:nvPr/>
          </p:nvSpPr>
          <p:spPr>
            <a:xfrm rot="16200000">
              <a:off x="5595787" y="5612607"/>
              <a:ext cx="1131813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Solo colt. terra</a:t>
              </a:r>
            </a:p>
          </p:txBody>
        </p:sp>
        <p:sp>
          <p:nvSpPr>
            <p:cNvPr id="31" name="CasellaDiTesto 30"/>
            <p:cNvSpPr txBox="1"/>
            <p:nvPr/>
          </p:nvSpPr>
          <p:spPr>
            <a:xfrm rot="16200000">
              <a:off x="5889934" y="5625440"/>
              <a:ext cx="113801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Colt. legnose</a:t>
              </a:r>
            </a:p>
          </p:txBody>
        </p:sp>
        <p:sp>
          <p:nvSpPr>
            <p:cNvPr id="32" name="CasellaDiTesto 31"/>
            <p:cNvSpPr txBox="1"/>
            <p:nvPr/>
          </p:nvSpPr>
          <p:spPr>
            <a:xfrm rot="16200000">
              <a:off x="6198607" y="5647900"/>
              <a:ext cx="1200249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Colt. vitivinicole</a:t>
              </a:r>
            </a:p>
          </p:txBody>
        </p:sp>
        <p:sp>
          <p:nvSpPr>
            <p:cNvPr id="34" name="CasellaDiTesto 33"/>
            <p:cNvSpPr txBox="1"/>
            <p:nvPr/>
          </p:nvSpPr>
          <p:spPr>
            <a:xfrm rot="16200000">
              <a:off x="6570703" y="5531844"/>
              <a:ext cx="950826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Serre</a:t>
              </a:r>
            </a:p>
          </p:txBody>
        </p:sp>
        <p:sp>
          <p:nvSpPr>
            <p:cNvPr id="35" name="CasellaDiTesto 34"/>
            <p:cNvSpPr txBox="1"/>
            <p:nvPr/>
          </p:nvSpPr>
          <p:spPr>
            <a:xfrm rot="16200000">
              <a:off x="7064358" y="5297499"/>
              <a:ext cx="542224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it-IT" sz="105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Altro </a:t>
              </a:r>
            </a:p>
          </p:txBody>
        </p:sp>
      </p:grpSp>
      <p:pic>
        <p:nvPicPr>
          <p:cNvPr id="7" name="Immagin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29" name="CasellaDiTesto 28"/>
          <p:cNvSpPr txBox="1"/>
          <p:nvPr/>
        </p:nvSpPr>
        <p:spPr>
          <a:xfrm>
            <a:off x="810770" y="586884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Dati tratti dall’applicativo aziendale ATS «Agricoltura»</a:t>
            </a:r>
          </a:p>
        </p:txBody>
      </p:sp>
    </p:spTree>
    <p:extLst>
      <p:ext uri="{BB962C8B-B14F-4D97-AF65-F5344CB8AC3E}">
        <p14:creationId xmlns:p14="http://schemas.microsoft.com/office/powerpoint/2010/main" val="1651639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827584" y="599397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L’attività di vigilanza</a:t>
            </a:r>
          </a:p>
        </p:txBody>
      </p:sp>
      <p:sp>
        <p:nvSpPr>
          <p:cNvPr id="17" name="Freccia a sinistra 16"/>
          <p:cNvSpPr/>
          <p:nvPr/>
        </p:nvSpPr>
        <p:spPr>
          <a:xfrm>
            <a:off x="5255568" y="4509120"/>
            <a:ext cx="3431232" cy="432048"/>
          </a:xfrm>
          <a:prstGeom prst="leftArrow">
            <a:avLst/>
          </a:prstGeom>
          <a:solidFill>
            <a:srgbClr val="00636A"/>
          </a:solidFill>
          <a:ln>
            <a:solidFill>
              <a:srgbClr val="00636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Nachlieli CLM" panose="02000603000000000000" pitchFamily="50" charset="-79"/>
                <a:cs typeface="Nachlieli CLM" panose="02000603000000000000" pitchFamily="50" charset="-79"/>
              </a:rPr>
              <a:t>Tipologia impresa ispezionata: 2023</a:t>
            </a:r>
            <a:endParaRPr lang="it-IT" sz="1400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pSp>
        <p:nvGrpSpPr>
          <p:cNvPr id="22" name="Gruppo 21"/>
          <p:cNvGrpSpPr/>
          <p:nvPr/>
        </p:nvGrpSpPr>
        <p:grpSpPr>
          <a:xfrm>
            <a:off x="3263433" y="1185038"/>
            <a:ext cx="5390144" cy="2628864"/>
            <a:chOff x="3263433" y="1185038"/>
            <a:chExt cx="5390144" cy="2628864"/>
          </a:xfrm>
        </p:grpSpPr>
        <p:pic>
          <p:nvPicPr>
            <p:cNvPr id="11" name="Immagine 10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6691" y="1204052"/>
              <a:ext cx="4572000" cy="2609850"/>
            </a:xfrm>
            <a:prstGeom prst="rect">
              <a:avLst/>
            </a:prstGeom>
          </p:spPr>
        </p:pic>
        <p:sp>
          <p:nvSpPr>
            <p:cNvPr id="19" name="CasellaDiTesto 18"/>
            <p:cNvSpPr txBox="1"/>
            <p:nvPr/>
          </p:nvSpPr>
          <p:spPr>
            <a:xfrm>
              <a:off x="3263433" y="1957505"/>
              <a:ext cx="174061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Programmazione (36%)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7213334" y="1185038"/>
              <a:ext cx="14402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Intervento per Infortunio (5%)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7507162" y="3133310"/>
              <a:ext cx="10742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P.S.R. (59%)</a:t>
              </a:r>
            </a:p>
          </p:txBody>
        </p:sp>
      </p:grpSp>
      <p:sp>
        <p:nvSpPr>
          <p:cNvPr id="9" name="Freccia a destra 8"/>
          <p:cNvSpPr/>
          <p:nvPr/>
        </p:nvSpPr>
        <p:spPr>
          <a:xfrm>
            <a:off x="476327" y="2328957"/>
            <a:ext cx="4536504" cy="360040"/>
          </a:xfrm>
          <a:prstGeom prst="rightArrow">
            <a:avLst/>
          </a:prstGeom>
          <a:solidFill>
            <a:srgbClr val="BD5359"/>
          </a:solidFill>
          <a:ln>
            <a:solidFill>
              <a:srgbClr val="BD535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>
                <a:latin typeface="Nachlieli CLM" panose="02000603000000000000" pitchFamily="50" charset="-79"/>
                <a:cs typeface="Nachlieli CLM" panose="02000603000000000000" pitchFamily="50" charset="-79"/>
              </a:rPr>
              <a:t>Motivazione controlli (ispezioni): 2023</a:t>
            </a:r>
            <a:endParaRPr lang="it-IT" sz="1400" dirty="0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grpSp>
        <p:nvGrpSpPr>
          <p:cNvPr id="31" name="Gruppo 30"/>
          <p:cNvGrpSpPr/>
          <p:nvPr/>
        </p:nvGrpSpPr>
        <p:grpSpPr>
          <a:xfrm>
            <a:off x="621904" y="3651507"/>
            <a:ext cx="4748862" cy="2768465"/>
            <a:chOff x="621904" y="3651507"/>
            <a:chExt cx="4748862" cy="2768465"/>
          </a:xfrm>
        </p:grpSpPr>
        <p:pic>
          <p:nvPicPr>
            <p:cNvPr id="14" name="Immagine 1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799"/>
            <a:stretch>
              <a:fillRect/>
            </a:stretch>
          </p:blipFill>
          <p:spPr>
            <a:xfrm>
              <a:off x="683568" y="3651507"/>
              <a:ext cx="4572000" cy="2727325"/>
            </a:xfrm>
            <a:prstGeom prst="rect">
              <a:avLst/>
            </a:prstGeom>
          </p:spPr>
        </p:pic>
        <p:sp>
          <p:nvSpPr>
            <p:cNvPr id="23" name="CasellaDiTesto 22"/>
            <p:cNvSpPr txBox="1"/>
            <p:nvPr/>
          </p:nvSpPr>
          <p:spPr>
            <a:xfrm>
              <a:off x="723693" y="3813902"/>
              <a:ext cx="10742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Altro (20%)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673197" y="4601804"/>
              <a:ext cx="1074291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Serre (5%)</a:t>
              </a: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622302" y="5488920"/>
              <a:ext cx="12854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Colt. vitivinicola (23%)</a:t>
              </a: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621904" y="5958307"/>
              <a:ext cx="1176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Colt. Legnose (0,5%)</a:t>
              </a: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4194686" y="3902363"/>
              <a:ext cx="1176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Allevamento bovini (26%)</a:t>
              </a: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4194686" y="5070819"/>
              <a:ext cx="1176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Allevamento suini (8%)</a:t>
              </a: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4194686" y="5506212"/>
              <a:ext cx="1176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Allevamento avicolo (6%)</a:t>
              </a:r>
            </a:p>
          </p:txBody>
        </p:sp>
        <p:sp>
          <p:nvSpPr>
            <p:cNvPr id="30" name="CasellaDiTesto 29"/>
            <p:cNvSpPr txBox="1"/>
            <p:nvPr/>
          </p:nvSpPr>
          <p:spPr>
            <a:xfrm>
              <a:off x="4194288" y="5958307"/>
              <a:ext cx="11760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Nachlieli CLM" panose="02000603000000000000" pitchFamily="50" charset="-79"/>
                  <a:cs typeface="Nachlieli CLM" panose="02000603000000000000" pitchFamily="50" charset="-79"/>
                </a:rPr>
                <a:t>Solo colt. terra (11%)</a:t>
              </a:r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621904" y="146293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Dati tratti dall’applicativo aziendale ATS «Agricoltura»</a:t>
            </a:r>
          </a:p>
        </p:txBody>
      </p:sp>
      <p:sp>
        <p:nvSpPr>
          <p:cNvPr id="8" name="Rettangolo arrotondato 7"/>
          <p:cNvSpPr/>
          <p:nvPr/>
        </p:nvSpPr>
        <p:spPr>
          <a:xfrm>
            <a:off x="7380312" y="1646703"/>
            <a:ext cx="1306488" cy="368660"/>
          </a:xfrm>
          <a:prstGeom prst="roundRect">
            <a:avLst/>
          </a:prstGeom>
          <a:solidFill>
            <a:srgbClr val="F6F38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100" b="1" dirty="0">
                <a:solidFill>
                  <a:srgbClr val="00636A"/>
                </a:solidFill>
              </a:rPr>
              <a:t>2023: </a:t>
            </a:r>
          </a:p>
          <a:p>
            <a:pPr algn="ctr"/>
            <a:r>
              <a:rPr lang="it-IT" sz="1100" b="1" dirty="0">
                <a:solidFill>
                  <a:srgbClr val="00636A"/>
                </a:solidFill>
              </a:rPr>
              <a:t>5 infortuni mortali</a:t>
            </a:r>
          </a:p>
        </p:txBody>
      </p:sp>
    </p:spTree>
    <p:extLst>
      <p:ext uri="{BB962C8B-B14F-4D97-AF65-F5344CB8AC3E}">
        <p14:creationId xmlns:p14="http://schemas.microsoft.com/office/powerpoint/2010/main" val="30209135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Nachlieli CLM" panose="02000603000000000000" pitchFamily="50" charset="-79"/>
              <a:cs typeface="Nachlieli CLM" panose="02000603000000000000" pitchFamily="50" charset="-79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Nachlieli CLM" panose="02000603000000000000" pitchFamily="50" charset="-79"/>
                <a:cs typeface="Nachlieli CLM" panose="02000603000000000000" pitchFamily="50" charset="-79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899592" y="589230"/>
            <a:ext cx="7272808" cy="5340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3200" b="1" spc="-1" dirty="0">
                <a:solidFill>
                  <a:srgbClr val="C00000"/>
                </a:solidFill>
                <a:latin typeface="Nachlieli CLM" panose="02000603000000000000" pitchFamily="50" charset="-79"/>
                <a:ea typeface="Tahoma"/>
                <a:cs typeface="Nachlieli CLM" panose="02000603000000000000" pitchFamily="50" charset="-79"/>
              </a:rPr>
              <a:t>L’attività di vigilanza</a:t>
            </a:r>
          </a:p>
        </p:txBody>
      </p:sp>
      <p:pic>
        <p:nvPicPr>
          <p:cNvPr id="5122" name="Picture 2" descr="Premium Vector | Failure red grunge rubber sta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4904" y="2284799"/>
            <a:ext cx="2677124" cy="1783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6228184" y="5041758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i="1" dirty="0">
                <a:solidFill>
                  <a:srgbClr val="00636A"/>
                </a:solidFill>
                <a:latin typeface="Nachlieli CLM" panose="02000603000000000000" pitchFamily="50" charset="-79"/>
                <a:cs typeface="Nachlieli CLM" panose="02000603000000000000" pitchFamily="50" charset="-79"/>
              </a:rPr>
              <a:t>Dati tratti dall’applicativo aziendale ATS «Agricoltura»</a:t>
            </a:r>
          </a:p>
        </p:txBody>
      </p:sp>
      <p:grpSp>
        <p:nvGrpSpPr>
          <p:cNvPr id="3" name="Gruppo 2"/>
          <p:cNvGrpSpPr/>
          <p:nvPr/>
        </p:nvGrpSpPr>
        <p:grpSpPr>
          <a:xfrm>
            <a:off x="899592" y="1598209"/>
            <a:ext cx="5256584" cy="4592133"/>
            <a:chOff x="899592" y="1598209"/>
            <a:chExt cx="5256584" cy="4592133"/>
          </a:xfrm>
        </p:grpSpPr>
        <p:pic>
          <p:nvPicPr>
            <p:cNvPr id="16" name="Immagine 15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2199367"/>
              <a:ext cx="4572000" cy="3990975"/>
            </a:xfrm>
            <a:prstGeom prst="rect">
              <a:avLst/>
            </a:prstGeom>
          </p:spPr>
        </p:pic>
        <p:sp>
          <p:nvSpPr>
            <p:cNvPr id="18" name="Callout 2 17"/>
            <p:cNvSpPr/>
            <p:nvPr/>
          </p:nvSpPr>
          <p:spPr>
            <a:xfrm>
              <a:off x="3347864" y="1598209"/>
              <a:ext cx="2165378" cy="725965"/>
            </a:xfrm>
            <a:prstGeom prst="borderCallout2">
              <a:avLst/>
            </a:prstGeom>
            <a:solidFill>
              <a:srgbClr val="0087B1"/>
            </a:solidFill>
            <a:ln>
              <a:solidFill>
                <a:srgbClr val="0087B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it-IT" sz="1200" b="1" dirty="0">
                  <a:latin typeface="Nachlieli CLM" panose="02000603000000000000" pitchFamily="50" charset="-79"/>
                  <a:ea typeface="Calibri" panose="020F0502020204030204" pitchFamily="34" charset="0"/>
                  <a:cs typeface="Nachlieli CLM" panose="02000603000000000000" pitchFamily="50" charset="-79"/>
                </a:rPr>
                <a:t>Carenze rilevate (</a:t>
              </a:r>
              <a:r>
                <a:rPr lang="it-IT" sz="1200" b="1" dirty="0" err="1">
                  <a:latin typeface="Nachlieli CLM" panose="02000603000000000000" pitchFamily="50" charset="-79"/>
                  <a:ea typeface="Calibri" panose="020F0502020204030204" pitchFamily="34" charset="0"/>
                  <a:cs typeface="Nachlieli CLM" panose="02000603000000000000" pitchFamily="50" charset="-79"/>
                </a:rPr>
                <a:t>macrocategorie</a:t>
              </a:r>
              <a:r>
                <a:rPr lang="it-IT" sz="1200" b="1" dirty="0">
                  <a:latin typeface="Nachlieli CLM" panose="02000603000000000000" pitchFamily="50" charset="-79"/>
                  <a:ea typeface="Calibri" panose="020F0502020204030204" pitchFamily="34" charset="0"/>
                  <a:cs typeface="Nachlieli CLM" panose="02000603000000000000" pitchFamily="50" charset="-79"/>
                </a:rPr>
                <a:t>): 2017 – 2023</a:t>
              </a:r>
              <a:endParaRPr lang="it-IT" sz="1200" dirty="0">
                <a:latin typeface="Nachlieli CLM" panose="02000603000000000000" pitchFamily="50" charset="-79"/>
                <a:ea typeface="Calibri" panose="020F0502020204030204" pitchFamily="34" charset="0"/>
                <a:cs typeface="Nachlieli CLM" panose="02000603000000000000" pitchFamily="50" charset="-79"/>
              </a:endParaRPr>
            </a:p>
          </p:txBody>
        </p:sp>
        <p:sp>
          <p:nvSpPr>
            <p:cNvPr id="2" name="CasellaDiTesto 1"/>
            <p:cNvSpPr txBox="1"/>
            <p:nvPr/>
          </p:nvSpPr>
          <p:spPr>
            <a:xfrm>
              <a:off x="4355976" y="2780928"/>
              <a:ext cx="57606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Altro</a:t>
              </a:r>
            </a:p>
          </p:txBody>
        </p:sp>
        <p:sp>
          <p:nvSpPr>
            <p:cNvPr id="17" name="CasellaDiTesto 16"/>
            <p:cNvSpPr txBox="1"/>
            <p:nvPr/>
          </p:nvSpPr>
          <p:spPr>
            <a:xfrm>
              <a:off x="4355976" y="3084083"/>
              <a:ext cx="1800200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Sorveglianza sanitaria</a:t>
              </a:r>
            </a:p>
          </p:txBody>
        </p:sp>
        <p:sp>
          <p:nvSpPr>
            <p:cNvPr id="19" name="CasellaDiTesto 18"/>
            <p:cNvSpPr txBox="1"/>
            <p:nvPr/>
          </p:nvSpPr>
          <p:spPr>
            <a:xfrm>
              <a:off x="4355976" y="3637409"/>
              <a:ext cx="93610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Cardano</a:t>
              </a:r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4355976" y="3896622"/>
              <a:ext cx="13449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Macchine (in generale)</a:t>
              </a:r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4355976" y="4331621"/>
              <a:ext cx="134498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Luoghi di lavoro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4379148" y="5045589"/>
              <a:ext cx="13449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Valutazione dei rischi</a:t>
              </a:r>
            </a:p>
          </p:txBody>
        </p:sp>
      </p:grpSp>
      <p:sp>
        <p:nvSpPr>
          <p:cNvPr id="24" name="CasellaDiTesto 23"/>
          <p:cNvSpPr txBox="1"/>
          <p:nvPr/>
        </p:nvSpPr>
        <p:spPr>
          <a:xfrm>
            <a:off x="4355976" y="3372081"/>
            <a:ext cx="93610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200" dirty="0"/>
              <a:t>Trattore</a:t>
            </a:r>
          </a:p>
        </p:txBody>
      </p:sp>
    </p:spTree>
    <p:extLst>
      <p:ext uri="{BB962C8B-B14F-4D97-AF65-F5344CB8AC3E}">
        <p14:creationId xmlns:p14="http://schemas.microsoft.com/office/powerpoint/2010/main" val="2921713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3" name="Segnaposto contenuto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Rettangolo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15550" y="368660"/>
            <a:ext cx="8332914" cy="6120680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5536" y="6505599"/>
            <a:ext cx="20882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www.ats-brescia.it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600" y="5749308"/>
            <a:ext cx="1139600" cy="629524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935596" y="473534"/>
            <a:ext cx="7272808" cy="4786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 anchorCtr="1">
            <a:spAutoFit/>
          </a:bodyPr>
          <a:lstStyle/>
          <a:p>
            <a:pPr algn="ctr">
              <a:lnSpc>
                <a:spcPct val="90000"/>
              </a:lnSpc>
            </a:pPr>
            <a:r>
              <a:rPr lang="it-IT" sz="2800" b="1" spc="-1" dirty="0">
                <a:solidFill>
                  <a:srgbClr val="C00000"/>
                </a:solidFill>
                <a:latin typeface="Tahoma"/>
                <a:ea typeface="Tahoma"/>
              </a:rPr>
              <a:t>L’attività di vigilanza</a:t>
            </a:r>
          </a:p>
        </p:txBody>
      </p:sp>
      <p:sp>
        <p:nvSpPr>
          <p:cNvPr id="18" name="Callout 2 17"/>
          <p:cNvSpPr/>
          <p:nvPr/>
        </p:nvSpPr>
        <p:spPr>
          <a:xfrm>
            <a:off x="6464222" y="1167906"/>
            <a:ext cx="2165378" cy="485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87633"/>
              <a:gd name="adj6" fmla="val -34124"/>
            </a:avLst>
          </a:prstGeom>
          <a:solidFill>
            <a:srgbClr val="C81D1C"/>
          </a:solidFill>
          <a:ln>
            <a:solidFill>
              <a:srgbClr val="C81D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it-IT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Carenze rilevate (sorveglianza sanitaria): 2017 – 2023</a:t>
            </a:r>
            <a:endParaRPr lang="it-IT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 descr="Premium Vector | Failure red grunge rubber sta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7476" y="2528773"/>
            <a:ext cx="2399869" cy="1598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Immagine 1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05" y="1662254"/>
            <a:ext cx="5991225" cy="1959610"/>
          </a:xfrm>
          <a:prstGeom prst="rect">
            <a:avLst/>
          </a:prstGeom>
        </p:spPr>
      </p:pic>
      <p:sp>
        <p:nvSpPr>
          <p:cNvPr id="16" name="CasellaDiTesto 15"/>
          <p:cNvSpPr txBox="1"/>
          <p:nvPr/>
        </p:nvSpPr>
        <p:spPr>
          <a:xfrm>
            <a:off x="809328" y="1077987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>
                <a:solidFill>
                  <a:srgbClr val="00636A"/>
                </a:solidFill>
              </a:rPr>
              <a:t>Dati tratti dall’applicativo aziendale ATS «Agricoltura»</a:t>
            </a:r>
          </a:p>
        </p:txBody>
      </p:sp>
      <p:grpSp>
        <p:nvGrpSpPr>
          <p:cNvPr id="2" name="Gruppo 1"/>
          <p:cNvGrpSpPr/>
          <p:nvPr/>
        </p:nvGrpSpPr>
        <p:grpSpPr>
          <a:xfrm>
            <a:off x="503040" y="3759100"/>
            <a:ext cx="5509120" cy="2647950"/>
            <a:chOff x="503040" y="3759100"/>
            <a:chExt cx="5509120" cy="2647950"/>
          </a:xfrm>
        </p:grpSpPr>
        <p:pic>
          <p:nvPicPr>
            <p:cNvPr id="19" name="Immagine 18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3759100"/>
              <a:ext cx="4572000" cy="2647950"/>
            </a:xfrm>
            <a:prstGeom prst="rect">
              <a:avLst/>
            </a:prstGeom>
          </p:spPr>
        </p:pic>
        <p:sp>
          <p:nvSpPr>
            <p:cNvPr id="21" name="CasellaDiTesto 20"/>
            <p:cNvSpPr txBox="1"/>
            <p:nvPr/>
          </p:nvSpPr>
          <p:spPr>
            <a:xfrm>
              <a:off x="1102666" y="3838243"/>
              <a:ext cx="949054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Altro (16%)</a:t>
              </a: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503040" y="4454580"/>
              <a:ext cx="133265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Sorveglianza sanitaria (5%)</a:t>
              </a:r>
            </a:p>
          </p:txBody>
        </p:sp>
        <p:sp>
          <p:nvSpPr>
            <p:cNvPr id="23" name="CasellaDiTesto 22"/>
            <p:cNvSpPr txBox="1"/>
            <p:nvPr/>
          </p:nvSpPr>
          <p:spPr>
            <a:xfrm>
              <a:off x="881336" y="5436613"/>
              <a:ext cx="10801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Cardano (2%)</a:t>
              </a: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818307" y="5891643"/>
              <a:ext cx="13449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Macchine (in generale) (16%)</a:t>
              </a:r>
            </a:p>
          </p:txBody>
        </p:sp>
        <p:sp>
          <p:nvSpPr>
            <p:cNvPr id="25" name="CasellaDiTesto 24"/>
            <p:cNvSpPr txBox="1"/>
            <p:nvPr/>
          </p:nvSpPr>
          <p:spPr>
            <a:xfrm>
              <a:off x="4347790" y="6114987"/>
              <a:ext cx="166437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Luoghi di lavoro (12%)</a:t>
              </a:r>
            </a:p>
          </p:txBody>
        </p:sp>
        <p:sp>
          <p:nvSpPr>
            <p:cNvPr id="26" name="CasellaDiTesto 25"/>
            <p:cNvSpPr txBox="1"/>
            <p:nvPr/>
          </p:nvSpPr>
          <p:spPr>
            <a:xfrm>
              <a:off x="4388201" y="4351983"/>
              <a:ext cx="134498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Valutazione dei rischi (40%)</a:t>
              </a:r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827584" y="5045589"/>
              <a:ext cx="108012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200" dirty="0"/>
                <a:t>Trattore (9%)</a:t>
              </a:r>
            </a:p>
          </p:txBody>
        </p:sp>
      </p:grpSp>
      <p:sp>
        <p:nvSpPr>
          <p:cNvPr id="20" name="Freccia a sinistra 19"/>
          <p:cNvSpPr/>
          <p:nvPr/>
        </p:nvSpPr>
        <p:spPr>
          <a:xfrm>
            <a:off x="5229455" y="4973736"/>
            <a:ext cx="3431232" cy="432048"/>
          </a:xfrm>
          <a:prstGeom prst="leftArrow">
            <a:avLst/>
          </a:prstGeom>
          <a:solidFill>
            <a:srgbClr val="00456D"/>
          </a:solidFill>
          <a:ln>
            <a:solidFill>
              <a:srgbClr val="0045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b="1" dirty="0"/>
              <a:t>Carenze rilevate: 2023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110443495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CFBD15962E5224EAA16C1C5BBDCCE9D" ma:contentTypeVersion="14" ma:contentTypeDescription="Creare un nuovo documento." ma:contentTypeScope="" ma:versionID="6b72cf1bdc22eb6b9277ddf43e2e9093">
  <xsd:schema xmlns:xsd="http://www.w3.org/2001/XMLSchema" xmlns:xs="http://www.w3.org/2001/XMLSchema" xmlns:p="http://schemas.microsoft.com/office/2006/metadata/properties" xmlns:ns2="98355aeb-9d20-4845-b303-91932b1ee896" xmlns:ns3="5ae98fbb-a998-4a15-b66e-818c466c35c2" targetNamespace="http://schemas.microsoft.com/office/2006/metadata/properties" ma:root="true" ma:fieldsID="6e90576e71501607f0e7d5de45dec3a5" ns2:_="" ns3:_="">
    <xsd:import namespace="98355aeb-9d20-4845-b303-91932b1ee896"/>
    <xsd:import namespace="5ae98fbb-a998-4a15-b66e-818c466c35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355aeb-9d20-4845-b303-91932b1ee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Tag immagine" ma:readOnly="false" ma:fieldId="{5cf76f15-5ced-4ddc-b409-7134ff3c332f}" ma:taxonomyMulti="true" ma:sspId="b61f8497-73dd-42ca-94ea-0cee8de7de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e98fbb-a998-4a15-b66e-818c466c35c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9f9025d-1240-4b9c-a0ab-9bde3ba2e3e2}" ma:internalName="TaxCatchAll" ma:showField="CatchAllData" ma:web="5ae98fbb-a998-4a15-b66e-818c466c35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355aeb-9d20-4845-b303-91932b1ee896">
      <Terms xmlns="http://schemas.microsoft.com/office/infopath/2007/PartnerControls"/>
    </lcf76f155ced4ddcb4097134ff3c332f>
    <TaxCatchAll xmlns="5ae98fbb-a998-4a15-b66e-818c466c35c2" xsi:nil="true"/>
  </documentManagement>
</p:properties>
</file>

<file path=customXml/itemProps1.xml><?xml version="1.0" encoding="utf-8"?>
<ds:datastoreItem xmlns:ds="http://schemas.openxmlformats.org/officeDocument/2006/customXml" ds:itemID="{F6E1BE6F-6C5F-4410-821E-965CEA386171}"/>
</file>

<file path=customXml/itemProps2.xml><?xml version="1.0" encoding="utf-8"?>
<ds:datastoreItem xmlns:ds="http://schemas.openxmlformats.org/officeDocument/2006/customXml" ds:itemID="{85EBAB16-9EE4-4C69-B570-120FA5B34469}"/>
</file>

<file path=customXml/itemProps3.xml><?xml version="1.0" encoding="utf-8"?>
<ds:datastoreItem xmlns:ds="http://schemas.openxmlformats.org/officeDocument/2006/customXml" ds:itemID="{2EA9F2BD-0E86-4ACE-A094-BA983A5BB31C}"/>
</file>

<file path=docProps/app.xml><?xml version="1.0" encoding="utf-8"?>
<Properties xmlns="http://schemas.openxmlformats.org/officeDocument/2006/extended-properties" xmlns:vt="http://schemas.openxmlformats.org/officeDocument/2006/docPropsVTypes">
  <TotalTime>7529</TotalTime>
  <Words>1259</Words>
  <Application>Microsoft Office PowerPoint</Application>
  <PresentationFormat>Presentazione su schermo (4:3)</PresentationFormat>
  <Paragraphs>188</Paragraphs>
  <Slides>19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6" baseType="lpstr">
      <vt:lpstr>Arial</vt:lpstr>
      <vt:lpstr>Calibri</vt:lpstr>
      <vt:lpstr>Nachlieli CLM</vt:lpstr>
      <vt:lpstr>StarSymbol</vt:lpstr>
      <vt:lpstr>Tahoma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Azienda Sanitaria Locale di Brescia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michela.bregoli</dc:creator>
  <cp:lastModifiedBy>formazione.ats</cp:lastModifiedBy>
  <cp:revision>164</cp:revision>
  <cp:lastPrinted>2023-10-28T15:18:07Z</cp:lastPrinted>
  <dcterms:created xsi:type="dcterms:W3CDTF">2017-04-20T09:27:51Z</dcterms:created>
  <dcterms:modified xsi:type="dcterms:W3CDTF">2023-10-29T10:17:26Z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0x0101008CFBD15962E5224EAA16C1C5BBDCCE9D</vt:lpwstr>
  </property>
</Properties>
</file>