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5" r:id="rId8"/>
    <p:sldId id="264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80" r:id="rId17"/>
    <p:sldId id="277" r:id="rId18"/>
    <p:sldId id="279" r:id="rId19"/>
    <p:sldId id="276" r:id="rId20"/>
    <p:sldId id="281" r:id="rId21"/>
    <p:sldId id="282" r:id="rId22"/>
    <p:sldId id="284" r:id="rId23"/>
    <p:sldId id="285" r:id="rId24"/>
    <p:sldId id="283" r:id="rId25"/>
    <p:sldId id="286" r:id="rId26"/>
    <p:sldId id="289" r:id="rId27"/>
    <p:sldId id="287" r:id="rId28"/>
    <p:sldId id="288" r:id="rId29"/>
    <p:sldId id="268" r:id="rId30"/>
    <p:sldId id="290" r:id="rId3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741" autoAdjust="0"/>
  </p:normalViewPr>
  <p:slideViewPr>
    <p:cSldViewPr snapToGrid="0">
      <p:cViewPr varScale="1">
        <p:scale>
          <a:sx n="66" d="100"/>
          <a:sy n="66" d="100"/>
        </p:scale>
        <p:origin x="66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38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74844E-9E86-6771-FA2A-7A657295C1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814AA61-7686-54FB-14C1-B85942A08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5700C0-D8C4-0C9C-DAFA-6F38D58FD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82B4CF9-B4CF-1292-9551-0E739122B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E61D00-0C1E-95E1-CF49-3A0DBA0D6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6786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735360-BCCD-D277-466B-1B6A683D0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DE6DF00-383E-FDF9-4AE4-6E4CEED9B4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4C0D1B-A820-47A0-5EEB-AB53B8D32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7D1D795-074E-6B76-0EF6-6B2759E6A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8F29099-3A62-65B6-FD0C-CA336F0B4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1732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6147E67-BF5B-EBDE-6BA9-F34D8AFEBC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0ECB25A-6563-4C07-4097-FC5C7CC9C7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7735D2A-1394-49DA-4B34-A0E9F995F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4FF2ADD-DCDB-28AB-9BE6-7BCEFE29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0B0EBC9-B48D-D977-CF11-5AF7B5049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0330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0B92248-D2FD-9398-F386-1100024CDC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EF64EBD-7806-2C10-5C96-8505E7886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D383E1-7F20-DEBF-2F3B-96EE18F37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64FA59F-9DAB-055B-436B-75235CD75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3EA73D-E7EF-D9F7-93D8-2B63968E0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3746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B200A-D58C-7A53-3966-BD48CC7B9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F2752A5-B611-5CAB-8D8F-464F673F1C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C63B4EA-C3E0-586E-C077-373D94A24B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81728D8-DF53-F607-EFF9-8107B39359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2F5A753-4F8A-F5E2-C719-C395B1A2D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2400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B87FAB5-47D8-A4C9-6E85-C59C4C839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54CC7B2-376C-0B79-BCFB-96AE10D5D4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1BF233E-F726-BE33-E27D-64D7234AF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162CBED-9A93-718A-C377-9FDF13127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81C28DF-D368-AFA8-3C3C-2A5DF67B3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A66D518-B774-1A9B-5436-5A32A0B40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4910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7B5FFA-28BD-7518-544A-C66AA5361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82E0F0-689C-368A-A55A-69A4E8E7B3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F093C5B-8DB2-E263-DEF8-E0B855F4EB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658FF7A6-F8E7-0F33-245B-846A6D66A3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F389BC90-2495-4F9F-CB23-B7B91EB7DA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79EFC876-7E2B-F07F-F6D7-02CEBAA574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FA58097-5AF3-6891-94AA-DFB8CA7FC1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A44F3C5-00C8-DBB6-62DC-555D099BF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0293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AD31DE-D904-7BB2-8847-20613611B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9EC2516-C680-696B-5C45-BCDB5FE47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A1BB06B-D944-249A-F13D-B03C9BDDE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818F503-0D37-1EB9-7DD8-91F14933A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4582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E979E2-DF20-656F-EE53-D1E80FB95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EEA7482-A2D8-0578-0C66-DC3B215CE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624633A-B6C6-2CAA-902C-F6B812371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574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991094-DF0E-1823-2520-98B90F0A07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D638A2-938B-3B29-C6D2-6A5A616CAF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996E7B1-A782-4D23-C6EB-80FFD45F4F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B2A7B4-8DF3-3DF9-9AB2-E806F14BC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806EB96-5C12-29EB-E9C6-09B8D6EE0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7B2977F-3A5E-5614-54FC-B64C34609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3709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32302EE-63D4-DAC7-3450-564F6FA01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879B10D-9C01-422B-8823-CBC5ED6C8F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609F576-A8B3-DD7F-D1DD-DA7FE8F594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B89633B-DF73-6964-263E-D00690EB6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D5EF2A3-3D9F-C974-2529-BA8FED1DE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974D9EC-828B-8BEB-204D-71C8237E64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8807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464D55C-A2F8-2FE0-61EA-A8B4DF8A7E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5751636-2E9B-CDAB-CB55-2D7982F07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5E0D5BD-95E8-45E7-CC88-C8F52AFD9F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C49AD-6E3A-4621-A18C-B0B6ED00336A}" type="datetimeFigureOut">
              <a:rPr lang="it-IT" smtClean="0"/>
              <a:t>28/10/23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B4B17B1-00D6-6155-ECF4-64657453B8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DD27053-E0E0-D01F-B49B-DDCB127FBE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1C2A3-B6BF-4FF8-9059-9BFB71143D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5102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C23F6FE8-5A91-6512-29A1-CAED6D8BF9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948" y="2954956"/>
            <a:ext cx="4968555" cy="3701112"/>
          </a:xfrm>
          <a:ln>
            <a:solidFill>
              <a:srgbClr val="002060"/>
            </a:solidFill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06BA2BD-E78C-BFF8-6F57-1145723F7DF9}"/>
              </a:ext>
            </a:extLst>
          </p:cNvPr>
          <p:cNvSpPr txBox="1"/>
          <p:nvPr/>
        </p:nvSpPr>
        <p:spPr>
          <a:xfrm>
            <a:off x="1318693" y="1121457"/>
            <a:ext cx="95867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4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ruolo del Medico di Medicina Generale nella tutela della salute dei Lavoratori Agricoli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2550B55-BF26-0BC1-ADF1-4145DED41B1F}"/>
              </a:ext>
            </a:extLst>
          </p:cNvPr>
          <p:cNvSpPr txBox="1"/>
          <p:nvPr/>
        </p:nvSpPr>
        <p:spPr>
          <a:xfrm>
            <a:off x="1318693" y="3605183"/>
            <a:ext cx="44810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solidFill>
                  <a:srgbClr val="002060"/>
                </a:solidFill>
              </a:rPr>
              <a:t>Nicola Bastiani</a:t>
            </a:r>
          </a:p>
          <a:p>
            <a:r>
              <a:rPr lang="it-IT" sz="2400" dirty="0">
                <a:solidFill>
                  <a:srgbClr val="002060"/>
                </a:solidFill>
              </a:rPr>
              <a:t>Medico di Medicina Generale </a:t>
            </a:r>
          </a:p>
          <a:p>
            <a:r>
              <a:rPr lang="it-IT" sz="2400" dirty="0">
                <a:solidFill>
                  <a:srgbClr val="002060"/>
                </a:solidFill>
              </a:rPr>
              <a:t>Coccaglio - BS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270790F0-2B55-A04A-35DC-754160FF26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73" y="5389991"/>
            <a:ext cx="2426074" cy="1160581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47BC289D-2BB7-C31D-28C1-FC17C970FC38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70525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(1)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Apparato Muscolo-Scheletrico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Disturbi dei dischi intervertebrali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Spondilosi e disturbi similari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 err="1">
                <a:solidFill>
                  <a:srgbClr val="002060"/>
                </a:solidFill>
              </a:rPr>
              <a:t>Motoneuriti</a:t>
            </a:r>
            <a:r>
              <a:rPr lang="it-IT" dirty="0">
                <a:solidFill>
                  <a:srgbClr val="002060"/>
                </a:solidFill>
              </a:rPr>
              <a:t> arti superiori e </a:t>
            </a:r>
            <a:r>
              <a:rPr lang="it-IT" dirty="0" err="1">
                <a:solidFill>
                  <a:srgbClr val="002060"/>
                </a:solidFill>
              </a:rPr>
              <a:t>motoneuriti</a:t>
            </a:r>
            <a:r>
              <a:rPr lang="it-IT" dirty="0">
                <a:solidFill>
                  <a:srgbClr val="002060"/>
                </a:solidFill>
              </a:rPr>
              <a:t> multiple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Traumatismo dei nervi periferici del cingolo scapolare e arti superiori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Lesioni interne del ginocchio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 err="1">
                <a:solidFill>
                  <a:srgbClr val="002060"/>
                </a:solidFill>
              </a:rPr>
              <a:t>Entesopatie</a:t>
            </a:r>
            <a:r>
              <a:rPr lang="it-IT" dirty="0">
                <a:solidFill>
                  <a:srgbClr val="002060"/>
                </a:solidFill>
              </a:rPr>
              <a:t> periferiche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Artrosi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5262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(1)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Apparato Muscolo-Scheletrico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Cause: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Cattivo utilizzo dei carichi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Movimenti ripetitivi in posizioni non fisiologiche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Traumi ripetuti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Calzature inadatte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36618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(1)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Apparato Muscolo-Scheletrico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Come può intervenire il MMG: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Stimolando alla </a:t>
            </a:r>
            <a:r>
              <a:rPr lang="it-IT" b="1" i="1" dirty="0">
                <a:solidFill>
                  <a:srgbClr val="002060"/>
                </a:solidFill>
              </a:rPr>
              <a:t>corretta gestione dei carichi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</a:t>
            </a:r>
            <a:r>
              <a:rPr lang="it-IT" b="1" i="1" dirty="0">
                <a:solidFill>
                  <a:srgbClr val="002060"/>
                </a:solidFill>
              </a:rPr>
              <a:t>Informando sulle conseguenze </a:t>
            </a:r>
            <a:r>
              <a:rPr lang="it-IT" dirty="0">
                <a:solidFill>
                  <a:srgbClr val="002060"/>
                </a:solidFill>
              </a:rPr>
              <a:t>di un utilizzo errato del corpo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Individuando le </a:t>
            </a:r>
            <a:r>
              <a:rPr lang="it-IT" b="1" i="1" dirty="0">
                <a:solidFill>
                  <a:srgbClr val="002060"/>
                </a:solidFill>
              </a:rPr>
              <a:t>problematiche posturali </a:t>
            </a:r>
            <a:r>
              <a:rPr lang="it-IT" dirty="0">
                <a:solidFill>
                  <a:srgbClr val="002060"/>
                </a:solidFill>
              </a:rPr>
              <a:t>in modo «opportunistico»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Stimolando </a:t>
            </a:r>
            <a:r>
              <a:rPr lang="it-IT" b="1" i="1" dirty="0">
                <a:solidFill>
                  <a:srgbClr val="002060"/>
                </a:solidFill>
              </a:rPr>
              <a:t>all’attività fisica extralavorativa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b="1" i="1" dirty="0">
                <a:solidFill>
                  <a:srgbClr val="002060"/>
                </a:solidFill>
              </a:rPr>
              <a:t>- </a:t>
            </a:r>
            <a:r>
              <a:rPr lang="it-IT" dirty="0">
                <a:solidFill>
                  <a:srgbClr val="002060"/>
                </a:solidFill>
              </a:rPr>
              <a:t>Proponendo</a:t>
            </a:r>
            <a:r>
              <a:rPr lang="it-IT" b="1" i="1" dirty="0">
                <a:solidFill>
                  <a:srgbClr val="002060"/>
                </a:solidFill>
              </a:rPr>
              <a:t> terapie </a:t>
            </a:r>
            <a:r>
              <a:rPr lang="it-IT" dirty="0">
                <a:solidFill>
                  <a:srgbClr val="002060"/>
                </a:solidFill>
              </a:rPr>
              <a:t>che possano</a:t>
            </a:r>
            <a:r>
              <a:rPr lang="it-IT" b="1" i="1" dirty="0">
                <a:solidFill>
                  <a:srgbClr val="002060"/>
                </a:solidFill>
              </a:rPr>
              <a:t> rallentare l’insorgenza della patologia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B3694FC-6EAC-FBDA-C5E3-50D947719495}"/>
              </a:ext>
            </a:extLst>
          </p:cNvPr>
          <p:cNvSpPr txBox="1"/>
          <p:nvPr/>
        </p:nvSpPr>
        <p:spPr>
          <a:xfrm>
            <a:off x="783657" y="3089894"/>
            <a:ext cx="10352773" cy="2554545"/>
          </a:xfrm>
          <a:prstGeom prst="rect">
            <a:avLst/>
          </a:prstGeom>
          <a:solidFill>
            <a:srgbClr val="FFFF99"/>
          </a:solidFill>
          <a:ln w="38100">
            <a:solidFill>
              <a:srgbClr val="FF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sz="3200" dirty="0">
              <a:solidFill>
                <a:srgbClr val="002060"/>
              </a:solidFill>
            </a:endParaRPr>
          </a:p>
          <a:p>
            <a:pPr algn="ctr"/>
            <a:r>
              <a:rPr lang="it-IT" sz="3200" dirty="0">
                <a:solidFill>
                  <a:srgbClr val="002060"/>
                </a:solidFill>
              </a:rPr>
              <a:t>L’insorgenza di malattia professionale è una sconfitta per tutti i soggetti coinvolti nell’attività lavorativa ma anche per il MMG che non ha saputo prevenirla</a:t>
            </a:r>
          </a:p>
          <a:p>
            <a:endParaRPr lang="it-IT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94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MMG e Lavoratori Agricoli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2F4D7CC-633A-3EB4-FAA3-48A641C8C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209" y="1386038"/>
            <a:ext cx="9650413" cy="5207546"/>
          </a:xfr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419ED872-72C9-E122-BB33-AD213BF03404}"/>
              </a:ext>
            </a:extLst>
          </p:cNvPr>
          <p:cNvSpPr/>
          <p:nvPr/>
        </p:nvSpPr>
        <p:spPr>
          <a:xfrm>
            <a:off x="838200" y="5248849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5EA1BBFC-9EE0-C351-3A65-B6355FF1B9D7}"/>
              </a:ext>
            </a:extLst>
          </p:cNvPr>
          <p:cNvSpPr/>
          <p:nvPr/>
        </p:nvSpPr>
        <p:spPr>
          <a:xfrm>
            <a:off x="838200" y="5061957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7FFC8DCB-14DD-B96F-01E2-8B2127495E3D}"/>
              </a:ext>
            </a:extLst>
          </p:cNvPr>
          <p:cNvSpPr/>
          <p:nvPr/>
        </p:nvSpPr>
        <p:spPr>
          <a:xfrm>
            <a:off x="851031" y="4570229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903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(2)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neoplastiche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Tumori maligni della pleura (Mesotelioma)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Tumori maligni di trachea, bronchi e polmoni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Tumori maligni della cute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96659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(2)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neoplastiche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Cause prevalenti: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Inalazione/contatto di sostanze cancerogene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Esposizione a inquinanti ambientali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Esposizione solare senza protezione 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Fumo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5233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(2)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neoplastiche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Come può intervenire il MMG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Stimolando la </a:t>
            </a:r>
            <a:r>
              <a:rPr lang="it-IT" b="1" i="1" dirty="0">
                <a:solidFill>
                  <a:srgbClr val="002060"/>
                </a:solidFill>
              </a:rPr>
              <a:t>cessazione del fumo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Sensibilizzando </a:t>
            </a:r>
            <a:r>
              <a:rPr lang="it-IT" b="1" i="1" dirty="0">
                <a:solidFill>
                  <a:srgbClr val="002060"/>
                </a:solidFill>
              </a:rPr>
              <a:t>sull’attenzione nel contatto con inquinanti </a:t>
            </a:r>
            <a:r>
              <a:rPr lang="it-IT" dirty="0">
                <a:solidFill>
                  <a:srgbClr val="002060"/>
                </a:solidFill>
              </a:rPr>
              <a:t>e sostanze </a:t>
            </a:r>
            <a:r>
              <a:rPr lang="it-IT" b="1" i="1" dirty="0">
                <a:solidFill>
                  <a:srgbClr val="002060"/>
                </a:solidFill>
              </a:rPr>
              <a:t>cancerogene</a:t>
            </a:r>
          </a:p>
          <a:p>
            <a:pPr marL="0" inden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Attenzione ad esposizione, anche pregressa, all’</a:t>
            </a:r>
            <a:r>
              <a:rPr lang="it-IT" b="1" i="1" dirty="0">
                <a:solidFill>
                  <a:srgbClr val="002060"/>
                </a:solidFill>
              </a:rPr>
              <a:t>amianto</a:t>
            </a:r>
          </a:p>
          <a:p>
            <a:pPr marL="0" indent="0"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Stimolando </a:t>
            </a:r>
            <a:r>
              <a:rPr lang="it-IT" b="1" i="1" dirty="0">
                <a:solidFill>
                  <a:srgbClr val="002060"/>
                </a:solidFill>
              </a:rPr>
              <a:t>riduzione</a:t>
            </a:r>
            <a:r>
              <a:rPr lang="it-IT" dirty="0">
                <a:solidFill>
                  <a:srgbClr val="002060"/>
                </a:solidFill>
              </a:rPr>
              <a:t> </a:t>
            </a:r>
            <a:r>
              <a:rPr lang="it-IT" b="1" i="1" dirty="0">
                <a:solidFill>
                  <a:srgbClr val="002060"/>
                </a:solidFill>
              </a:rPr>
              <a:t>dell’esposizione solare </a:t>
            </a:r>
            <a:r>
              <a:rPr lang="it-IT" dirty="0">
                <a:solidFill>
                  <a:srgbClr val="002060"/>
                </a:solidFill>
              </a:rPr>
              <a:t>e utilizzo di </a:t>
            </a:r>
            <a:r>
              <a:rPr lang="it-IT" b="1" i="1" dirty="0">
                <a:solidFill>
                  <a:srgbClr val="002060"/>
                </a:solidFill>
              </a:rPr>
              <a:t>protezione solare totale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31360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MMG e Lavoratori Agricoli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2F4D7CC-633A-3EB4-FAA3-48A641C8C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209" y="1386038"/>
            <a:ext cx="9650413" cy="5207546"/>
          </a:xfr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5EA1BBFC-9EE0-C351-3A65-B6355FF1B9D7}"/>
              </a:ext>
            </a:extLst>
          </p:cNvPr>
          <p:cNvSpPr/>
          <p:nvPr/>
        </p:nvSpPr>
        <p:spPr>
          <a:xfrm>
            <a:off x="838200" y="4116644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7FFC8DCB-14DD-B96F-01E2-8B2127495E3D}"/>
              </a:ext>
            </a:extLst>
          </p:cNvPr>
          <p:cNvSpPr/>
          <p:nvPr/>
        </p:nvSpPr>
        <p:spPr>
          <a:xfrm>
            <a:off x="838200" y="2935567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5184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(3)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Sordità e disturbi dell’orecchio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Cause prevalenti: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Esposizione eccessiva a rumori duratura nel tempo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Infezioni recidivanti dell’orecchio esterno/medio (ad esempio per utilizzo presidi fonoassorbenti)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Traumatismo con postumi a carico dell’orecchio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81255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(3)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Sordità e disturbi dell’orecchio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Come può </a:t>
            </a:r>
            <a:r>
              <a:rPr lang="it-IT" dirty="0" err="1">
                <a:solidFill>
                  <a:srgbClr val="002060"/>
                </a:solidFill>
              </a:rPr>
              <a:t>intervienire</a:t>
            </a:r>
            <a:r>
              <a:rPr lang="it-IT" dirty="0">
                <a:solidFill>
                  <a:srgbClr val="002060"/>
                </a:solidFill>
              </a:rPr>
              <a:t> il MMG: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1000" dirty="0">
              <a:solidFill>
                <a:srgbClr val="002060"/>
              </a:solidFill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</a:t>
            </a:r>
            <a:r>
              <a:rPr lang="it-IT" b="1" i="1" dirty="0">
                <a:solidFill>
                  <a:srgbClr val="002060"/>
                </a:solidFill>
              </a:rPr>
              <a:t>Stimolando all’utilizzo </a:t>
            </a:r>
            <a:r>
              <a:rPr lang="it-IT" dirty="0">
                <a:solidFill>
                  <a:srgbClr val="002060"/>
                </a:solidFill>
              </a:rPr>
              <a:t>dei dispositivi di protezione dell’udito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</a:t>
            </a:r>
            <a:r>
              <a:rPr lang="it-IT" b="1" i="1" dirty="0">
                <a:solidFill>
                  <a:srgbClr val="002060"/>
                </a:solidFill>
              </a:rPr>
              <a:t>Valutando obiettività </a:t>
            </a:r>
            <a:r>
              <a:rPr lang="it-IT" dirty="0">
                <a:solidFill>
                  <a:srgbClr val="002060"/>
                </a:solidFill>
              </a:rPr>
              <a:t>suggestiva per </a:t>
            </a:r>
            <a:r>
              <a:rPr lang="it-IT" b="1" i="1" dirty="0">
                <a:solidFill>
                  <a:srgbClr val="002060"/>
                </a:solidFill>
              </a:rPr>
              <a:t>deficit dell’udito </a:t>
            </a:r>
            <a:r>
              <a:rPr lang="it-IT" dirty="0">
                <a:solidFill>
                  <a:srgbClr val="002060"/>
                </a:solidFill>
              </a:rPr>
              <a:t>inviando a valutazione quando opportuno</a:t>
            </a:r>
          </a:p>
          <a:p>
            <a:pPr marL="0" indent="0"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Gestendo correttamente </a:t>
            </a:r>
            <a:r>
              <a:rPr lang="it-IT" b="1" i="1" dirty="0">
                <a:solidFill>
                  <a:srgbClr val="002060"/>
                </a:solidFill>
              </a:rPr>
              <a:t>la terapia </a:t>
            </a:r>
            <a:r>
              <a:rPr lang="it-IT" dirty="0">
                <a:solidFill>
                  <a:srgbClr val="002060"/>
                </a:solidFill>
              </a:rPr>
              <a:t>in caso di patologia infettiva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784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Ruolo del Medico di Medicina Generale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Garantire l’assistenza sanitaria indistintamente a tutti i suoi assistiti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Promuovere e salvaguardare la salute della popolazione di assistiti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Gestire in autonomia almeno il 70% delle problematiche che afferiscono alla sua attività professionale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Identificare i soggetti a rischio per patologia e mettere in atto strategie di prevenzione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4392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MMG e Lavoratori Agricoli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2F4D7CC-633A-3EB4-FAA3-48A641C8C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209" y="1386038"/>
            <a:ext cx="9650413" cy="5207546"/>
          </a:xfr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5EA1BBFC-9EE0-C351-3A65-B6355FF1B9D7}"/>
              </a:ext>
            </a:extLst>
          </p:cNvPr>
          <p:cNvSpPr/>
          <p:nvPr/>
        </p:nvSpPr>
        <p:spPr>
          <a:xfrm>
            <a:off x="851031" y="5471962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7FFC8DCB-14DD-B96F-01E2-8B2127495E3D}"/>
              </a:ext>
            </a:extLst>
          </p:cNvPr>
          <p:cNvSpPr/>
          <p:nvPr/>
        </p:nvSpPr>
        <p:spPr>
          <a:xfrm>
            <a:off x="851031" y="4764367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0400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apparato respiratorio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Pneumoconiosi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Asma Bronchiale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BPCO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Alveolite allergica estrinseca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Rinite/Oculorinite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102885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apparato respiratorio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Cause prevalenti: 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La </a:t>
            </a:r>
            <a:r>
              <a:rPr lang="it-IT" b="0" i="0" dirty="0">
                <a:solidFill>
                  <a:srgbClr val="002060"/>
                </a:solidFill>
                <a:effectLst/>
              </a:rPr>
              <a:t>silicosi è causata dall’esposizione a </a:t>
            </a:r>
            <a:r>
              <a:rPr lang="it-IT" b="1" i="1" dirty="0">
                <a:solidFill>
                  <a:srgbClr val="002060"/>
                </a:solidFill>
                <a:effectLst/>
              </a:rPr>
              <a:t>polvere di </a:t>
            </a:r>
            <a:r>
              <a:rPr lang="it-IT" b="1" i="1" strike="noStrike" dirty="0">
                <a:solidFill>
                  <a:srgbClr val="002060"/>
                </a:solidFill>
                <a:effectLst/>
              </a:rPr>
              <a:t>silice </a:t>
            </a:r>
            <a:r>
              <a:rPr lang="it-IT" b="0" i="0" strike="noStrike" dirty="0">
                <a:solidFill>
                  <a:srgbClr val="002060"/>
                </a:solidFill>
                <a:effectLst/>
              </a:rPr>
              <a:t>cristallina</a:t>
            </a:r>
            <a:r>
              <a:rPr lang="it-IT" b="0" i="0" dirty="0">
                <a:solidFill>
                  <a:srgbClr val="002060"/>
                </a:solidFill>
                <a:effectLst/>
              </a:rPr>
              <a:t>, e l’asbestosi è causata dall’esposizione a </a:t>
            </a:r>
            <a:r>
              <a:rPr lang="it-IT" b="1" i="1" dirty="0">
                <a:solidFill>
                  <a:srgbClr val="002060"/>
                </a:solidFill>
                <a:effectLst/>
              </a:rPr>
              <a:t>fibre di amianto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None/>
            </a:pPr>
            <a:endParaRPr lang="it-IT" sz="1200" b="1" i="1" dirty="0">
              <a:solidFill>
                <a:srgbClr val="002060"/>
              </a:solidFill>
              <a:effectLst/>
            </a:endParaRPr>
          </a:p>
          <a:p>
            <a:pPr marL="0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Altre pneumoconiosi sono causate dall’inalazione	 di </a:t>
            </a:r>
            <a:r>
              <a:rPr lang="it-IT" b="1" i="1" dirty="0">
                <a:solidFill>
                  <a:srgbClr val="002060"/>
                </a:solidFill>
              </a:rPr>
              <a:t>polveri di varia natura</a:t>
            </a:r>
            <a:r>
              <a:rPr lang="it-IT" dirty="0">
                <a:solidFill>
                  <a:srgbClr val="002060"/>
                </a:solidFill>
              </a:rPr>
              <a:t> (talco, carbone, polveri organiche)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126462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(4)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7"/>
            <a:ext cx="10515600" cy="5189923"/>
          </a:xfrm>
        </p:spPr>
        <p:txBody>
          <a:bodyPr>
            <a:normAutofit lnSpcReduction="10000"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apparato respiratorio</a:t>
            </a:r>
          </a:p>
          <a:p>
            <a:pPr marL="0" indent="0">
              <a:spcBef>
                <a:spcPts val="18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Cause prevalenti: </a:t>
            </a:r>
          </a:p>
          <a:p>
            <a:pPr marL="0" indent="0" algn="l">
              <a:spcBef>
                <a:spcPts val="18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</a:t>
            </a:r>
            <a:r>
              <a:rPr lang="it-IT" b="0" i="0" dirty="0">
                <a:solidFill>
                  <a:srgbClr val="002060"/>
                </a:solidFill>
                <a:effectLst/>
              </a:rPr>
              <a:t>l’asma professionale può essere causata da </a:t>
            </a:r>
            <a:r>
              <a:rPr lang="it-IT" b="1" i="1" dirty="0">
                <a:solidFill>
                  <a:srgbClr val="002060"/>
                </a:solidFill>
                <a:effectLst/>
              </a:rPr>
              <a:t>centinaia di agenti occupazionali</a:t>
            </a:r>
            <a:r>
              <a:rPr lang="it-IT" b="0" i="0" dirty="0">
                <a:solidFill>
                  <a:srgbClr val="002060"/>
                </a:solidFill>
                <a:effectLst/>
              </a:rPr>
              <a:t> con meccanismo allergico, irritativo o misto</a:t>
            </a:r>
          </a:p>
          <a:p>
            <a:pPr marL="0" indent="0" algn="l">
              <a:spcBef>
                <a:spcPts val="18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</a:t>
            </a:r>
            <a:r>
              <a:rPr lang="it-IT" b="0" i="0" dirty="0">
                <a:solidFill>
                  <a:srgbClr val="002060"/>
                </a:solidFill>
                <a:effectLst/>
              </a:rPr>
              <a:t>la </a:t>
            </a:r>
            <a:r>
              <a:rPr lang="it-IT" b="1" i="0" dirty="0">
                <a:solidFill>
                  <a:srgbClr val="002060"/>
                </a:solidFill>
                <a:effectLst/>
              </a:rPr>
              <a:t>rinite</a:t>
            </a:r>
            <a:r>
              <a:rPr lang="it-IT" b="0" i="0" dirty="0">
                <a:solidFill>
                  <a:srgbClr val="002060"/>
                </a:solidFill>
                <a:effectLst/>
              </a:rPr>
              <a:t> (o oculorinite) è un’altra manifestazione allergica che può essere concomitante o meno all’asma</a:t>
            </a:r>
          </a:p>
          <a:p>
            <a:pPr marL="0" indent="0" algn="l">
              <a:spcBef>
                <a:spcPts val="1800"/>
              </a:spcBef>
              <a:spcAft>
                <a:spcPts val="600"/>
              </a:spcAft>
              <a:buNone/>
            </a:pPr>
            <a:r>
              <a:rPr lang="it-IT" b="0" i="0" dirty="0">
                <a:solidFill>
                  <a:srgbClr val="002060"/>
                </a:solidFill>
                <a:effectLst/>
              </a:rPr>
              <a:t>- l’</a:t>
            </a:r>
            <a:r>
              <a:rPr lang="it-IT" b="1" i="0" dirty="0">
                <a:solidFill>
                  <a:srgbClr val="002060"/>
                </a:solidFill>
                <a:effectLst/>
              </a:rPr>
              <a:t>alveolite allergica estrinseca</a:t>
            </a:r>
            <a:r>
              <a:rPr lang="it-IT" b="0" i="0" dirty="0">
                <a:solidFill>
                  <a:srgbClr val="002060"/>
                </a:solidFill>
                <a:effectLst/>
              </a:rPr>
              <a:t> (o polmonite da ipersensibilità) è una reazione allergica causata dall’esposizione ad agenti presenti nell’ambiente di lavoro (polveri organiche, muffe, spore di funghi) che colpisce gli alveoli polmonari</a:t>
            </a:r>
          </a:p>
          <a:p>
            <a:pPr marL="0" indent="0">
              <a:lnSpc>
                <a:spcPct val="100000"/>
              </a:lnSpc>
              <a:spcBef>
                <a:spcPts val="1800"/>
              </a:spcBef>
              <a:spcAft>
                <a:spcPts val="12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62159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Malattie professionali (3)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Malattie apparato respiratorio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Come può intervenire il MMG: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Identificare </a:t>
            </a:r>
            <a:r>
              <a:rPr lang="it-IT" b="1" i="1" dirty="0">
                <a:solidFill>
                  <a:srgbClr val="002060"/>
                </a:solidFill>
              </a:rPr>
              <a:t>precocemente</a:t>
            </a:r>
            <a:r>
              <a:rPr lang="it-IT" dirty="0">
                <a:solidFill>
                  <a:srgbClr val="002060"/>
                </a:solidFill>
              </a:rPr>
              <a:t> la sintomatologia compatibile con la patologia respiratoria ed indirizzare ai corretti approfondimenti 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Sensibilizzare all’utilizzo dei </a:t>
            </a:r>
            <a:r>
              <a:rPr lang="it-IT" b="1" i="1" dirty="0">
                <a:solidFill>
                  <a:srgbClr val="002060"/>
                </a:solidFill>
              </a:rPr>
              <a:t>dispositivi di protezione individuale </a:t>
            </a:r>
            <a:r>
              <a:rPr lang="it-IT" dirty="0">
                <a:solidFill>
                  <a:srgbClr val="002060"/>
                </a:solidFill>
              </a:rPr>
              <a:t>(prevalentemente respiratori)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Considerare sempre l’eventuale </a:t>
            </a:r>
            <a:r>
              <a:rPr lang="it-IT" b="1" i="1" dirty="0">
                <a:solidFill>
                  <a:srgbClr val="002060"/>
                </a:solidFill>
              </a:rPr>
              <a:t>esposizione lavorativa a polveri o solventi </a:t>
            </a:r>
            <a:r>
              <a:rPr lang="it-IT" dirty="0">
                <a:solidFill>
                  <a:srgbClr val="002060"/>
                </a:solidFill>
              </a:rPr>
              <a:t>ogni qual volta ritenga opportuno richiedere approfondimenti per il lavoratore (es. Prove di funzionalità respiratoria)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1000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74668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Contatti tra MMG e Lavoratore Agricolo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4447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Per quali motivi viene dal medico?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Infortuni da trauma minore e/o ferite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Infezioni cutanee/Parassitosi/Dermatiti allergiche ed infiammatorie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Punture o morsi di insetti 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Vaccinazioni (Antitetanica/Antinfluenzale…)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Infezioni respiratorie (es. polmoniti da legionella spp.)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1000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37176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Contatti tra MMG e Lavoratore Agricolo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4616" y="1841333"/>
            <a:ext cx="10515600" cy="4651542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it-IT" sz="11200" dirty="0">
                <a:solidFill>
                  <a:srgbClr val="002060"/>
                </a:solidFill>
              </a:rPr>
              <a:t>L’</a:t>
            </a:r>
            <a:r>
              <a:rPr lang="it-IT" sz="11200" b="1" i="1" dirty="0">
                <a:solidFill>
                  <a:srgbClr val="002060"/>
                </a:solidFill>
              </a:rPr>
              <a:t>agricoltura</a:t>
            </a:r>
            <a:r>
              <a:rPr lang="it-IT" sz="11200" dirty="0">
                <a:solidFill>
                  <a:srgbClr val="002060"/>
                </a:solidFill>
              </a:rPr>
              <a:t> è uno dei </a:t>
            </a:r>
            <a:r>
              <a:rPr lang="it-IT" sz="11200" b="1" i="1" dirty="0">
                <a:solidFill>
                  <a:srgbClr val="002060"/>
                </a:solidFill>
              </a:rPr>
              <a:t>settori a maggior rischio</a:t>
            </a:r>
            <a:r>
              <a:rPr lang="it-IT" sz="11200" dirty="0">
                <a:solidFill>
                  <a:srgbClr val="002060"/>
                </a:solidFill>
              </a:rPr>
              <a:t>, sia per entità degli infortuni che per la natura delle malattie professionali. </a:t>
            </a:r>
          </a:p>
          <a:p>
            <a:pPr marL="0" indent="0">
              <a:lnSpc>
                <a:spcPct val="12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it-IT" sz="11200" dirty="0">
                <a:solidFill>
                  <a:srgbClr val="002060"/>
                </a:solidFill>
              </a:rPr>
              <a:t>È necessario affermare una </a:t>
            </a:r>
            <a:r>
              <a:rPr lang="it-IT" sz="11200" b="1" i="1" dirty="0">
                <a:solidFill>
                  <a:srgbClr val="002060"/>
                </a:solidFill>
              </a:rPr>
              <a:t>cultura della prevenzione </a:t>
            </a:r>
            <a:r>
              <a:rPr lang="it-IT" sz="11200" dirty="0">
                <a:solidFill>
                  <a:srgbClr val="002060"/>
                </a:solidFill>
              </a:rPr>
              <a:t>che sia capace di incidere in maniera determinante nelle </a:t>
            </a:r>
            <a:r>
              <a:rPr lang="it-IT" sz="11200" b="1" i="1" dirty="0">
                <a:solidFill>
                  <a:srgbClr val="002060"/>
                </a:solidFill>
              </a:rPr>
              <a:t>azioni di tutela della salute</a:t>
            </a:r>
            <a:r>
              <a:rPr lang="it-IT" sz="11200" dirty="0">
                <a:solidFill>
                  <a:srgbClr val="002060"/>
                </a:solidFill>
              </a:rPr>
              <a:t> e della sicurezza dei lavoratori. </a:t>
            </a:r>
          </a:p>
          <a:p>
            <a:pPr marL="0" indent="0">
              <a:lnSpc>
                <a:spcPct val="12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it-IT" sz="11200" dirty="0">
                <a:solidFill>
                  <a:srgbClr val="002060"/>
                </a:solidFill>
              </a:rPr>
              <a:t>A tal fine è necessaria una </a:t>
            </a:r>
            <a:r>
              <a:rPr lang="it-IT" sz="11200" b="1" i="1" dirty="0">
                <a:solidFill>
                  <a:srgbClr val="002060"/>
                </a:solidFill>
              </a:rPr>
              <a:t>particolare attenzione </a:t>
            </a:r>
            <a:r>
              <a:rPr lang="it-IT" sz="11200" dirty="0">
                <a:solidFill>
                  <a:srgbClr val="002060"/>
                </a:solidFill>
              </a:rPr>
              <a:t>da parte del MMG riguardo le tematiche affrontate. Meglio utilizzando metodi di «medicina di iniziativa» ma anche in maniera «opportunistica»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79159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Contatti tra MMG e Lavoratore Agricolo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3029051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Problematiche sfera psicologica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dirty="0">
                <a:solidFill>
                  <a:srgbClr val="002060"/>
                </a:solidFill>
              </a:rPr>
              <a:t>Alterazioni del ritmo sonno/veglia</a:t>
            </a:r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- </a:t>
            </a:r>
            <a:r>
              <a:rPr lang="it-IT" sz="2800" dirty="0">
                <a:solidFill>
                  <a:srgbClr val="002060"/>
                </a:solidFill>
              </a:rPr>
              <a:t>Spesso lavora in </a:t>
            </a:r>
            <a:r>
              <a:rPr lang="it-IT" sz="2800" b="1" i="1" dirty="0">
                <a:solidFill>
                  <a:srgbClr val="002060"/>
                </a:solidFill>
              </a:rPr>
              <a:t>orari notturni</a:t>
            </a:r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2800" dirty="0">
                <a:solidFill>
                  <a:srgbClr val="002060"/>
                </a:solidFill>
              </a:rPr>
              <a:t>- </a:t>
            </a:r>
            <a:r>
              <a:rPr lang="it-IT" sz="2800" b="1" i="1" dirty="0">
                <a:solidFill>
                  <a:srgbClr val="002060"/>
                </a:solidFill>
              </a:rPr>
              <a:t>Variazione degli orari </a:t>
            </a:r>
            <a:r>
              <a:rPr lang="it-IT" sz="2800" dirty="0">
                <a:solidFill>
                  <a:srgbClr val="002060"/>
                </a:solidFill>
              </a:rPr>
              <a:t>in base alla stagione</a:t>
            </a:r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2800" dirty="0">
                <a:solidFill>
                  <a:srgbClr val="002060"/>
                </a:solidFill>
              </a:rPr>
              <a:t>- </a:t>
            </a:r>
            <a:r>
              <a:rPr lang="it-IT" sz="2800" b="1" i="1" dirty="0">
                <a:solidFill>
                  <a:srgbClr val="002060"/>
                </a:solidFill>
              </a:rPr>
              <a:t>Limitazione della socializzazione </a:t>
            </a:r>
            <a:r>
              <a:rPr lang="it-IT" sz="2800" dirty="0">
                <a:solidFill>
                  <a:srgbClr val="002060"/>
                </a:solidFill>
              </a:rPr>
              <a:t>per orari di lavoro estesi</a:t>
            </a:r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28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1000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in giù 4">
            <a:extLst>
              <a:ext uri="{FF2B5EF4-FFF2-40B4-BE49-F238E27FC236}">
                <a16:creationId xmlns:a16="http://schemas.microsoft.com/office/drawing/2014/main" id="{C58A0667-EBE9-C65A-6CB6-94BD8D267C84}"/>
              </a:ext>
            </a:extLst>
          </p:cNvPr>
          <p:cNvSpPr/>
          <p:nvPr/>
        </p:nvSpPr>
        <p:spPr>
          <a:xfrm>
            <a:off x="5853684" y="4697129"/>
            <a:ext cx="484632" cy="606391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992A470-4F43-CE90-BFEF-A9D4FBE892A8}"/>
              </a:ext>
            </a:extLst>
          </p:cNvPr>
          <p:cNvSpPr txBox="1"/>
          <p:nvPr/>
        </p:nvSpPr>
        <p:spPr>
          <a:xfrm>
            <a:off x="614915" y="5371389"/>
            <a:ext cx="10975002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2800" dirty="0">
                <a:solidFill>
                  <a:srgbClr val="002060"/>
                </a:solidFill>
              </a:rPr>
              <a:t>Possibile sviluppo di </a:t>
            </a:r>
            <a:r>
              <a:rPr lang="it-IT" sz="2800" b="1" i="1" dirty="0">
                <a:solidFill>
                  <a:srgbClr val="002060"/>
                </a:solidFill>
              </a:rPr>
              <a:t>disturbi dell’adattamento </a:t>
            </a:r>
            <a:r>
              <a:rPr lang="it-IT" sz="2800" dirty="0">
                <a:solidFill>
                  <a:srgbClr val="002060"/>
                </a:solidFill>
              </a:rPr>
              <a:t>con astenia e nervosismo fino a sfociare in vere </a:t>
            </a:r>
            <a:r>
              <a:rPr lang="it-IT" sz="2800" b="1" i="1" dirty="0">
                <a:solidFill>
                  <a:srgbClr val="002060"/>
                </a:solidFill>
              </a:rPr>
              <a:t>sindromi depressive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8582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Contatti tra MMG e Lavoratore Agricolo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7"/>
            <a:ext cx="10515600" cy="498297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Problematiche ambientali/sociali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Il MMG deve gestire e salvaguardare la salute pubblica</a:t>
            </a:r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1200" dirty="0">
              <a:solidFill>
                <a:srgbClr val="002060"/>
              </a:solidFill>
            </a:endParaRPr>
          </a:p>
          <a:p>
            <a:pPr marL="457200" lvl="1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E’ quindi anche compito suo sensibilizzare sui temi ambientali e sociali:</a:t>
            </a:r>
          </a:p>
          <a:p>
            <a:pPr marL="914400" lvl="2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- Utilizzo di </a:t>
            </a:r>
            <a:r>
              <a:rPr lang="it-IT" sz="3000" b="1" i="1" dirty="0">
                <a:solidFill>
                  <a:srgbClr val="002060"/>
                </a:solidFill>
              </a:rPr>
              <a:t>pesticidi e concimi </a:t>
            </a:r>
            <a:r>
              <a:rPr lang="it-IT" sz="3000" dirty="0">
                <a:solidFill>
                  <a:srgbClr val="002060"/>
                </a:solidFill>
              </a:rPr>
              <a:t>chimici (Inquinamenti corpi idrici)</a:t>
            </a:r>
          </a:p>
          <a:p>
            <a:pPr marL="914400" lvl="2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- Gestione degli </a:t>
            </a:r>
            <a:r>
              <a:rPr lang="it-IT" sz="3000" b="1" i="1" dirty="0">
                <a:solidFill>
                  <a:srgbClr val="002060"/>
                </a:solidFill>
              </a:rPr>
              <a:t>effluenti di allevamento </a:t>
            </a:r>
            <a:r>
              <a:rPr lang="it-IT" sz="3000" dirty="0">
                <a:solidFill>
                  <a:srgbClr val="002060"/>
                </a:solidFill>
              </a:rPr>
              <a:t>(reflui e solidi)</a:t>
            </a:r>
          </a:p>
          <a:p>
            <a:pPr marL="914400" lvl="2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- Utilizzo responsabile degli </a:t>
            </a:r>
            <a:r>
              <a:rPr lang="it-IT" sz="3000" b="1" i="1" dirty="0">
                <a:solidFill>
                  <a:srgbClr val="002060"/>
                </a:solidFill>
              </a:rPr>
              <a:t>antibiotici</a:t>
            </a:r>
          </a:p>
          <a:p>
            <a:pPr marL="914400" lvl="2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3000" dirty="0">
                <a:solidFill>
                  <a:srgbClr val="002060"/>
                </a:solidFill>
              </a:rPr>
              <a:t>- </a:t>
            </a:r>
            <a:r>
              <a:rPr lang="it-IT" sz="3000" b="1" i="1" dirty="0">
                <a:solidFill>
                  <a:srgbClr val="002060"/>
                </a:solidFill>
              </a:rPr>
              <a:t>Qualità</a:t>
            </a:r>
            <a:r>
              <a:rPr lang="it-IT" sz="3000" dirty="0">
                <a:solidFill>
                  <a:srgbClr val="002060"/>
                </a:solidFill>
              </a:rPr>
              <a:t> del prodotto (per la salute del consumatore finale)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sz="1000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b="1" i="1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97942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Quale futuro? (Take home </a:t>
            </a:r>
            <a:r>
              <a:rPr lang="it-IT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messages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9"/>
            <a:ext cx="10515600" cy="4824796"/>
          </a:xfrm>
        </p:spPr>
        <p:txBody>
          <a:bodyPr>
            <a:normAutofit lnSpcReduction="10000"/>
          </a:bodyPr>
          <a:lstStyle/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Creare canali di comunicazione facilitata </a:t>
            </a:r>
            <a:r>
              <a:rPr lang="it-IT" b="1" i="1" dirty="0">
                <a:solidFill>
                  <a:srgbClr val="002060"/>
                </a:solidFill>
              </a:rPr>
              <a:t>strutturata </a:t>
            </a:r>
            <a:r>
              <a:rPr lang="it-IT" dirty="0">
                <a:solidFill>
                  <a:srgbClr val="002060"/>
                </a:solidFill>
              </a:rPr>
              <a:t>tra MMG e Medico Competente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b="1" i="1" dirty="0">
                <a:solidFill>
                  <a:srgbClr val="002060"/>
                </a:solidFill>
              </a:rPr>
              <a:t>Formazione del MMG </a:t>
            </a:r>
            <a:r>
              <a:rPr lang="it-IT" dirty="0">
                <a:solidFill>
                  <a:srgbClr val="002060"/>
                </a:solidFill>
              </a:rPr>
              <a:t>che comprenda tematiche di Medicina del Lavoro e, nella valutazione del paziente, insegni a considerare anche il contesto lavorativo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b="1" i="1" dirty="0">
                <a:solidFill>
                  <a:srgbClr val="002060"/>
                </a:solidFill>
              </a:rPr>
              <a:t>Registrazione </a:t>
            </a:r>
            <a:r>
              <a:rPr lang="it-IT" dirty="0">
                <a:solidFill>
                  <a:srgbClr val="002060"/>
                </a:solidFill>
              </a:rPr>
              <a:t>visite del Medico Competente ed esami di approfondimento </a:t>
            </a:r>
            <a:r>
              <a:rPr lang="it-IT" b="1" i="1" dirty="0">
                <a:solidFill>
                  <a:srgbClr val="002060"/>
                </a:solidFill>
              </a:rPr>
              <a:t>sul FSE</a:t>
            </a:r>
            <a:r>
              <a:rPr lang="it-IT" dirty="0">
                <a:solidFill>
                  <a:srgbClr val="002060"/>
                </a:solidFill>
              </a:rPr>
              <a:t> (aggiornato e «rimodernato»)</a:t>
            </a:r>
            <a:endParaRPr lang="it-IT" b="1" i="1" dirty="0">
              <a:solidFill>
                <a:srgbClr val="002060"/>
              </a:solidFill>
            </a:endParaRP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Attenzione del MMG alle </a:t>
            </a:r>
            <a:r>
              <a:rPr lang="it-IT" b="1" i="1" dirty="0">
                <a:solidFill>
                  <a:srgbClr val="002060"/>
                </a:solidFill>
              </a:rPr>
              <a:t>tematiche ambientali ed epidemiologiche </a:t>
            </a:r>
            <a:r>
              <a:rPr lang="it-IT" dirty="0">
                <a:solidFill>
                  <a:srgbClr val="002060"/>
                </a:solidFill>
              </a:rPr>
              <a:t>legate all’ambiente (ruolo di promozione e salvaguardia della salute)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9759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Medicina Generale… Punti di Forza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38804"/>
          </a:xfrm>
        </p:spPr>
        <p:txBody>
          <a:bodyPr>
            <a:normAutofit/>
          </a:bodyPr>
          <a:lstStyle/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Capillarità territoriale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Rapporto duraturo con i pazienti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Conoscenza approfondita del paziente, della famiglia e del setting in cui vive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Enorme quantità di dati di salute contenuti nella cartella clinica</a:t>
            </a:r>
          </a:p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it-IT" dirty="0">
                <a:solidFill>
                  <a:srgbClr val="002060"/>
                </a:solidFill>
              </a:rPr>
              <a:t>Strumenti di clinical governance per gestione della patologia e prevenzione delle complicanze</a:t>
            </a:r>
          </a:p>
          <a:p>
            <a:pPr>
              <a:spcBef>
                <a:spcPts val="2400"/>
              </a:spcBef>
              <a:spcAft>
                <a:spcPts val="1200"/>
              </a:spcAft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4373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4D3696CA-5FC7-A255-7CAA-2FAF8B59AF8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40" b="12427"/>
          <a:stretch/>
        </p:blipFill>
        <p:spPr>
          <a:xfrm>
            <a:off x="1259304" y="385011"/>
            <a:ext cx="9686223" cy="536127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02327" y="5885848"/>
            <a:ext cx="2743200" cy="972152"/>
          </a:xfrm>
        </p:spPr>
        <p:txBody>
          <a:bodyPr>
            <a:normAutofit/>
          </a:bodyPr>
          <a:lstStyle/>
          <a:p>
            <a:pPr marL="0" indent="0" algn="r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sz="4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Grazie</a:t>
            </a:r>
            <a:r>
              <a:rPr lang="it-IT" sz="4400" dirty="0">
                <a:solidFill>
                  <a:srgbClr val="FFC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67969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MMG e Medico Competente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634" y="1921059"/>
            <a:ext cx="5155131" cy="4652996"/>
          </a:xfrm>
          <a:ln w="38100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Conosce la </a:t>
            </a:r>
            <a:r>
              <a:rPr lang="it-IT" b="1" i="1" dirty="0">
                <a:solidFill>
                  <a:srgbClr val="002060"/>
                </a:solidFill>
              </a:rPr>
              <a:t>patologia</a:t>
            </a:r>
            <a:r>
              <a:rPr lang="it-IT" dirty="0">
                <a:solidFill>
                  <a:srgbClr val="002060"/>
                </a:solidFill>
              </a:rPr>
              <a:t> dell’assistito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Conosce le implicazioni </a:t>
            </a:r>
            <a:r>
              <a:rPr lang="it-IT" b="1" i="1" dirty="0">
                <a:solidFill>
                  <a:srgbClr val="002060"/>
                </a:solidFill>
              </a:rPr>
              <a:t>sociali</a:t>
            </a:r>
            <a:r>
              <a:rPr lang="it-IT" dirty="0">
                <a:solidFill>
                  <a:srgbClr val="002060"/>
                </a:solidFill>
              </a:rPr>
              <a:t>, </a:t>
            </a:r>
            <a:r>
              <a:rPr lang="it-IT" b="1" i="1" dirty="0">
                <a:solidFill>
                  <a:srgbClr val="002060"/>
                </a:solidFill>
              </a:rPr>
              <a:t>famigliari</a:t>
            </a:r>
            <a:r>
              <a:rPr lang="it-IT" dirty="0">
                <a:solidFill>
                  <a:srgbClr val="002060"/>
                </a:solidFill>
              </a:rPr>
              <a:t> ed </a:t>
            </a:r>
            <a:r>
              <a:rPr lang="it-IT" b="1" i="1" dirty="0">
                <a:solidFill>
                  <a:srgbClr val="002060"/>
                </a:solidFill>
              </a:rPr>
              <a:t>economiche</a:t>
            </a:r>
            <a:r>
              <a:rPr lang="it-IT" dirty="0">
                <a:solidFill>
                  <a:srgbClr val="002060"/>
                </a:solidFill>
              </a:rPr>
              <a:t> che la patologia genera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Conosce le eventuali azioni di </a:t>
            </a:r>
            <a:r>
              <a:rPr lang="it-IT" b="1" i="1" dirty="0">
                <a:solidFill>
                  <a:srgbClr val="002060"/>
                </a:solidFill>
              </a:rPr>
              <a:t>assistenza sociale</a:t>
            </a:r>
            <a:r>
              <a:rPr lang="it-IT" dirty="0">
                <a:solidFill>
                  <a:srgbClr val="002060"/>
                </a:solidFill>
              </a:rPr>
              <a:t>, </a:t>
            </a:r>
            <a:r>
              <a:rPr lang="it-IT" b="1" i="1" dirty="0">
                <a:solidFill>
                  <a:srgbClr val="002060"/>
                </a:solidFill>
              </a:rPr>
              <a:t>previdenziale</a:t>
            </a:r>
            <a:r>
              <a:rPr lang="it-IT" dirty="0">
                <a:solidFill>
                  <a:srgbClr val="002060"/>
                </a:solidFill>
              </a:rPr>
              <a:t> ed </a:t>
            </a:r>
            <a:r>
              <a:rPr lang="it-IT" b="1" i="1" dirty="0">
                <a:solidFill>
                  <a:srgbClr val="002060"/>
                </a:solidFill>
              </a:rPr>
              <a:t>assicurativa</a:t>
            </a:r>
            <a:r>
              <a:rPr lang="it-IT" dirty="0">
                <a:solidFill>
                  <a:srgbClr val="002060"/>
                </a:solidFill>
              </a:rPr>
              <a:t> già intraprese dal paziente (INPS – INAIL – INVALIDITA’)</a:t>
            </a: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Segnaposto contenuto 2">
            <a:extLst>
              <a:ext uri="{FF2B5EF4-FFF2-40B4-BE49-F238E27FC236}">
                <a16:creationId xmlns:a16="http://schemas.microsoft.com/office/drawing/2014/main" id="{0C16C38C-6D51-A21D-AC92-391D8E239594}"/>
              </a:ext>
            </a:extLst>
          </p:cNvPr>
          <p:cNvSpPr txBox="1">
            <a:spLocks/>
          </p:cNvSpPr>
          <p:nvPr/>
        </p:nvSpPr>
        <p:spPr>
          <a:xfrm>
            <a:off x="6719237" y="1900037"/>
            <a:ext cx="5155130" cy="4637923"/>
          </a:xfrm>
          <a:prstGeom prst="rect">
            <a:avLst/>
          </a:prstGeom>
          <a:ln w="38100">
            <a:solidFill>
              <a:srgbClr val="0070C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Conosce la </a:t>
            </a:r>
            <a:r>
              <a:rPr lang="it-IT" b="1" i="1" dirty="0">
                <a:solidFill>
                  <a:srgbClr val="002060"/>
                </a:solidFill>
              </a:rPr>
              <a:t>realtà lavorativa </a:t>
            </a:r>
            <a:r>
              <a:rPr lang="it-IT" dirty="0">
                <a:solidFill>
                  <a:srgbClr val="002060"/>
                </a:solidFill>
              </a:rPr>
              <a:t>e i suoi </a:t>
            </a:r>
            <a:r>
              <a:rPr lang="it-IT" b="1" i="1" dirty="0">
                <a:solidFill>
                  <a:srgbClr val="002060"/>
                </a:solidFill>
              </a:rPr>
              <a:t>rischi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Conosce possibili connessioni tra </a:t>
            </a:r>
            <a:r>
              <a:rPr lang="it-IT" b="1" i="1" dirty="0">
                <a:solidFill>
                  <a:srgbClr val="002060"/>
                </a:solidFill>
              </a:rPr>
              <a:t>rischio e patologia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Conosce le reali possibilità della ditta di </a:t>
            </a:r>
            <a:r>
              <a:rPr lang="it-IT" b="1" i="1" dirty="0">
                <a:solidFill>
                  <a:srgbClr val="002060"/>
                </a:solidFill>
              </a:rPr>
              <a:t>gestire lavoratori </a:t>
            </a:r>
            <a:r>
              <a:rPr lang="it-IT" dirty="0">
                <a:solidFill>
                  <a:srgbClr val="002060"/>
                </a:solidFill>
              </a:rPr>
              <a:t>portatori di particolari patologie</a:t>
            </a:r>
          </a:p>
          <a:p>
            <a:pPr>
              <a:spcBef>
                <a:spcPts val="18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Spesso </a:t>
            </a:r>
            <a:r>
              <a:rPr lang="it-IT" b="1" i="1" dirty="0">
                <a:solidFill>
                  <a:srgbClr val="002060"/>
                </a:solidFill>
              </a:rPr>
              <a:t>unico medico </a:t>
            </a:r>
            <a:r>
              <a:rPr lang="it-IT" dirty="0">
                <a:solidFill>
                  <a:srgbClr val="002060"/>
                </a:solidFill>
              </a:rPr>
              <a:t>che intercetta il paziente</a:t>
            </a:r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77F999E0-CB3B-58C7-058D-F27D7C8DC139}"/>
              </a:ext>
            </a:extLst>
          </p:cNvPr>
          <p:cNvSpPr/>
          <p:nvPr/>
        </p:nvSpPr>
        <p:spPr>
          <a:xfrm>
            <a:off x="2579570" y="570707"/>
            <a:ext cx="1819175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C4FA6345-F5FD-C221-01BA-2F851D839EAE}"/>
              </a:ext>
            </a:extLst>
          </p:cNvPr>
          <p:cNvSpPr/>
          <p:nvPr/>
        </p:nvSpPr>
        <p:spPr>
          <a:xfrm>
            <a:off x="4743650" y="570706"/>
            <a:ext cx="4563979" cy="914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24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7" grpId="0" animBg="1"/>
      <p:bldP spid="8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Quando il Medico Competente «fa il MMG»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824797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I giovani adulti sani spesso </a:t>
            </a:r>
            <a:r>
              <a:rPr lang="it-IT" b="1" i="1" dirty="0">
                <a:solidFill>
                  <a:srgbClr val="002060"/>
                </a:solidFill>
              </a:rPr>
              <a:t>non frequentano il MMG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Il </a:t>
            </a:r>
            <a:r>
              <a:rPr lang="it-IT" b="1" i="1" dirty="0">
                <a:solidFill>
                  <a:srgbClr val="002060"/>
                </a:solidFill>
              </a:rPr>
              <a:t>Medico Competente </a:t>
            </a:r>
            <a:r>
              <a:rPr lang="it-IT" dirty="0">
                <a:solidFill>
                  <a:srgbClr val="002060"/>
                </a:solidFill>
              </a:rPr>
              <a:t>vede con più </a:t>
            </a:r>
            <a:r>
              <a:rPr lang="it-IT" b="1" i="1" dirty="0">
                <a:solidFill>
                  <a:srgbClr val="002060"/>
                </a:solidFill>
              </a:rPr>
              <a:t>continuità </a:t>
            </a:r>
            <a:r>
              <a:rPr lang="it-IT" dirty="0">
                <a:solidFill>
                  <a:srgbClr val="002060"/>
                </a:solidFill>
              </a:rPr>
              <a:t>questi pazienti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Può individuare alcune </a:t>
            </a:r>
            <a:r>
              <a:rPr lang="it-IT" b="1" i="1" dirty="0">
                <a:solidFill>
                  <a:srgbClr val="002060"/>
                </a:solidFill>
              </a:rPr>
              <a:t>anomalie di interesse </a:t>
            </a:r>
            <a:r>
              <a:rPr lang="it-IT" dirty="0">
                <a:solidFill>
                  <a:srgbClr val="002060"/>
                </a:solidFill>
              </a:rPr>
              <a:t>per il MMG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	- Alterazioni pressorie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	- Alterazioni all’ECG/Spirometria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	- Riscontro di reperti clinici patologici o sospetti (soffi, masse, 	  	   aritmie…)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	- Alterazioni valori di laboratorio </a:t>
            </a: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1287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Come comunicare?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824797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r>
              <a:rPr lang="it-IT" dirty="0">
                <a:solidFill>
                  <a:srgbClr val="002060"/>
                </a:solidFill>
              </a:rPr>
              <a:t>Importante </a:t>
            </a:r>
            <a:r>
              <a:rPr lang="it-IT" b="1" i="1" dirty="0">
                <a:solidFill>
                  <a:srgbClr val="002060"/>
                </a:solidFill>
              </a:rPr>
              <a:t>trasmettere le informazioni di salute </a:t>
            </a:r>
            <a:r>
              <a:rPr lang="it-IT" dirty="0">
                <a:solidFill>
                  <a:srgbClr val="002060"/>
                </a:solidFill>
              </a:rPr>
              <a:t>al MMG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None/>
            </a:pPr>
            <a:endParaRPr lang="it-IT" dirty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b="1" i="1" dirty="0">
                <a:solidFill>
                  <a:srgbClr val="002060"/>
                </a:solidFill>
              </a:rPr>
              <a:t>Comunicazione al paziente </a:t>
            </a:r>
            <a:r>
              <a:rPr lang="it-IT" dirty="0">
                <a:solidFill>
                  <a:srgbClr val="002060"/>
                </a:solidFill>
              </a:rPr>
              <a:t>con «invio» al curante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b="1" i="1" dirty="0">
                <a:solidFill>
                  <a:srgbClr val="002060"/>
                </a:solidFill>
              </a:rPr>
              <a:t>Comunicazione diretta al curante </a:t>
            </a:r>
            <a:r>
              <a:rPr lang="it-IT" dirty="0">
                <a:solidFill>
                  <a:srgbClr val="002060"/>
                </a:solidFill>
              </a:rPr>
              <a:t>tramite mail o telefono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b="1" i="1" dirty="0">
                <a:solidFill>
                  <a:srgbClr val="002060"/>
                </a:solidFill>
              </a:rPr>
              <a:t>Fascicolo sanitario elettronico</a:t>
            </a:r>
            <a:r>
              <a:rPr lang="it-IT" dirty="0">
                <a:solidFill>
                  <a:srgbClr val="002060"/>
                </a:solidFill>
              </a:rPr>
              <a:t>?</a:t>
            </a: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it-IT" b="1" i="1" dirty="0">
                <a:solidFill>
                  <a:srgbClr val="002060"/>
                </a:solidFill>
              </a:rPr>
              <a:t>Cartelle condivise </a:t>
            </a:r>
            <a:r>
              <a:rPr lang="it-IT" dirty="0">
                <a:solidFill>
                  <a:srgbClr val="002060"/>
                </a:solidFill>
              </a:rPr>
              <a:t>(o almeno interoperabili?)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3243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Ambiti di miglioramento del MMG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68078"/>
            <a:ext cx="10515600" cy="496372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3800" b="1" i="1" dirty="0">
                <a:solidFill>
                  <a:srgbClr val="002060"/>
                </a:solidFill>
              </a:rPr>
              <a:t>Indagine sul lavoro </a:t>
            </a:r>
            <a:r>
              <a:rPr lang="it-IT" sz="3800" dirty="0">
                <a:solidFill>
                  <a:srgbClr val="002060"/>
                </a:solidFill>
              </a:rPr>
              <a:t>del paziente (non sempre registrato in cartella) 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3800" b="1" i="1" dirty="0">
                <a:solidFill>
                  <a:srgbClr val="002060"/>
                </a:solidFill>
              </a:rPr>
              <a:t>Conoscenza</a:t>
            </a:r>
            <a:r>
              <a:rPr lang="it-IT" sz="3800" dirty="0">
                <a:solidFill>
                  <a:srgbClr val="002060"/>
                </a:solidFill>
              </a:rPr>
              <a:t> dei principali </a:t>
            </a:r>
            <a:r>
              <a:rPr lang="it-IT" sz="3800" b="1" i="1" dirty="0">
                <a:solidFill>
                  <a:srgbClr val="002060"/>
                </a:solidFill>
              </a:rPr>
              <a:t>rischi lavorativi </a:t>
            </a:r>
            <a:r>
              <a:rPr lang="it-IT" sz="3800" dirty="0">
                <a:solidFill>
                  <a:srgbClr val="002060"/>
                </a:solidFill>
              </a:rPr>
              <a:t>delle diverse mansioni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3800" b="1" i="1" dirty="0">
                <a:solidFill>
                  <a:srgbClr val="002060"/>
                </a:solidFill>
              </a:rPr>
              <a:t>Formazione</a:t>
            </a:r>
            <a:r>
              <a:rPr lang="it-IT" sz="3800" dirty="0">
                <a:solidFill>
                  <a:srgbClr val="002060"/>
                </a:solidFill>
              </a:rPr>
              <a:t> su concetto di Malattia Professionale e relativi </a:t>
            </a:r>
            <a:r>
              <a:rPr lang="it-IT" sz="3800" b="1" i="1" dirty="0">
                <a:solidFill>
                  <a:srgbClr val="002060"/>
                </a:solidFill>
              </a:rPr>
              <a:t>adempimenti burocratici </a:t>
            </a:r>
            <a:r>
              <a:rPr lang="it-IT" sz="3800" dirty="0">
                <a:solidFill>
                  <a:srgbClr val="002060"/>
                </a:solidFill>
              </a:rPr>
              <a:t>del MMG (Certificato/Denuncia Malattia Professionale)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3800" b="1" i="1" dirty="0">
                <a:solidFill>
                  <a:srgbClr val="002060"/>
                </a:solidFill>
              </a:rPr>
              <a:t>Aggiornamento della cartella </a:t>
            </a:r>
            <a:r>
              <a:rPr lang="it-IT" sz="3800" dirty="0">
                <a:solidFill>
                  <a:srgbClr val="002060"/>
                </a:solidFill>
              </a:rPr>
              <a:t>riguardo alle </a:t>
            </a:r>
            <a:r>
              <a:rPr lang="it-IT" sz="3800" b="1" i="1" dirty="0">
                <a:solidFill>
                  <a:srgbClr val="002060"/>
                </a:solidFill>
              </a:rPr>
              <a:t>vaccinazioni</a:t>
            </a:r>
            <a:r>
              <a:rPr lang="it-IT" sz="3800" dirty="0">
                <a:solidFill>
                  <a:srgbClr val="002060"/>
                </a:solidFill>
              </a:rPr>
              <a:t> eseguite dal Medico Competente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it-IT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it-IT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2191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MMG e Lavoratori Agricoli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3660C77-F5EB-89DC-F312-1FCAD13C6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628" y="1552575"/>
            <a:ext cx="10798743" cy="5031105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Un MMG «massimalista» può avere tra i suoi assistiti </a:t>
            </a:r>
            <a:r>
              <a:rPr lang="it-IT" b="1" i="1" dirty="0">
                <a:solidFill>
                  <a:srgbClr val="002060"/>
                </a:solidFill>
              </a:rPr>
              <a:t>almeno 40-50 pazienti</a:t>
            </a:r>
            <a:r>
              <a:rPr lang="it-IT" dirty="0">
                <a:solidFill>
                  <a:srgbClr val="002060"/>
                </a:solidFill>
              </a:rPr>
              <a:t> che svolgono attività nel </a:t>
            </a:r>
            <a:r>
              <a:rPr lang="it-IT" b="1" i="1" dirty="0">
                <a:solidFill>
                  <a:srgbClr val="002060"/>
                </a:solidFill>
              </a:rPr>
              <a:t>settore agricolo</a:t>
            </a:r>
            <a:r>
              <a:rPr lang="it-IT" dirty="0">
                <a:solidFill>
                  <a:srgbClr val="002060"/>
                </a:solidFill>
              </a:rPr>
              <a:t> (dipendenti vs autonomi)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Spesso </a:t>
            </a:r>
            <a:r>
              <a:rPr lang="it-IT" b="1" i="1" dirty="0">
                <a:solidFill>
                  <a:srgbClr val="002060"/>
                </a:solidFill>
              </a:rPr>
              <a:t>manca la formazione </a:t>
            </a:r>
            <a:r>
              <a:rPr lang="it-IT" dirty="0">
                <a:solidFill>
                  <a:srgbClr val="002060"/>
                </a:solidFill>
              </a:rPr>
              <a:t>per prevenzione e diagnosi delle </a:t>
            </a:r>
            <a:r>
              <a:rPr lang="it-IT" b="1" i="1" dirty="0">
                <a:solidFill>
                  <a:srgbClr val="002060"/>
                </a:solidFill>
              </a:rPr>
              <a:t>malattie professionali </a:t>
            </a:r>
            <a:r>
              <a:rPr lang="it-IT" dirty="0">
                <a:solidFill>
                  <a:srgbClr val="002060"/>
                </a:solidFill>
              </a:rPr>
              <a:t>in agricoltura  (necessità formativa oltre al percorso universitario)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Il </a:t>
            </a:r>
            <a:r>
              <a:rPr lang="it-IT" b="1" i="1" dirty="0">
                <a:solidFill>
                  <a:srgbClr val="002060"/>
                </a:solidFill>
              </a:rPr>
              <a:t>lavoratore agricolo </a:t>
            </a:r>
            <a:r>
              <a:rPr lang="it-IT" dirty="0">
                <a:solidFill>
                  <a:srgbClr val="002060"/>
                </a:solidFill>
              </a:rPr>
              <a:t>spesso </a:t>
            </a:r>
            <a:r>
              <a:rPr lang="it-IT" b="1" i="1" dirty="0">
                <a:solidFill>
                  <a:srgbClr val="002060"/>
                </a:solidFill>
              </a:rPr>
              <a:t>non è «</a:t>
            </a:r>
            <a:r>
              <a:rPr lang="it-IT" b="1" i="1" dirty="0" err="1">
                <a:solidFill>
                  <a:srgbClr val="002060"/>
                </a:solidFill>
              </a:rPr>
              <a:t>frequent</a:t>
            </a:r>
            <a:r>
              <a:rPr lang="it-IT" b="1" i="1" dirty="0">
                <a:solidFill>
                  <a:srgbClr val="002060"/>
                </a:solidFill>
              </a:rPr>
              <a:t> attender»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Necessario </a:t>
            </a:r>
            <a:r>
              <a:rPr lang="it-IT" b="1" i="1" dirty="0">
                <a:solidFill>
                  <a:srgbClr val="002060"/>
                </a:solidFill>
              </a:rPr>
              <a:t>sfruttare le occasioni di contatto </a:t>
            </a:r>
            <a:r>
              <a:rPr lang="it-IT" dirty="0">
                <a:solidFill>
                  <a:srgbClr val="002060"/>
                </a:solidFill>
              </a:rPr>
              <a:t>per valutare i rischi e fare prevenzione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it-IT" dirty="0">
                <a:solidFill>
                  <a:srgbClr val="002060"/>
                </a:solidFill>
              </a:rPr>
              <a:t>Il futuro richiederà la </a:t>
            </a:r>
            <a:r>
              <a:rPr lang="it-IT" b="1" i="1" dirty="0">
                <a:solidFill>
                  <a:srgbClr val="002060"/>
                </a:solidFill>
              </a:rPr>
              <a:t>capacità di gestione dei dati </a:t>
            </a:r>
            <a:r>
              <a:rPr lang="it-IT" dirty="0">
                <a:solidFill>
                  <a:srgbClr val="002060"/>
                </a:solidFill>
              </a:rPr>
              <a:t>a disposizione del MMG per valutare rischi ed impostare </a:t>
            </a:r>
            <a:r>
              <a:rPr lang="it-IT" b="1" i="1" dirty="0">
                <a:solidFill>
                  <a:srgbClr val="002060"/>
                </a:solidFill>
              </a:rPr>
              <a:t>interventi di prevenzione mirata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it-IT" dirty="0">
              <a:solidFill>
                <a:srgbClr val="002060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4939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FEF0C9F-0E8B-7570-242C-1805D0054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MMG e Lavoratori Agricoli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A2F4D7CC-633A-3EB4-FAA3-48A641C8CC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209" y="1386038"/>
            <a:ext cx="9650413" cy="5207546"/>
          </a:xfrm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39DE0A6E-8E53-A9B7-429D-7EDFC04D9E84}"/>
              </a:ext>
            </a:extLst>
          </p:cNvPr>
          <p:cNvSpPr/>
          <p:nvPr/>
        </p:nvSpPr>
        <p:spPr>
          <a:xfrm>
            <a:off x="125128" y="134754"/>
            <a:ext cx="11954577" cy="6612555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A5FD682E-6252-6E25-F314-B99625941498}"/>
              </a:ext>
            </a:extLst>
          </p:cNvPr>
          <p:cNvSpPr/>
          <p:nvPr/>
        </p:nvSpPr>
        <p:spPr>
          <a:xfrm>
            <a:off x="838200" y="2262863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2B075FED-5F6E-1FCF-1F27-AA8C51B48E6F}"/>
              </a:ext>
            </a:extLst>
          </p:cNvPr>
          <p:cNvSpPr/>
          <p:nvPr/>
        </p:nvSpPr>
        <p:spPr>
          <a:xfrm>
            <a:off x="838200" y="2722264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Freccia a destra 11">
            <a:extLst>
              <a:ext uri="{FF2B5EF4-FFF2-40B4-BE49-F238E27FC236}">
                <a16:creationId xmlns:a16="http://schemas.microsoft.com/office/drawing/2014/main" id="{419ED872-72C9-E122-BB33-AD213BF03404}"/>
              </a:ext>
            </a:extLst>
          </p:cNvPr>
          <p:cNvSpPr/>
          <p:nvPr/>
        </p:nvSpPr>
        <p:spPr>
          <a:xfrm>
            <a:off x="840332" y="3607935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Freccia a destra 12">
            <a:extLst>
              <a:ext uri="{FF2B5EF4-FFF2-40B4-BE49-F238E27FC236}">
                <a16:creationId xmlns:a16="http://schemas.microsoft.com/office/drawing/2014/main" id="{5EA1BBFC-9EE0-C351-3A65-B6355FF1B9D7}"/>
              </a:ext>
            </a:extLst>
          </p:cNvPr>
          <p:cNvSpPr/>
          <p:nvPr/>
        </p:nvSpPr>
        <p:spPr>
          <a:xfrm>
            <a:off x="838200" y="3862864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Freccia a destra 13">
            <a:extLst>
              <a:ext uri="{FF2B5EF4-FFF2-40B4-BE49-F238E27FC236}">
                <a16:creationId xmlns:a16="http://schemas.microsoft.com/office/drawing/2014/main" id="{7FFC8DCB-14DD-B96F-01E2-8B2127495E3D}"/>
              </a:ext>
            </a:extLst>
          </p:cNvPr>
          <p:cNvSpPr/>
          <p:nvPr/>
        </p:nvSpPr>
        <p:spPr>
          <a:xfrm>
            <a:off x="838200" y="4325894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Freccia a destra 14">
            <a:extLst>
              <a:ext uri="{FF2B5EF4-FFF2-40B4-BE49-F238E27FC236}">
                <a16:creationId xmlns:a16="http://schemas.microsoft.com/office/drawing/2014/main" id="{D42CC35F-41BA-3A75-DD48-ABE8EC46819A}"/>
              </a:ext>
            </a:extLst>
          </p:cNvPr>
          <p:cNvSpPr/>
          <p:nvPr/>
        </p:nvSpPr>
        <p:spPr>
          <a:xfrm>
            <a:off x="838200" y="2490749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Freccia a destra 17">
            <a:extLst>
              <a:ext uri="{FF2B5EF4-FFF2-40B4-BE49-F238E27FC236}">
                <a16:creationId xmlns:a16="http://schemas.microsoft.com/office/drawing/2014/main" id="{15D03B5F-C81D-A53D-B645-1E805F8161C4}"/>
              </a:ext>
            </a:extLst>
          </p:cNvPr>
          <p:cNvSpPr/>
          <p:nvPr/>
        </p:nvSpPr>
        <p:spPr>
          <a:xfrm>
            <a:off x="838200" y="3225157"/>
            <a:ext cx="426178" cy="35613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58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8" grpId="0" animBg="1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CFBD15962E5224EAA16C1C5BBDCCE9D" ma:contentTypeVersion="14" ma:contentTypeDescription="Creare un nuovo documento." ma:contentTypeScope="" ma:versionID="6b72cf1bdc22eb6b9277ddf43e2e9093">
  <xsd:schema xmlns:xsd="http://www.w3.org/2001/XMLSchema" xmlns:xs="http://www.w3.org/2001/XMLSchema" xmlns:p="http://schemas.microsoft.com/office/2006/metadata/properties" xmlns:ns2="98355aeb-9d20-4845-b303-91932b1ee896" xmlns:ns3="5ae98fbb-a998-4a15-b66e-818c466c35c2" targetNamespace="http://schemas.microsoft.com/office/2006/metadata/properties" ma:root="true" ma:fieldsID="6e90576e71501607f0e7d5de45dec3a5" ns2:_="" ns3:_="">
    <xsd:import namespace="98355aeb-9d20-4845-b303-91932b1ee896"/>
    <xsd:import namespace="5ae98fbb-a998-4a15-b66e-818c466c35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355aeb-9d20-4845-b303-91932b1ee8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Tag immagine" ma:readOnly="false" ma:fieldId="{5cf76f15-5ced-4ddc-b409-7134ff3c332f}" ma:taxonomyMulti="true" ma:sspId="b61f8497-73dd-42ca-94ea-0cee8de7de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e98fbb-a998-4a15-b66e-818c466c35c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9f9025d-1240-4b9c-a0ab-9bde3ba2e3e2}" ma:internalName="TaxCatchAll" ma:showField="CatchAllData" ma:web="5ae98fbb-a998-4a15-b66e-818c466c35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355aeb-9d20-4845-b303-91932b1ee896">
      <Terms xmlns="http://schemas.microsoft.com/office/infopath/2007/PartnerControls"/>
    </lcf76f155ced4ddcb4097134ff3c332f>
    <TaxCatchAll xmlns="5ae98fbb-a998-4a15-b66e-818c466c35c2" xsi:nil="true"/>
  </documentManagement>
</p:properties>
</file>

<file path=customXml/itemProps1.xml><?xml version="1.0" encoding="utf-8"?>
<ds:datastoreItem xmlns:ds="http://schemas.openxmlformats.org/officeDocument/2006/customXml" ds:itemID="{E127E804-5F78-4EA0-98E6-4B5B9338CB74}"/>
</file>

<file path=customXml/itemProps2.xml><?xml version="1.0" encoding="utf-8"?>
<ds:datastoreItem xmlns:ds="http://schemas.openxmlformats.org/officeDocument/2006/customXml" ds:itemID="{0707F727-7CFD-4098-9882-A6B52F57DB58}"/>
</file>

<file path=customXml/itemProps3.xml><?xml version="1.0" encoding="utf-8"?>
<ds:datastoreItem xmlns:ds="http://schemas.openxmlformats.org/officeDocument/2006/customXml" ds:itemID="{C912D798-E9C6-40C0-97BF-345613D30C43}"/>
</file>

<file path=docProps/app.xml><?xml version="1.0" encoding="utf-8"?>
<Properties xmlns="http://schemas.openxmlformats.org/officeDocument/2006/extended-properties" xmlns:vt="http://schemas.openxmlformats.org/officeDocument/2006/docPropsVTypes">
  <TotalTime>1568</TotalTime>
  <Words>1377</Words>
  <Application>Microsoft Office PowerPoint</Application>
  <PresentationFormat>Widescreen</PresentationFormat>
  <Paragraphs>208</Paragraphs>
  <Slides>30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Wingdings</vt:lpstr>
      <vt:lpstr>Tema di Office</vt:lpstr>
      <vt:lpstr>Presentazione standard di PowerPoint</vt:lpstr>
      <vt:lpstr>Ruolo del Medico di Medicina Generale</vt:lpstr>
      <vt:lpstr>Medicina Generale… Punti di Forza</vt:lpstr>
      <vt:lpstr>MMG e Medico Competente</vt:lpstr>
      <vt:lpstr>Quando il Medico Competente «fa il MMG»</vt:lpstr>
      <vt:lpstr>Come comunicare?</vt:lpstr>
      <vt:lpstr>Ambiti di miglioramento del MMG</vt:lpstr>
      <vt:lpstr>MMG e Lavoratori Agricoli</vt:lpstr>
      <vt:lpstr>MMG e Lavoratori Agricoli</vt:lpstr>
      <vt:lpstr>Malattie professionali (1)</vt:lpstr>
      <vt:lpstr>Malattie professionali (1)</vt:lpstr>
      <vt:lpstr>Malattie professionali (1)</vt:lpstr>
      <vt:lpstr>MMG e Lavoratori Agricoli</vt:lpstr>
      <vt:lpstr>Malattie professionali (2)</vt:lpstr>
      <vt:lpstr>Malattie professionali (2)</vt:lpstr>
      <vt:lpstr>Malattie professionali (2)</vt:lpstr>
      <vt:lpstr>MMG e Lavoratori Agricoli</vt:lpstr>
      <vt:lpstr>Malattie professionali (3)</vt:lpstr>
      <vt:lpstr>Malattie professionali (3)</vt:lpstr>
      <vt:lpstr>MMG e Lavoratori Agricoli</vt:lpstr>
      <vt:lpstr>Malattie professionali (4)</vt:lpstr>
      <vt:lpstr>Malattie professionali (4)</vt:lpstr>
      <vt:lpstr>Malattie professionali (4)</vt:lpstr>
      <vt:lpstr>Malattie professionali (3)</vt:lpstr>
      <vt:lpstr>Contatti tra MMG e Lavoratore Agricolo</vt:lpstr>
      <vt:lpstr>Contatti tra MMG e Lavoratore Agricolo</vt:lpstr>
      <vt:lpstr>Contatti tra MMG e Lavoratore Agricolo</vt:lpstr>
      <vt:lpstr>Contatti tra MMG e Lavoratore Agricolo</vt:lpstr>
      <vt:lpstr>Quale futuro? (Take home messages)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Nicola</dc:creator>
  <cp:lastModifiedBy>Nicola</cp:lastModifiedBy>
  <cp:revision>21</cp:revision>
  <dcterms:created xsi:type="dcterms:W3CDTF">2023-10-24T20:52:37Z</dcterms:created>
  <dcterms:modified xsi:type="dcterms:W3CDTF">2023-10-28T20:55:06Z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0x0101008CFBD15962E5224EAA16C1C5BBDCCE9D</vt:lpwstr>
  </property>
</Properties>
</file>