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g" ContentType="image/jp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s/slide24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3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revisionInfo.xml" ContentType="application/vnd.ms-powerpoint.revisioninfo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changesInfos/changesInfo1.xml" ContentType="application/vnd.ms-powerpoint.changesinfo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2">
  <p:sldMasterIdLst>
    <p:sldMasterId id="2147483648" r:id="rId1"/>
  </p:sldMasterIdLst>
  <p:sldIdLst>
    <p:sldId id="256" r:id="rId2"/>
    <p:sldId id="257" r:id="rId3"/>
    <p:sldId id="286" r:id="rId4"/>
    <p:sldId id="284" r:id="rId5"/>
    <p:sldId id="287" r:id="rId6"/>
    <p:sldId id="288" r:id="rId7"/>
    <p:sldId id="290" r:id="rId8"/>
    <p:sldId id="291" r:id="rId9"/>
    <p:sldId id="292" r:id="rId10"/>
    <p:sldId id="417" r:id="rId11"/>
    <p:sldId id="293" r:id="rId12"/>
    <p:sldId id="418" r:id="rId13"/>
    <p:sldId id="420" r:id="rId14"/>
    <p:sldId id="421" r:id="rId15"/>
    <p:sldId id="423" r:id="rId16"/>
    <p:sldId id="424" r:id="rId17"/>
    <p:sldId id="425" r:id="rId18"/>
    <p:sldId id="427" r:id="rId19"/>
    <p:sldId id="428" r:id="rId20"/>
    <p:sldId id="429" r:id="rId21"/>
    <p:sldId id="430" r:id="rId22"/>
    <p:sldId id="431" r:id="rId23"/>
    <p:sldId id="432" r:id="rId24"/>
    <p:sldId id="433" r:id="rId25"/>
    <p:sldId id="435" r:id="rId26"/>
    <p:sldId id="437" r:id="rId27"/>
    <p:sldId id="351" r:id="rId28"/>
  </p:sldIdLst>
  <p:sldSz cx="9144000" cy="6858000" type="screen4x3"/>
  <p:notesSz cx="9144000" cy="6858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7964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5411C1-DF37-4AB3-AF05-4B288787B3D4}" v="2" dt="2023-06-05T15:00:34.340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Stile con tema 1 - Colore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56" autoAdjust="0"/>
    <p:restoredTop sz="94660"/>
  </p:normalViewPr>
  <p:slideViewPr>
    <p:cSldViewPr>
      <p:cViewPr varScale="1">
        <p:scale>
          <a:sx n="60" d="100"/>
          <a:sy n="60" d="100"/>
        </p:scale>
        <p:origin x="1376" y="5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37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Relationship Id="rId35" Type="http://schemas.openxmlformats.org/officeDocument/2006/relationships/customXml" Target="../customXml/item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udio Colosio" userId="5/rcvugpRmZo8bMjNEKRghSyLrmdS+Eil8uSpiFEZMY=" providerId="None" clId="Web-{B65411C1-DF37-4AB3-AF05-4B288787B3D4}"/>
    <pc:docChg chg="addSld delSld">
      <pc:chgData name="Claudio Colosio" userId="5/rcvugpRmZo8bMjNEKRghSyLrmdS+Eil8uSpiFEZMY=" providerId="None" clId="Web-{B65411C1-DF37-4AB3-AF05-4B288787B3D4}" dt="2023-06-05T15:00:34.340" v="1"/>
      <pc:docMkLst>
        <pc:docMk/>
      </pc:docMkLst>
      <pc:sldChg chg="new del">
        <pc:chgData name="Claudio Colosio" userId="5/rcvugpRmZo8bMjNEKRghSyLrmdS+Eil8uSpiFEZMY=" providerId="None" clId="Web-{B65411C1-DF37-4AB3-AF05-4B288787B3D4}" dt="2023-06-05T15:00:34.340" v="1"/>
        <pc:sldMkLst>
          <pc:docMk/>
          <pc:sldMk cId="127378803" sldId="439"/>
        </pc:sldMkLst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600200" y="6324600"/>
            <a:ext cx="7543800" cy="0"/>
          </a:xfrm>
          <a:custGeom>
            <a:avLst/>
            <a:gdLst/>
            <a:ahLst/>
            <a:cxnLst/>
            <a:rect l="l" t="t" r="r" b="b"/>
            <a:pathLst>
              <a:path w="7543800">
                <a:moveTo>
                  <a:pt x="0" y="0"/>
                </a:moveTo>
                <a:lnTo>
                  <a:pt x="7543800" y="0"/>
                </a:lnTo>
              </a:path>
            </a:pathLst>
          </a:custGeom>
          <a:ln w="76200">
            <a:solidFill>
              <a:srgbClr val="FF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2058161" y="6477761"/>
            <a:ext cx="7086600" cy="0"/>
          </a:xfrm>
          <a:custGeom>
            <a:avLst/>
            <a:gdLst/>
            <a:ahLst/>
            <a:cxnLst/>
            <a:rect l="l" t="t" r="r" b="b"/>
            <a:pathLst>
              <a:path w="7086600">
                <a:moveTo>
                  <a:pt x="0" y="0"/>
                </a:moveTo>
                <a:lnTo>
                  <a:pt x="7086600" y="0"/>
                </a:lnTo>
              </a:path>
            </a:pathLst>
          </a:custGeom>
          <a:ln w="38100">
            <a:solidFill>
              <a:srgbClr val="FF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8" name="bg object 1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831" y="3296410"/>
            <a:ext cx="4783836" cy="3561587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707891" y="0"/>
            <a:ext cx="5436108" cy="3982212"/>
          </a:xfrm>
          <a:prstGeom prst="rect">
            <a:avLst/>
          </a:prstGeom>
        </p:spPr>
      </p:pic>
      <p:pic>
        <p:nvPicPr>
          <p:cNvPr id="20" name="bg object 2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369308" y="3226307"/>
            <a:ext cx="405384" cy="405383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93598" y="627075"/>
            <a:ext cx="8356803" cy="7575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69747" y="4416044"/>
            <a:ext cx="8604504" cy="13677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rgbClr val="FF8000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1">
                <a:solidFill>
                  <a:srgbClr val="FF8000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600200" y="6324600"/>
            <a:ext cx="7543800" cy="0"/>
          </a:xfrm>
          <a:custGeom>
            <a:avLst/>
            <a:gdLst/>
            <a:ahLst/>
            <a:cxnLst/>
            <a:rect l="l" t="t" r="r" b="b"/>
            <a:pathLst>
              <a:path w="7543800">
                <a:moveTo>
                  <a:pt x="0" y="0"/>
                </a:moveTo>
                <a:lnTo>
                  <a:pt x="7543800" y="0"/>
                </a:lnTo>
              </a:path>
            </a:pathLst>
          </a:custGeom>
          <a:ln w="76200">
            <a:solidFill>
              <a:srgbClr val="FF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2058161" y="6477761"/>
            <a:ext cx="7086600" cy="0"/>
          </a:xfrm>
          <a:custGeom>
            <a:avLst/>
            <a:gdLst/>
            <a:ahLst/>
            <a:cxnLst/>
            <a:rect l="l" t="t" r="r" b="b"/>
            <a:pathLst>
              <a:path w="7086600">
                <a:moveTo>
                  <a:pt x="0" y="0"/>
                </a:moveTo>
                <a:lnTo>
                  <a:pt x="7086600" y="0"/>
                </a:lnTo>
              </a:path>
            </a:pathLst>
          </a:custGeom>
          <a:ln w="38100">
            <a:solidFill>
              <a:srgbClr val="FF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108204" y="899159"/>
            <a:ext cx="3671570" cy="1592580"/>
          </a:xfrm>
          <a:custGeom>
            <a:avLst/>
            <a:gdLst/>
            <a:ahLst/>
            <a:cxnLst/>
            <a:rect l="l" t="t" r="r" b="b"/>
            <a:pathLst>
              <a:path w="3671570" h="1592580">
                <a:moveTo>
                  <a:pt x="3671303" y="0"/>
                </a:moveTo>
                <a:lnTo>
                  <a:pt x="0" y="0"/>
                </a:lnTo>
                <a:lnTo>
                  <a:pt x="0" y="801624"/>
                </a:lnTo>
                <a:lnTo>
                  <a:pt x="0" y="1592580"/>
                </a:lnTo>
                <a:lnTo>
                  <a:pt x="3671303" y="1592580"/>
                </a:lnTo>
                <a:lnTo>
                  <a:pt x="3671303" y="801624"/>
                </a:lnTo>
                <a:lnTo>
                  <a:pt x="3671303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9" name="bg object 1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67556" y="1126236"/>
            <a:ext cx="4608576" cy="4390644"/>
          </a:xfrm>
          <a:prstGeom prst="rect">
            <a:avLst/>
          </a:prstGeom>
        </p:spPr>
      </p:pic>
      <p:sp>
        <p:nvSpPr>
          <p:cNvPr id="20" name="bg object 20"/>
          <p:cNvSpPr/>
          <p:nvPr/>
        </p:nvSpPr>
        <p:spPr>
          <a:xfrm>
            <a:off x="179832" y="2781299"/>
            <a:ext cx="3528060" cy="3046730"/>
          </a:xfrm>
          <a:custGeom>
            <a:avLst/>
            <a:gdLst/>
            <a:ahLst/>
            <a:cxnLst/>
            <a:rect l="l" t="t" r="r" b="b"/>
            <a:pathLst>
              <a:path w="3528060" h="3046729">
                <a:moveTo>
                  <a:pt x="3528060" y="0"/>
                </a:moveTo>
                <a:lnTo>
                  <a:pt x="0" y="0"/>
                </a:lnTo>
                <a:lnTo>
                  <a:pt x="0" y="859536"/>
                </a:lnTo>
                <a:lnTo>
                  <a:pt x="0" y="3046476"/>
                </a:lnTo>
                <a:lnTo>
                  <a:pt x="3528060" y="3046476"/>
                </a:lnTo>
                <a:lnTo>
                  <a:pt x="3528060" y="859536"/>
                </a:lnTo>
                <a:lnTo>
                  <a:pt x="3528060" y="0"/>
                </a:lnTo>
                <a:close/>
              </a:path>
            </a:pathLst>
          </a:custGeom>
          <a:solidFill>
            <a:srgbClr val="D9D9D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1">
                <a:solidFill>
                  <a:srgbClr val="FF8000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10/16/2023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1">
                <a:solidFill>
                  <a:srgbClr val="FF8000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10/16/2023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10/16/2023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600200" y="6324600"/>
            <a:ext cx="7543800" cy="0"/>
          </a:xfrm>
          <a:custGeom>
            <a:avLst/>
            <a:gdLst/>
            <a:ahLst/>
            <a:cxnLst/>
            <a:rect l="l" t="t" r="r" b="b"/>
            <a:pathLst>
              <a:path w="7543800">
                <a:moveTo>
                  <a:pt x="0" y="0"/>
                </a:moveTo>
                <a:lnTo>
                  <a:pt x="7543800" y="0"/>
                </a:lnTo>
              </a:path>
            </a:pathLst>
          </a:custGeom>
          <a:ln w="76200">
            <a:solidFill>
              <a:srgbClr val="FF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2058161" y="6477761"/>
            <a:ext cx="7086600" cy="0"/>
          </a:xfrm>
          <a:custGeom>
            <a:avLst/>
            <a:gdLst/>
            <a:ahLst/>
            <a:cxnLst/>
            <a:rect l="l" t="t" r="r" b="b"/>
            <a:pathLst>
              <a:path w="7086600">
                <a:moveTo>
                  <a:pt x="0" y="0"/>
                </a:moveTo>
                <a:lnTo>
                  <a:pt x="7086600" y="0"/>
                </a:lnTo>
              </a:path>
            </a:pathLst>
          </a:custGeom>
          <a:ln w="38100">
            <a:solidFill>
              <a:srgbClr val="FF99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48690" y="-15112"/>
            <a:ext cx="7646619" cy="1305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1">
                <a:solidFill>
                  <a:srgbClr val="FF8000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23088" y="1488947"/>
            <a:ext cx="8497823" cy="1940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bg1"/>
                </a:solidFill>
                <a:latin typeface="Arial MT"/>
                <a:cs typeface="Arial MT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10/16/2023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evenzioneagricoltura.it/" TargetMode="Externa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untosicuro.it/it/ps/view/problemi-strategie-di-prevenzione-nel-lavoro-a-turni-notturno-art-8996.php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1905000"/>
            <a:ext cx="9144000" cy="408445"/>
          </a:xfrm>
          <a:prstGeom prst="rect">
            <a:avLst/>
          </a:prstGeom>
          <a:solidFill>
            <a:srgbClr val="006600"/>
          </a:solidFill>
        </p:spPr>
        <p:txBody>
          <a:bodyPr vert="horz" wrap="square" lIns="0" tIns="38735" rIns="0" bIns="0" rtlCol="0">
            <a:spAutoFit/>
          </a:bodyPr>
          <a:lstStyle/>
          <a:p>
            <a:pPr marR="83820" algn="r">
              <a:lnSpc>
                <a:spcPct val="100000"/>
              </a:lnSpc>
              <a:spcBef>
                <a:spcPts val="305"/>
              </a:spcBef>
            </a:pPr>
            <a:r>
              <a:rPr sz="2400" spc="-5" dirty="0">
                <a:solidFill>
                  <a:srgbClr val="FFFFFF"/>
                </a:solidFill>
                <a:latin typeface="Arial MT"/>
                <a:cs typeface="Arial MT"/>
              </a:rPr>
              <a:t>Claudio</a:t>
            </a:r>
            <a:r>
              <a:rPr sz="2400" spc="15" dirty="0">
                <a:solidFill>
                  <a:srgbClr val="FFFFFF"/>
                </a:solidFill>
                <a:latin typeface="Arial MT"/>
                <a:cs typeface="Arial MT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Arial MT"/>
                <a:cs typeface="Arial MT"/>
              </a:rPr>
              <a:t>Colosio</a:t>
            </a:r>
            <a:endParaRPr sz="2400" dirty="0">
              <a:latin typeface="Arial MT"/>
              <a:cs typeface="Arial M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-10633" y="609600"/>
            <a:ext cx="9154633" cy="1320233"/>
          </a:xfrm>
          <a:prstGeom prst="rect">
            <a:avLst/>
          </a:prstGeom>
          <a:solidFill>
            <a:srgbClr val="FFCC00"/>
          </a:solidFill>
        </p:spPr>
        <p:txBody>
          <a:bodyPr vert="horz" wrap="square" lIns="0" tIns="2730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15"/>
              </a:spcBef>
            </a:pPr>
            <a:r>
              <a:rPr lang="it-IT" sz="2800" b="1" spc="-5" dirty="0">
                <a:solidFill>
                  <a:srgbClr val="FFFFFF"/>
                </a:solidFill>
                <a:latin typeface="Arial"/>
                <a:cs typeface="Arial"/>
              </a:rPr>
              <a:t>La sorveglianza dei lavoratori agricoli con un particolare attenzione per gli stagionali: un aggiornamento </a:t>
            </a:r>
            <a:endParaRPr sz="2800" b="1" spc="-5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0" y="0"/>
            <a:ext cx="9144000" cy="579646"/>
          </a:xfrm>
          <a:prstGeom prst="rect">
            <a:avLst/>
          </a:prstGeom>
          <a:solidFill>
            <a:srgbClr val="FFFF99"/>
          </a:solidFill>
        </p:spPr>
        <p:txBody>
          <a:bodyPr vert="horz" wrap="square" lIns="0" tIns="12700" rIns="0" bIns="0" rtlCol="0">
            <a:spAutoFit/>
          </a:bodyPr>
          <a:lstStyle/>
          <a:p>
            <a:pPr marL="15875" algn="ctr">
              <a:lnSpc>
                <a:spcPct val="100000"/>
              </a:lnSpc>
              <a:spcBef>
                <a:spcPts val="100"/>
              </a:spcBef>
            </a:pPr>
            <a:r>
              <a:rPr lang="it-IT" i="1" spc="-5" dirty="0">
                <a:solidFill>
                  <a:srgbClr val="006600"/>
                </a:solidFill>
                <a:latin typeface="Arial"/>
                <a:cs typeface="Arial"/>
              </a:rPr>
              <a:t>ARPS – Roma</a:t>
            </a:r>
          </a:p>
          <a:p>
            <a:pPr marL="15875" algn="ctr">
              <a:lnSpc>
                <a:spcPct val="100000"/>
              </a:lnSpc>
              <a:spcBef>
                <a:spcPts val="100"/>
              </a:spcBef>
            </a:pPr>
            <a:r>
              <a:rPr lang="it-IT" i="1" spc="-5" dirty="0">
                <a:solidFill>
                  <a:srgbClr val="006600"/>
                </a:solidFill>
                <a:latin typeface="Arial"/>
                <a:cs typeface="Arial"/>
              </a:rPr>
              <a:t>Corsi di Aggiornamento ECM</a:t>
            </a: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95600" y="3200400"/>
            <a:ext cx="6035878" cy="289458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Immagine 1">
            <a:extLst>
              <a:ext uri="{FF2B5EF4-FFF2-40B4-BE49-F238E27FC236}">
                <a16:creationId xmlns:a16="http://schemas.microsoft.com/office/drawing/2014/main" id="{840015FB-0B95-43D6-8C33-8EBDC14945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8200"/>
            <a:ext cx="7339013" cy="1639924"/>
          </a:xfrm>
          <a:prstGeom prst="rect">
            <a:avLst/>
          </a:prstGeom>
          <a:noFill/>
          <a:ln w="63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6" name="Immagine 3">
            <a:extLst>
              <a:ext uri="{FF2B5EF4-FFF2-40B4-BE49-F238E27FC236}">
                <a16:creationId xmlns:a16="http://schemas.microsoft.com/office/drawing/2014/main" id="{A5613666-952B-465D-B490-916131487E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3276600"/>
            <a:ext cx="5440363" cy="322897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reccia in su 1">
            <a:extLst>
              <a:ext uri="{FF2B5EF4-FFF2-40B4-BE49-F238E27FC236}">
                <a16:creationId xmlns:a16="http://schemas.microsoft.com/office/drawing/2014/main" id="{4FEC6157-4D34-43EA-B90B-03CA1ADABAB2}"/>
              </a:ext>
            </a:extLst>
          </p:cNvPr>
          <p:cNvSpPr/>
          <p:nvPr/>
        </p:nvSpPr>
        <p:spPr>
          <a:xfrm rot="3677144">
            <a:off x="6891338" y="3100387"/>
            <a:ext cx="280988" cy="2328863"/>
          </a:xfrm>
          <a:prstGeom prst="upArrow">
            <a:avLst>
              <a:gd name="adj1" fmla="val 26167"/>
              <a:gd name="adj2" fmla="val 10059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6" name="Segnaposto contenuto 2">
            <a:extLst>
              <a:ext uri="{FF2B5EF4-FFF2-40B4-BE49-F238E27FC236}">
                <a16:creationId xmlns:a16="http://schemas.microsoft.com/office/drawing/2014/main" id="{E69D4DD4-5907-400B-BE8D-C6DF255F2544}"/>
              </a:ext>
            </a:extLst>
          </p:cNvPr>
          <p:cNvSpPr txBox="1">
            <a:spLocks/>
          </p:cNvSpPr>
          <p:nvPr/>
        </p:nvSpPr>
        <p:spPr>
          <a:xfrm>
            <a:off x="76200" y="3200400"/>
            <a:ext cx="3581400" cy="29718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indent="-182563">
              <a:defRPr/>
            </a:pPr>
            <a:r>
              <a:rPr lang="it-IT" sz="1800" b="1"/>
              <a:t>Incremento non necessariamente segnale di PEGGIORAMEMTO delle condizioni</a:t>
            </a:r>
          </a:p>
          <a:p>
            <a:pPr marL="182563" indent="-182563">
              <a:defRPr/>
            </a:pPr>
            <a:endParaRPr lang="it-IT" sz="1800" b="1" dirty="0"/>
          </a:p>
          <a:p>
            <a:pPr marL="182563" indent="-182563">
              <a:defRPr/>
            </a:pPr>
            <a:r>
              <a:rPr lang="it-IT" sz="1800" b="1"/>
              <a:t>..anzi di aumento dell’attenzione!</a:t>
            </a:r>
          </a:p>
          <a:p>
            <a:pPr marL="182563" indent="-182563">
              <a:defRPr/>
            </a:pPr>
            <a:endParaRPr lang="it-IT" sz="1800" b="1" dirty="0"/>
          </a:p>
          <a:p>
            <a:pPr marL="182563" indent="-182563">
              <a:defRPr/>
            </a:pPr>
            <a:r>
              <a:rPr lang="it-IT" sz="1800" b="1"/>
              <a:t>Più malattie professionali comunque meritano attenzione</a:t>
            </a:r>
            <a:endParaRPr lang="it-IT" sz="1800" b="1" dirty="0"/>
          </a:p>
        </p:txBody>
      </p:sp>
      <p:cxnSp>
        <p:nvCxnSpPr>
          <p:cNvPr id="4" name="Connettore diritto 3">
            <a:extLst>
              <a:ext uri="{FF2B5EF4-FFF2-40B4-BE49-F238E27FC236}">
                <a16:creationId xmlns:a16="http://schemas.microsoft.com/office/drawing/2014/main" id="{346A4156-DCC7-4CD1-91E1-1774488F4EA4}"/>
              </a:ext>
            </a:extLst>
          </p:cNvPr>
          <p:cNvCxnSpPr/>
          <p:nvPr/>
        </p:nvCxnSpPr>
        <p:spPr>
          <a:xfrm>
            <a:off x="5867400" y="4264025"/>
            <a:ext cx="0" cy="1800225"/>
          </a:xfrm>
          <a:prstGeom prst="line">
            <a:avLst/>
          </a:prstGeom>
          <a:ln w="317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diritto 9">
            <a:extLst>
              <a:ext uri="{FF2B5EF4-FFF2-40B4-BE49-F238E27FC236}">
                <a16:creationId xmlns:a16="http://schemas.microsoft.com/office/drawing/2014/main" id="{65627843-C433-47AA-B0EF-660632EC5FFD}"/>
              </a:ext>
            </a:extLst>
          </p:cNvPr>
          <p:cNvCxnSpPr/>
          <p:nvPr/>
        </p:nvCxnSpPr>
        <p:spPr>
          <a:xfrm flipV="1">
            <a:off x="5867400" y="4268788"/>
            <a:ext cx="876300" cy="0"/>
          </a:xfrm>
          <a:prstGeom prst="line">
            <a:avLst/>
          </a:prstGeom>
          <a:ln w="31750">
            <a:solidFill>
              <a:srgbClr val="00206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61" name="CasellaDiTesto 8">
            <a:extLst>
              <a:ext uri="{FF2B5EF4-FFF2-40B4-BE49-F238E27FC236}">
                <a16:creationId xmlns:a16="http://schemas.microsoft.com/office/drawing/2014/main" id="{9E5E8D3F-43D0-4D7A-85F0-938E8970EB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6175" y="3581400"/>
            <a:ext cx="21812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92075" indent="-92075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it-IT" altLang="it-IT" sz="1800" b="1" i="1">
                <a:latin typeface="Arial" panose="020B0604020202020204" pitchFamily="34" charset="0"/>
              </a:rPr>
              <a:t>Aumento della copertura</a:t>
            </a:r>
          </a:p>
          <a:p>
            <a:pPr>
              <a:spcBef>
                <a:spcPct val="0"/>
              </a:spcBef>
            </a:pPr>
            <a:r>
              <a:rPr lang="it-IT" altLang="it-IT" sz="1800" b="1" i="1">
                <a:latin typeface="Arial" panose="020B0604020202020204" pitchFamily="34" charset="0"/>
              </a:rPr>
              <a:t>Lista Mal Prof più ampia</a:t>
            </a:r>
          </a:p>
        </p:txBody>
      </p:sp>
      <p:sp>
        <p:nvSpPr>
          <p:cNvPr id="11" name="object 8">
            <a:extLst>
              <a:ext uri="{FF2B5EF4-FFF2-40B4-BE49-F238E27FC236}">
                <a16:creationId xmlns:a16="http://schemas.microsoft.com/office/drawing/2014/main" id="{31B0805F-22AD-4F26-9BD0-4172FA9F6518}"/>
              </a:ext>
            </a:extLst>
          </p:cNvPr>
          <p:cNvSpPr txBox="1"/>
          <p:nvPr/>
        </p:nvSpPr>
        <p:spPr>
          <a:xfrm>
            <a:off x="95693" y="11380"/>
            <a:ext cx="8161211" cy="504625"/>
          </a:xfrm>
          <a:prstGeom prst="rect">
            <a:avLst/>
          </a:prstGeom>
          <a:solidFill>
            <a:srgbClr val="FF9900"/>
          </a:solidFill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lang="it-IT" sz="3200" dirty="0">
                <a:solidFill>
                  <a:schemeClr val="bg1"/>
                </a:solidFill>
                <a:latin typeface="Arial Black"/>
                <a:cs typeface="Arial Black"/>
              </a:rPr>
              <a:t>Un dato da non scordare---</a:t>
            </a:r>
            <a:endParaRPr sz="3200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5152FBBC-778C-4947-BFD6-76DBDA69D5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406" y="222689"/>
            <a:ext cx="7596594" cy="6025711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3143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0" y="0"/>
            <a:ext cx="9144000" cy="954405"/>
          </a:xfrm>
          <a:custGeom>
            <a:avLst/>
            <a:gdLst/>
            <a:ahLst/>
            <a:cxnLst/>
            <a:rect l="l" t="t" r="r" b="b"/>
            <a:pathLst>
              <a:path w="9144000" h="954405">
                <a:moveTo>
                  <a:pt x="9144000" y="0"/>
                </a:moveTo>
                <a:lnTo>
                  <a:pt x="0" y="0"/>
                </a:lnTo>
                <a:lnTo>
                  <a:pt x="0" y="954024"/>
                </a:lnTo>
                <a:lnTo>
                  <a:pt x="9144000" y="954024"/>
                </a:lnTo>
                <a:lnTo>
                  <a:pt x="9144000" y="0"/>
                </a:lnTo>
                <a:close/>
              </a:path>
            </a:pathLst>
          </a:custGeom>
          <a:solidFill>
            <a:srgbClr val="FF99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78739" y="11379"/>
            <a:ext cx="8178165" cy="99706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lang="it-IT" sz="3200" dirty="0">
                <a:solidFill>
                  <a:schemeClr val="bg1"/>
                </a:solidFill>
                <a:latin typeface="Arial Black"/>
                <a:cs typeface="Arial Black"/>
              </a:rPr>
              <a:t>Le malattie professionali: chi sono i soggetti colpiti</a:t>
            </a:r>
            <a:endParaRPr sz="3200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425D42AB-15AE-4B10-9DB1-5B32B4ADE7E7}"/>
              </a:ext>
            </a:extLst>
          </p:cNvPr>
          <p:cNvSpPr/>
          <p:nvPr/>
        </p:nvSpPr>
        <p:spPr>
          <a:xfrm>
            <a:off x="95693" y="1290221"/>
            <a:ext cx="8972107" cy="53232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it-IT" sz="2800" dirty="0"/>
              <a:t> 75,6% dei casi denunciati patologie a carico del sistema osteo-muscolare e del tessuto connettivo </a:t>
            </a:r>
          </a:p>
          <a:p>
            <a:r>
              <a:rPr lang="it-IT" sz="2800" dirty="0"/>
              <a:t>50% di queste sono patologie a carico della colonna vertebrale mentre</a:t>
            </a:r>
          </a:p>
          <a:p>
            <a:r>
              <a:rPr lang="it-IT" sz="2800" dirty="0"/>
              <a:t>Tra i disturbi dei tessuti molli, oltre il 65% è rappresentato da lesioni alla spalla (patologia più frequente, con 6.958, oltre il 24% dei casi totali). </a:t>
            </a:r>
          </a:p>
          <a:p>
            <a:r>
              <a:rPr lang="it-IT" sz="2800" dirty="0"/>
              <a:t>Seguono le </a:t>
            </a:r>
            <a:r>
              <a:rPr lang="it-IT" sz="2800" b="1" dirty="0"/>
              <a:t>malattie del sistema nervoso, 17,6%,</a:t>
            </a:r>
            <a:r>
              <a:rPr lang="it-IT" sz="2800" dirty="0"/>
              <a:t> la cui quasi totalità è rappresentata dalle sindromi da tunnel carpale (4.686 casi su 4.942 complessivi)</a:t>
            </a:r>
          </a:p>
          <a:p>
            <a:r>
              <a:rPr lang="it-IT" sz="2800" dirty="0"/>
              <a:t>E le </a:t>
            </a:r>
            <a:r>
              <a:rPr lang="it-IT" sz="2800" b="1" dirty="0"/>
              <a:t>ipoacusie, 4,7%.</a:t>
            </a:r>
            <a:r>
              <a:rPr lang="it-IT" sz="2800" dirty="0"/>
              <a:t> </a:t>
            </a:r>
          </a:p>
          <a:p>
            <a:r>
              <a:rPr lang="it-IT" sz="2800" dirty="0"/>
              <a:t>Tumori: 286 casi nei 5 anni, 1% del complesso dei casi.</a:t>
            </a:r>
          </a:p>
        </p:txBody>
      </p:sp>
    </p:spTree>
    <p:extLst>
      <p:ext uri="{BB962C8B-B14F-4D97-AF65-F5344CB8AC3E}">
        <p14:creationId xmlns:p14="http://schemas.microsoft.com/office/powerpoint/2010/main" val="35900405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0" y="0"/>
            <a:ext cx="9144000" cy="954405"/>
          </a:xfrm>
          <a:custGeom>
            <a:avLst/>
            <a:gdLst/>
            <a:ahLst/>
            <a:cxnLst/>
            <a:rect l="l" t="t" r="r" b="b"/>
            <a:pathLst>
              <a:path w="9144000" h="954405">
                <a:moveTo>
                  <a:pt x="9144000" y="0"/>
                </a:moveTo>
                <a:lnTo>
                  <a:pt x="0" y="0"/>
                </a:lnTo>
                <a:lnTo>
                  <a:pt x="0" y="954024"/>
                </a:lnTo>
                <a:lnTo>
                  <a:pt x="9144000" y="954024"/>
                </a:lnTo>
                <a:lnTo>
                  <a:pt x="9144000" y="0"/>
                </a:lnTo>
                <a:close/>
              </a:path>
            </a:pathLst>
          </a:custGeom>
          <a:solidFill>
            <a:srgbClr val="FF99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 txBox="1"/>
          <p:nvPr/>
        </p:nvSpPr>
        <p:spPr>
          <a:xfrm>
            <a:off x="165572" y="257375"/>
            <a:ext cx="8140228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lang="it-IT" sz="2400" dirty="0">
                <a:solidFill>
                  <a:schemeClr val="bg1"/>
                </a:solidFill>
                <a:latin typeface="Arial Black"/>
                <a:cs typeface="Arial Black"/>
              </a:rPr>
              <a:t>Chi coinvolgere nella Sorveglianza sanitaria?</a:t>
            </a:r>
            <a:endParaRPr sz="2400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425D42AB-15AE-4B10-9DB1-5B32B4ADE7E7}"/>
              </a:ext>
            </a:extLst>
          </p:cNvPr>
          <p:cNvSpPr/>
          <p:nvPr/>
        </p:nvSpPr>
        <p:spPr>
          <a:xfrm>
            <a:off x="85946" y="984531"/>
            <a:ext cx="8972107" cy="523220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it-IT" sz="2800" b="1" dirty="0"/>
              <a:t>Tre gruppi di lavoratori da coinvolgere:</a:t>
            </a:r>
          </a:p>
          <a:p>
            <a:r>
              <a:rPr lang="it-IT" b="1" dirty="0"/>
              <a:t>Si configurano scenari diversi di sorveglianza sanitaria in funzione delle figure e dei rapporti di lavoro:</a:t>
            </a:r>
          </a:p>
          <a:p>
            <a:r>
              <a:rPr lang="it-IT" b="1" i="1" dirty="0"/>
              <a:t>Dipendenti a T.I. e T.D. su lavorazioni non semplici: </a:t>
            </a:r>
            <a:r>
              <a:rPr lang="it-IT" i="1" dirty="0"/>
              <a:t>si applica a pieno titolo l’art. 41 del D. Lgs. 81/08</a:t>
            </a:r>
          </a:p>
          <a:p>
            <a:r>
              <a:rPr lang="it-IT" b="1" i="1" dirty="0"/>
              <a:t>Stagionali (e lavoratori a tempo determinato): </a:t>
            </a:r>
            <a:r>
              <a:rPr lang="it-IT" i="1" dirty="0"/>
              <a:t>scenario “tipico” : lavoratori resi idonei sulla base dei rischi presunti nelle schede di semplificazione della raccolta, quindi in presenza di rischi specifici (MMC e in qualche caso rumore e vibrazioni e rischio biologico). </a:t>
            </a:r>
          </a:p>
          <a:p>
            <a:r>
              <a:rPr lang="it-IT" i="1" dirty="0"/>
              <a:t>La certificazione è trasferibile per un anno in altre aziende con rischi analoghi, solo ad aziende convenzionate; quindi con sostanziale riferimento territoriale.</a:t>
            </a:r>
            <a:endParaRPr lang="it-IT" dirty="0"/>
          </a:p>
          <a:p>
            <a:r>
              <a:rPr lang="it-IT" dirty="0"/>
              <a:t>Vale pienamente l'art. 41/81 e la nomina del Medico Competente e la sorveglianza sanitaria sono in carico alla singola azienda sulla base della valutazione del rischio, ma Comitati Paritetici possono favorirne la realizzazione coordinata, mettendo a disposizione medici, struttura organizzativa e ambulatori. </a:t>
            </a:r>
          </a:p>
          <a:p>
            <a:r>
              <a:rPr lang="it-IT" b="1" i="1" dirty="0"/>
              <a:t>Lavoratori autonomi:</a:t>
            </a:r>
            <a:endParaRPr lang="it-IT" dirty="0"/>
          </a:p>
          <a:p>
            <a:r>
              <a:rPr lang="it-IT" dirty="0"/>
              <a:t>Possono avvalersi della struttura operante per tutelare la propria salute ai sensi dell'art. 21/81 e ai fini di riconoscimento di patologie professionali. Si tratta peraltro di una fascia tuttora maggioritaria e da non trascurare. 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25502204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0" y="0"/>
            <a:ext cx="9144000" cy="954405"/>
          </a:xfrm>
          <a:custGeom>
            <a:avLst/>
            <a:gdLst/>
            <a:ahLst/>
            <a:cxnLst/>
            <a:rect l="l" t="t" r="r" b="b"/>
            <a:pathLst>
              <a:path w="9144000" h="954405">
                <a:moveTo>
                  <a:pt x="9144000" y="0"/>
                </a:moveTo>
                <a:lnTo>
                  <a:pt x="0" y="0"/>
                </a:lnTo>
                <a:lnTo>
                  <a:pt x="0" y="954024"/>
                </a:lnTo>
                <a:lnTo>
                  <a:pt x="9144000" y="954024"/>
                </a:lnTo>
                <a:lnTo>
                  <a:pt x="9144000" y="0"/>
                </a:lnTo>
                <a:close/>
              </a:path>
            </a:pathLst>
          </a:custGeom>
          <a:solidFill>
            <a:srgbClr val="FF99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 txBox="1"/>
          <p:nvPr/>
        </p:nvSpPr>
        <p:spPr>
          <a:xfrm>
            <a:off x="165572" y="257375"/>
            <a:ext cx="8140228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lang="it-IT" sz="3200" dirty="0">
                <a:solidFill>
                  <a:schemeClr val="bg1"/>
                </a:solidFill>
                <a:latin typeface="Arial Black"/>
                <a:cs typeface="Arial Black"/>
              </a:rPr>
              <a:t>I Medici di Medicina Generale</a:t>
            </a:r>
            <a:endParaRPr sz="3200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425D42AB-15AE-4B10-9DB1-5B32B4ADE7E7}"/>
              </a:ext>
            </a:extLst>
          </p:cNvPr>
          <p:cNvSpPr/>
          <p:nvPr/>
        </p:nvSpPr>
        <p:spPr>
          <a:xfrm>
            <a:off x="85946" y="984531"/>
            <a:ext cx="8972107" cy="507831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it-IT" sz="3600" b="1" dirty="0"/>
              <a:t>Il rapporto con i MMG</a:t>
            </a:r>
            <a:endParaRPr lang="it-IT" sz="3600" dirty="0"/>
          </a:p>
          <a:p>
            <a:r>
              <a:rPr lang="it-IT" sz="3600" dirty="0"/>
              <a:t>Rilevante soprattutto per i dipendenti fissi e i lavoratori autonomi</a:t>
            </a:r>
          </a:p>
          <a:p>
            <a:r>
              <a:rPr lang="it-IT" sz="3600" dirty="0"/>
              <a:t>Evidenziata anche nel PNP</a:t>
            </a:r>
          </a:p>
          <a:p>
            <a:r>
              <a:rPr lang="it-IT" sz="3600" dirty="0"/>
              <a:t>Cruciale per una efficace sorveglianza sanitaria in una popolazione dispersa, tendenzialmente anziana, che svolge una costellazione di fasi operative con rischi variabili e fortemente influenzati dalla condizione generale di salute. </a:t>
            </a:r>
          </a:p>
        </p:txBody>
      </p:sp>
    </p:spTree>
    <p:extLst>
      <p:ext uri="{BB962C8B-B14F-4D97-AF65-F5344CB8AC3E}">
        <p14:creationId xmlns:p14="http://schemas.microsoft.com/office/powerpoint/2010/main" val="4640086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0" y="0"/>
            <a:ext cx="9144000" cy="954405"/>
          </a:xfrm>
          <a:custGeom>
            <a:avLst/>
            <a:gdLst/>
            <a:ahLst/>
            <a:cxnLst/>
            <a:rect l="l" t="t" r="r" b="b"/>
            <a:pathLst>
              <a:path w="9144000" h="954405">
                <a:moveTo>
                  <a:pt x="9144000" y="0"/>
                </a:moveTo>
                <a:lnTo>
                  <a:pt x="0" y="0"/>
                </a:lnTo>
                <a:lnTo>
                  <a:pt x="0" y="954024"/>
                </a:lnTo>
                <a:lnTo>
                  <a:pt x="9144000" y="954024"/>
                </a:lnTo>
                <a:lnTo>
                  <a:pt x="9144000" y="0"/>
                </a:lnTo>
                <a:close/>
              </a:path>
            </a:pathLst>
          </a:custGeom>
          <a:solidFill>
            <a:srgbClr val="FF99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 txBox="1"/>
          <p:nvPr/>
        </p:nvSpPr>
        <p:spPr>
          <a:xfrm>
            <a:off x="165572" y="257375"/>
            <a:ext cx="8140228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lang="it-IT" sz="3200" dirty="0">
                <a:solidFill>
                  <a:schemeClr val="bg1"/>
                </a:solidFill>
                <a:latin typeface="Arial Black"/>
                <a:cs typeface="Arial Black"/>
              </a:rPr>
              <a:t>Il Ruolo dei MMG</a:t>
            </a:r>
            <a:endParaRPr sz="3200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425D42AB-15AE-4B10-9DB1-5B32B4ADE7E7}"/>
              </a:ext>
            </a:extLst>
          </p:cNvPr>
          <p:cNvSpPr/>
          <p:nvPr/>
        </p:nvSpPr>
        <p:spPr>
          <a:xfrm>
            <a:off x="85946" y="1469172"/>
            <a:ext cx="8972107" cy="40934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it-IT" sz="3600" b="1" dirty="0"/>
              <a:t>Il ruolo del MMG</a:t>
            </a:r>
            <a:endParaRPr lang="it-IT" sz="3600" dirty="0"/>
          </a:p>
          <a:p>
            <a:r>
              <a:rPr lang="it-IT" sz="3200" dirty="0"/>
              <a:t>Rappresenta oggi il principale fornitore di assistenza e formazione agli agricoltori delle aziende a conduzione famigliare, e per questo merita di essere raggiunto da eventi formativi adeguati, nell’ambito dei programmi di Educazione Continua in Medicina.</a:t>
            </a:r>
          </a:p>
          <a:p>
            <a:endParaRPr lang="it-IT" sz="3200" dirty="0"/>
          </a:p>
          <a:p>
            <a:r>
              <a:rPr lang="it-IT" sz="3200" dirty="0"/>
              <a:t>Da ricordare nei programmi di TWH </a:t>
            </a:r>
          </a:p>
        </p:txBody>
      </p:sp>
    </p:spTree>
    <p:extLst>
      <p:ext uri="{BB962C8B-B14F-4D97-AF65-F5344CB8AC3E}">
        <p14:creationId xmlns:p14="http://schemas.microsoft.com/office/powerpoint/2010/main" val="21103979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0" y="0"/>
            <a:ext cx="9144000" cy="954405"/>
          </a:xfrm>
          <a:custGeom>
            <a:avLst/>
            <a:gdLst/>
            <a:ahLst/>
            <a:cxnLst/>
            <a:rect l="l" t="t" r="r" b="b"/>
            <a:pathLst>
              <a:path w="9144000" h="954405">
                <a:moveTo>
                  <a:pt x="9144000" y="0"/>
                </a:moveTo>
                <a:lnTo>
                  <a:pt x="0" y="0"/>
                </a:lnTo>
                <a:lnTo>
                  <a:pt x="0" y="954024"/>
                </a:lnTo>
                <a:lnTo>
                  <a:pt x="9144000" y="954024"/>
                </a:lnTo>
                <a:lnTo>
                  <a:pt x="9144000" y="0"/>
                </a:lnTo>
                <a:close/>
              </a:path>
            </a:pathLst>
          </a:custGeom>
          <a:solidFill>
            <a:srgbClr val="FF99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 txBox="1"/>
          <p:nvPr/>
        </p:nvSpPr>
        <p:spPr>
          <a:xfrm>
            <a:off x="165572" y="257375"/>
            <a:ext cx="8140228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lang="it-IT" sz="3200" dirty="0">
                <a:solidFill>
                  <a:schemeClr val="bg1"/>
                </a:solidFill>
                <a:latin typeface="Arial Black"/>
                <a:cs typeface="Arial Black"/>
              </a:rPr>
              <a:t>Il Modello Organizzativo: gli SPIT</a:t>
            </a:r>
            <a:endParaRPr sz="3200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425D42AB-15AE-4B10-9DB1-5B32B4ADE7E7}"/>
              </a:ext>
            </a:extLst>
          </p:cNvPr>
          <p:cNvSpPr/>
          <p:nvPr/>
        </p:nvSpPr>
        <p:spPr>
          <a:xfrm>
            <a:off x="76200" y="1278553"/>
            <a:ext cx="8972107" cy="489364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it-IT" sz="2400" dirty="0"/>
              <a:t>Già nella Linea Guida dell'Aprile 2009 si proponeva un </a:t>
            </a:r>
            <a:r>
              <a:rPr lang="it-IT" sz="2400" b="1" dirty="0"/>
              <a:t>Sistema di Prevenzione Integrato Territoriale (SPIT) con il pieno coinvolgimento attivo delle Associazioni e dei Comitati Paritetici </a:t>
            </a:r>
            <a:r>
              <a:rPr lang="it-IT" sz="2400" dirty="0"/>
              <a:t>in modo da garantire prestazioni qualitativamente superiori ad aziende agricole raggruppate per aree territoriali. </a:t>
            </a:r>
          </a:p>
          <a:p>
            <a:endParaRPr lang="it-IT" sz="2400" dirty="0"/>
          </a:p>
          <a:p>
            <a:r>
              <a:rPr lang="it-IT" sz="2400" dirty="0"/>
              <a:t>Ipotesi accreditata anche dal</a:t>
            </a:r>
            <a:r>
              <a:rPr lang="it-IT" sz="2400" b="1" dirty="0"/>
              <a:t>l'art. 51 comma 3 del Dlgs 81/08:  </a:t>
            </a:r>
            <a:r>
              <a:rPr lang="it-IT" sz="2400" dirty="0"/>
              <a:t>”Gli organismi paritetici possono supportare le imprese nell’individuazione di soluzioni tecniche e organizzative dirette a garantire e migliorare la tutela della salute e sicurezza sul lavoro” </a:t>
            </a:r>
          </a:p>
          <a:p>
            <a:endParaRPr lang="it-IT" sz="2400" dirty="0"/>
          </a:p>
          <a:p>
            <a:r>
              <a:rPr lang="it-IT" sz="2400" dirty="0"/>
              <a:t>Occorre creare una struttura di servizio in grado di assolvere a numerosi compiti.</a:t>
            </a:r>
          </a:p>
        </p:txBody>
      </p:sp>
    </p:spTree>
    <p:extLst>
      <p:ext uri="{BB962C8B-B14F-4D97-AF65-F5344CB8AC3E}">
        <p14:creationId xmlns:p14="http://schemas.microsoft.com/office/powerpoint/2010/main" val="41233977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0" y="0"/>
            <a:ext cx="9144000" cy="954405"/>
          </a:xfrm>
          <a:custGeom>
            <a:avLst/>
            <a:gdLst/>
            <a:ahLst/>
            <a:cxnLst/>
            <a:rect l="l" t="t" r="r" b="b"/>
            <a:pathLst>
              <a:path w="9144000" h="954405">
                <a:moveTo>
                  <a:pt x="9144000" y="0"/>
                </a:moveTo>
                <a:lnTo>
                  <a:pt x="0" y="0"/>
                </a:lnTo>
                <a:lnTo>
                  <a:pt x="0" y="954024"/>
                </a:lnTo>
                <a:lnTo>
                  <a:pt x="9144000" y="954024"/>
                </a:lnTo>
                <a:lnTo>
                  <a:pt x="9144000" y="0"/>
                </a:lnTo>
                <a:close/>
              </a:path>
            </a:pathLst>
          </a:custGeom>
          <a:solidFill>
            <a:srgbClr val="FF99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 txBox="1"/>
          <p:nvPr/>
        </p:nvSpPr>
        <p:spPr>
          <a:xfrm>
            <a:off x="165572" y="257375"/>
            <a:ext cx="8140228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lang="it-IT" sz="3200" dirty="0">
                <a:solidFill>
                  <a:schemeClr val="bg1"/>
                </a:solidFill>
                <a:latin typeface="Arial Black"/>
                <a:cs typeface="Arial Black"/>
              </a:rPr>
              <a:t>Attori e requisiti dello SPIT</a:t>
            </a:r>
            <a:endParaRPr sz="3200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425D42AB-15AE-4B10-9DB1-5B32B4ADE7E7}"/>
              </a:ext>
            </a:extLst>
          </p:cNvPr>
          <p:cNvSpPr/>
          <p:nvPr/>
        </p:nvSpPr>
        <p:spPr>
          <a:xfrm>
            <a:off x="76200" y="1278553"/>
            <a:ext cx="8972107" cy="470898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it-IT" sz="2000" dirty="0"/>
              <a:t>Attori e requisiti si possono così definire: </a:t>
            </a:r>
          </a:p>
          <a:p>
            <a:pPr lvl="0"/>
            <a:r>
              <a:rPr lang="it-IT" sz="2000" dirty="0"/>
              <a:t>un interlocutore collettivo in rappresentanza delle imprese (Comitati Paritetici) in grado di gestire la domanda, anche dei coltivatori autonomi, garantire un adeguato supporto organizzativo, avere il consenso dei lavoratori.</a:t>
            </a:r>
          </a:p>
          <a:p>
            <a:pPr lvl="0"/>
            <a:endParaRPr lang="it-IT" sz="2000" dirty="0"/>
          </a:p>
          <a:p>
            <a:pPr lvl="0"/>
            <a:r>
              <a:rPr lang="it-IT" sz="2000" dirty="0"/>
              <a:t>una struttura sanitaria autorevole e organizzata, in grado di “programmare ed effettuare la sorveglianza sanitaria attraverso protocolli sanitari definiti in funzione dei rischi specifici e tenendo in considerazione gli indirizzi scientifici più avanzati”, nonché di effettuare elaborazione statistico-epidemiologica dei risultati</a:t>
            </a:r>
          </a:p>
          <a:p>
            <a:pPr lvl="0"/>
            <a:endParaRPr lang="it-IT" sz="2000" dirty="0"/>
          </a:p>
          <a:p>
            <a:pPr lvl="0"/>
            <a:r>
              <a:rPr lang="it-IT" sz="2000" dirty="0"/>
              <a:t>una struttura autorevole e organizzata di igiene del lavoro, in grado di sviluppare adeguatamente i compiti del Servizio di Prevenzione e Protezione, approfondendo gli aspetti di valutazione dei rischi, programmando la formazione, elaborando procedure di sicurezza a valenza collettiva, e supportando sistemi standardizzati di gestione della salute e sicurezza.</a:t>
            </a:r>
          </a:p>
        </p:txBody>
      </p:sp>
    </p:spTree>
    <p:extLst>
      <p:ext uri="{BB962C8B-B14F-4D97-AF65-F5344CB8AC3E}">
        <p14:creationId xmlns:p14="http://schemas.microsoft.com/office/powerpoint/2010/main" val="5395202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0" y="0"/>
            <a:ext cx="9144000" cy="954405"/>
          </a:xfrm>
          <a:custGeom>
            <a:avLst/>
            <a:gdLst/>
            <a:ahLst/>
            <a:cxnLst/>
            <a:rect l="l" t="t" r="r" b="b"/>
            <a:pathLst>
              <a:path w="9144000" h="954405">
                <a:moveTo>
                  <a:pt x="9144000" y="0"/>
                </a:moveTo>
                <a:lnTo>
                  <a:pt x="0" y="0"/>
                </a:lnTo>
                <a:lnTo>
                  <a:pt x="0" y="954024"/>
                </a:lnTo>
                <a:lnTo>
                  <a:pt x="9144000" y="954024"/>
                </a:lnTo>
                <a:lnTo>
                  <a:pt x="9144000" y="0"/>
                </a:lnTo>
                <a:close/>
              </a:path>
            </a:pathLst>
          </a:custGeom>
          <a:solidFill>
            <a:srgbClr val="FF99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 txBox="1"/>
          <p:nvPr/>
        </p:nvSpPr>
        <p:spPr>
          <a:xfrm>
            <a:off x="165572" y="257375"/>
            <a:ext cx="8140228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lang="it-IT" sz="3200" dirty="0">
                <a:solidFill>
                  <a:schemeClr val="bg1"/>
                </a:solidFill>
                <a:latin typeface="Arial Black"/>
                <a:cs typeface="Arial Black"/>
              </a:rPr>
              <a:t>Gli SPIT: quali compiti?</a:t>
            </a:r>
            <a:endParaRPr sz="3200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425D42AB-15AE-4B10-9DB1-5B32B4ADE7E7}"/>
              </a:ext>
            </a:extLst>
          </p:cNvPr>
          <p:cNvSpPr/>
          <p:nvPr/>
        </p:nvSpPr>
        <p:spPr>
          <a:xfrm>
            <a:off x="76200" y="1278553"/>
            <a:ext cx="8972107" cy="470898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it-IT" sz="2000" dirty="0"/>
              <a:t>Supporto nella Valutazione dei Rischi e nel suo periodico aggiornamento</a:t>
            </a:r>
          </a:p>
          <a:p>
            <a:pPr lvl="0"/>
            <a:endParaRPr lang="it-IT" sz="2000" dirty="0"/>
          </a:p>
          <a:p>
            <a:pPr lvl="0"/>
            <a:r>
              <a:rPr lang="it-IT" sz="2000" dirty="0"/>
              <a:t>Individuazione delle soluzioni più idonee, e promozione di una gestione collettiva,</a:t>
            </a:r>
          </a:p>
          <a:p>
            <a:pPr lvl="0"/>
            <a:r>
              <a:rPr lang="it-IT" sz="2000" dirty="0"/>
              <a:t>Sorveglianza sanitaria per dipendenti, stagionali, lavoratori autonomi, tramite convenzioni con Medici Competenti</a:t>
            </a:r>
          </a:p>
          <a:p>
            <a:pPr lvl="0"/>
            <a:endParaRPr lang="it-IT" sz="2000" dirty="0"/>
          </a:p>
          <a:p>
            <a:pPr lvl="0"/>
            <a:r>
              <a:rPr lang="it-IT" sz="2000" dirty="0"/>
              <a:t>Formazione e aggiornamento di RSPP, DL, RLS, lavoratori,</a:t>
            </a:r>
          </a:p>
          <a:p>
            <a:pPr lvl="0"/>
            <a:endParaRPr lang="it-IT" sz="2000" dirty="0"/>
          </a:p>
          <a:p>
            <a:pPr lvl="0"/>
            <a:r>
              <a:rPr lang="it-IT" sz="2000" dirty="0"/>
              <a:t>Promozione/organizzazione di corsi di formazione specifici (trattori, P.F., …)</a:t>
            </a:r>
          </a:p>
          <a:p>
            <a:pPr lvl="0"/>
            <a:endParaRPr lang="it-IT" sz="2000" dirty="0"/>
          </a:p>
          <a:p>
            <a:pPr lvl="0"/>
            <a:r>
              <a:rPr lang="it-IT" sz="2000" dirty="0"/>
              <a:t>Supporto nella formulazione di corretti rapporti di lavoro,</a:t>
            </a:r>
          </a:p>
          <a:p>
            <a:pPr lvl="0"/>
            <a:endParaRPr lang="it-IT" sz="2000" dirty="0"/>
          </a:p>
          <a:p>
            <a:pPr lvl="0"/>
            <a:r>
              <a:rPr lang="it-IT" sz="2000" dirty="0"/>
              <a:t>Tenuta di scadenziari di obblighi (tra cui report ex art 40 </a:t>
            </a:r>
            <a:r>
              <a:rPr lang="it-IT" sz="2000" dirty="0" err="1"/>
              <a:t>all</a:t>
            </a:r>
            <a:r>
              <a:rPr lang="it-IT" sz="2000" dirty="0"/>
              <a:t>. B) e di opportunità, configurando primi elementi di un sistema di gestione della sicurezza (SGSL, di cui all'articolo 30 del </a:t>
            </a:r>
            <a:r>
              <a:rPr lang="it-IT" sz="2000" dirty="0" err="1"/>
              <a:t>D.Lgs.</a:t>
            </a:r>
            <a:r>
              <a:rPr lang="it-IT" sz="2000" dirty="0"/>
              <a:t> 81/08)</a:t>
            </a:r>
            <a:r>
              <a:rPr lang="it-IT" sz="2000" b="1" dirty="0"/>
              <a:t>.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10149711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0" y="0"/>
            <a:ext cx="9144000" cy="954405"/>
          </a:xfrm>
          <a:custGeom>
            <a:avLst/>
            <a:gdLst/>
            <a:ahLst/>
            <a:cxnLst/>
            <a:rect l="l" t="t" r="r" b="b"/>
            <a:pathLst>
              <a:path w="9144000" h="954405">
                <a:moveTo>
                  <a:pt x="9144000" y="0"/>
                </a:moveTo>
                <a:lnTo>
                  <a:pt x="0" y="0"/>
                </a:lnTo>
                <a:lnTo>
                  <a:pt x="0" y="954024"/>
                </a:lnTo>
                <a:lnTo>
                  <a:pt x="9144000" y="954024"/>
                </a:lnTo>
                <a:lnTo>
                  <a:pt x="9144000" y="0"/>
                </a:lnTo>
                <a:close/>
              </a:path>
            </a:pathLst>
          </a:custGeom>
          <a:solidFill>
            <a:srgbClr val="FF9900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8" name="object 8"/>
          <p:cNvSpPr txBox="1"/>
          <p:nvPr/>
        </p:nvSpPr>
        <p:spPr>
          <a:xfrm>
            <a:off x="165572" y="257375"/>
            <a:ext cx="8140228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lang="it-IT" sz="3200" dirty="0">
                <a:solidFill>
                  <a:schemeClr val="bg1"/>
                </a:solidFill>
                <a:latin typeface="Arial Black"/>
                <a:cs typeface="Arial Black"/>
              </a:rPr>
              <a:t>Cosa occorre fare?</a:t>
            </a:r>
            <a:endParaRPr sz="3200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425D42AB-15AE-4B10-9DB1-5B32B4ADE7E7}"/>
              </a:ext>
            </a:extLst>
          </p:cNvPr>
          <p:cNvSpPr/>
          <p:nvPr/>
        </p:nvSpPr>
        <p:spPr>
          <a:xfrm>
            <a:off x="76200" y="1079242"/>
            <a:ext cx="8972107" cy="501675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it-IT" sz="3200" dirty="0"/>
              <a:t>Censimento dell'associazionismo e delle strutture bilaterali, delle esperienze fatte, delle risorse disponibili, per avere piena contezza della situazione territoriale,</a:t>
            </a:r>
          </a:p>
          <a:p>
            <a:pPr lvl="0"/>
            <a:r>
              <a:rPr lang="it-IT" sz="3200" dirty="0"/>
              <a:t>Corsi di formazione che abilitino a fornire adeguato supporto tecnico alle aziende </a:t>
            </a:r>
          </a:p>
          <a:p>
            <a:pPr lvl="0"/>
            <a:r>
              <a:rPr lang="it-IT" sz="3200" dirty="0"/>
              <a:t>Realizzazione della formazione, nei suoi vari aspetti,</a:t>
            </a:r>
          </a:p>
          <a:p>
            <a:pPr lvl="0"/>
            <a:r>
              <a:rPr lang="it-IT" sz="3200" dirty="0"/>
              <a:t>Organizzazione della sorveglianza sanitaria.</a:t>
            </a:r>
          </a:p>
          <a:p>
            <a:r>
              <a:rPr lang="it-IT" sz="3200" dirty="0"/>
              <a:t>Opportuna, per il governo di queste attività, la creazione di un sistema informativo di supporto</a:t>
            </a:r>
          </a:p>
        </p:txBody>
      </p:sp>
    </p:spTree>
    <p:extLst>
      <p:ext uri="{BB962C8B-B14F-4D97-AF65-F5344CB8AC3E}">
        <p14:creationId xmlns:p14="http://schemas.microsoft.com/office/powerpoint/2010/main" val="3626758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1458" y="921488"/>
            <a:ext cx="8641081" cy="5479312"/>
          </a:xfrm>
          <a:custGeom>
            <a:avLst/>
            <a:gdLst/>
            <a:ahLst/>
            <a:cxnLst/>
            <a:rect l="l" t="t" r="r" b="b"/>
            <a:pathLst>
              <a:path w="8641080" h="4650105">
                <a:moveTo>
                  <a:pt x="8641080" y="0"/>
                </a:moveTo>
                <a:lnTo>
                  <a:pt x="0" y="0"/>
                </a:lnTo>
                <a:lnTo>
                  <a:pt x="0" y="4649724"/>
                </a:lnTo>
                <a:lnTo>
                  <a:pt x="8641080" y="4649724"/>
                </a:lnTo>
                <a:lnTo>
                  <a:pt x="8641080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81000" y="990600"/>
            <a:ext cx="8387106" cy="7226977"/>
          </a:xfrm>
          <a:prstGeom prst="rect">
            <a:avLst/>
          </a:prstGeom>
        </p:spPr>
        <p:txBody>
          <a:bodyPr vert="horz" wrap="square" lIns="0" tIns="55244" rIns="0" bIns="0" rtlCol="0">
            <a:spAutoFit/>
          </a:bodyPr>
          <a:lstStyle/>
          <a:p>
            <a:pPr marL="180975">
              <a:lnSpc>
                <a:spcPct val="100000"/>
              </a:lnSpc>
              <a:spcBef>
                <a:spcPts val="434"/>
              </a:spcBef>
              <a:tabLst>
                <a:tab pos="299720" algn="l"/>
              </a:tabLst>
            </a:pPr>
            <a:r>
              <a:rPr lang="it-IT" sz="3600" b="1" spc="-5" dirty="0">
                <a:solidFill>
                  <a:srgbClr val="FFFFFF"/>
                </a:solidFill>
                <a:latin typeface="Trebuchet MS"/>
                <a:cs typeface="Trebuchet MS"/>
              </a:rPr>
              <a:t>I grandi cambiamenti in atto nel settore</a:t>
            </a:r>
          </a:p>
          <a:p>
            <a:pPr marL="180975">
              <a:lnSpc>
                <a:spcPct val="100000"/>
              </a:lnSpc>
              <a:spcBef>
                <a:spcPts val="434"/>
              </a:spcBef>
              <a:tabLst>
                <a:tab pos="299720" algn="l"/>
              </a:tabLst>
            </a:pPr>
            <a:r>
              <a:rPr lang="it-IT" sz="3600" b="1" spc="-5" dirty="0">
                <a:solidFill>
                  <a:srgbClr val="FFFFFF"/>
                </a:solidFill>
                <a:latin typeface="Trebuchet MS"/>
                <a:cs typeface="Trebuchet MS"/>
              </a:rPr>
              <a:t>Le malattie professionali in Italia e in Lombardia</a:t>
            </a:r>
          </a:p>
          <a:p>
            <a:pPr marL="180975">
              <a:lnSpc>
                <a:spcPct val="100000"/>
              </a:lnSpc>
              <a:spcBef>
                <a:spcPts val="434"/>
              </a:spcBef>
              <a:tabLst>
                <a:tab pos="299720" algn="l"/>
              </a:tabLst>
            </a:pPr>
            <a:r>
              <a:rPr lang="it-IT" sz="3600" b="1" spc="-5" dirty="0">
                <a:solidFill>
                  <a:srgbClr val="FFFFFF"/>
                </a:solidFill>
                <a:latin typeface="Trebuchet MS"/>
                <a:cs typeface="Trebuchet MS"/>
              </a:rPr>
              <a:t>Quale sorveglianza sanitaria per i lavoratori agricoli?</a:t>
            </a:r>
          </a:p>
          <a:p>
            <a:pPr marL="180975">
              <a:lnSpc>
                <a:spcPct val="100000"/>
              </a:lnSpc>
              <a:spcBef>
                <a:spcPts val="434"/>
              </a:spcBef>
              <a:tabLst>
                <a:tab pos="299720" algn="l"/>
              </a:tabLst>
            </a:pPr>
            <a:r>
              <a:rPr lang="it-IT" sz="3600" b="1" spc="-5" dirty="0">
                <a:solidFill>
                  <a:srgbClr val="FFFFFF"/>
                </a:solidFill>
                <a:latin typeface="Trebuchet MS"/>
                <a:cs typeface="Trebuchet MS"/>
              </a:rPr>
              <a:t>La specificità degli stagionali</a:t>
            </a:r>
          </a:p>
          <a:p>
            <a:pPr marL="180975">
              <a:lnSpc>
                <a:spcPct val="100000"/>
              </a:lnSpc>
              <a:spcBef>
                <a:spcPts val="434"/>
              </a:spcBef>
              <a:tabLst>
                <a:tab pos="299720" algn="l"/>
              </a:tabLst>
            </a:pPr>
            <a:r>
              <a:rPr lang="it-IT" sz="3600" b="1" spc="-5" dirty="0">
                <a:solidFill>
                  <a:srgbClr val="FFFFFF"/>
                </a:solidFill>
                <a:latin typeface="Trebuchet MS"/>
                <a:cs typeface="Trebuchet MS"/>
              </a:rPr>
              <a:t>Lo SPIT</a:t>
            </a:r>
          </a:p>
          <a:p>
            <a:pPr marL="180975">
              <a:lnSpc>
                <a:spcPct val="100000"/>
              </a:lnSpc>
              <a:spcBef>
                <a:spcPts val="434"/>
              </a:spcBef>
              <a:tabLst>
                <a:tab pos="299720" algn="l"/>
              </a:tabLst>
            </a:pPr>
            <a:r>
              <a:rPr lang="it-IT" sz="3600" b="1" spc="-5" dirty="0">
                <a:solidFill>
                  <a:srgbClr val="FFFFFF"/>
                </a:solidFill>
                <a:latin typeface="Trebuchet MS"/>
                <a:cs typeface="Trebuchet MS"/>
              </a:rPr>
              <a:t>Considerazioni conclusive</a:t>
            </a:r>
          </a:p>
          <a:p>
            <a:pPr marL="180975">
              <a:lnSpc>
                <a:spcPct val="100000"/>
              </a:lnSpc>
              <a:spcBef>
                <a:spcPts val="434"/>
              </a:spcBef>
              <a:tabLst>
                <a:tab pos="299720" algn="l"/>
              </a:tabLst>
            </a:pPr>
            <a:endParaRPr lang="it-IT" sz="2800" b="1" spc="-5" dirty="0">
              <a:solidFill>
                <a:srgbClr val="FFFFFF"/>
              </a:solidFill>
              <a:latin typeface="Trebuchet MS"/>
              <a:cs typeface="Trebuchet MS"/>
            </a:endParaRPr>
          </a:p>
          <a:p>
            <a:pPr marL="180975">
              <a:lnSpc>
                <a:spcPct val="100000"/>
              </a:lnSpc>
              <a:spcBef>
                <a:spcPts val="434"/>
              </a:spcBef>
              <a:tabLst>
                <a:tab pos="299720" algn="l"/>
              </a:tabLst>
            </a:pPr>
            <a:endParaRPr lang="it-IT" sz="2800" b="1" spc="-5" dirty="0">
              <a:solidFill>
                <a:srgbClr val="FFFFFF"/>
              </a:solidFill>
              <a:latin typeface="Trebuchet MS"/>
              <a:cs typeface="Trebuchet MS"/>
            </a:endParaRPr>
          </a:p>
          <a:p>
            <a:pPr marL="180975">
              <a:lnSpc>
                <a:spcPct val="100000"/>
              </a:lnSpc>
              <a:spcBef>
                <a:spcPts val="434"/>
              </a:spcBef>
              <a:tabLst>
                <a:tab pos="299720" algn="l"/>
              </a:tabLst>
            </a:pPr>
            <a:endParaRPr lang="it-IT" sz="2800" b="1" spc="-5" dirty="0">
              <a:solidFill>
                <a:srgbClr val="FFFFFF"/>
              </a:solidFill>
              <a:latin typeface="Trebuchet MS"/>
              <a:cs typeface="Trebuchet MS"/>
            </a:endParaRPr>
          </a:p>
          <a:p>
            <a:pPr marL="180975">
              <a:lnSpc>
                <a:spcPct val="100000"/>
              </a:lnSpc>
              <a:spcBef>
                <a:spcPts val="434"/>
              </a:spcBef>
              <a:tabLst>
                <a:tab pos="299720" algn="l"/>
              </a:tabLst>
            </a:pPr>
            <a:r>
              <a:rPr lang="it-IT" sz="2800" b="1" spc="-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</a:p>
        </p:txBody>
      </p:sp>
      <p:sp>
        <p:nvSpPr>
          <p:cNvPr id="4" name="object 4"/>
          <p:cNvSpPr/>
          <p:nvPr/>
        </p:nvSpPr>
        <p:spPr>
          <a:xfrm>
            <a:off x="0" y="0"/>
            <a:ext cx="9144000" cy="492759"/>
          </a:xfrm>
          <a:custGeom>
            <a:avLst/>
            <a:gdLst/>
            <a:ahLst/>
            <a:cxnLst/>
            <a:rect l="l" t="t" r="r" b="b"/>
            <a:pathLst>
              <a:path w="9144000" h="492759">
                <a:moveTo>
                  <a:pt x="0" y="492251"/>
                </a:moveTo>
                <a:lnTo>
                  <a:pt x="9144000" y="492251"/>
                </a:lnTo>
                <a:lnTo>
                  <a:pt x="9144000" y="0"/>
                </a:lnTo>
                <a:lnTo>
                  <a:pt x="0" y="0"/>
                </a:lnTo>
                <a:lnTo>
                  <a:pt x="0" y="492251"/>
                </a:lnTo>
                <a:close/>
              </a:path>
            </a:pathLst>
          </a:custGeom>
          <a:solidFill>
            <a:srgbClr val="FF99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76200" y="0"/>
            <a:ext cx="239268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i="0" spc="-10" dirty="0">
                <a:solidFill>
                  <a:srgbClr val="FFFFFF"/>
                </a:solidFill>
                <a:latin typeface="Arial Black"/>
                <a:cs typeface="Arial Black"/>
              </a:rPr>
              <a:t>CONTENUTI</a:t>
            </a:r>
            <a:endParaRPr sz="28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74428" y="-127591"/>
            <a:ext cx="9069571" cy="1010093"/>
          </a:xfrm>
          <a:custGeom>
            <a:avLst/>
            <a:gdLst/>
            <a:ahLst/>
            <a:cxnLst/>
            <a:rect l="l" t="t" r="r" b="b"/>
            <a:pathLst>
              <a:path w="9144000" h="954405">
                <a:moveTo>
                  <a:pt x="9144000" y="0"/>
                </a:moveTo>
                <a:lnTo>
                  <a:pt x="0" y="0"/>
                </a:lnTo>
                <a:lnTo>
                  <a:pt x="0" y="954024"/>
                </a:lnTo>
                <a:lnTo>
                  <a:pt x="9144000" y="954024"/>
                </a:lnTo>
                <a:lnTo>
                  <a:pt x="9144000" y="0"/>
                </a:lnTo>
                <a:close/>
              </a:path>
            </a:pathLst>
          </a:custGeom>
          <a:solidFill>
            <a:srgbClr val="FF9900"/>
          </a:solidFill>
        </p:spPr>
        <p:txBody>
          <a:bodyPr wrap="square" lIns="0" tIns="0" rIns="0" bIns="0" rtlCol="0"/>
          <a:lstStyle/>
          <a:p>
            <a:endParaRPr lang="it-IT" dirty="0"/>
          </a:p>
          <a:p>
            <a:endParaRPr dirty="0"/>
          </a:p>
        </p:txBody>
      </p:sp>
      <p:sp>
        <p:nvSpPr>
          <p:cNvPr id="8" name="object 8"/>
          <p:cNvSpPr txBox="1"/>
          <p:nvPr/>
        </p:nvSpPr>
        <p:spPr>
          <a:xfrm>
            <a:off x="165572" y="257375"/>
            <a:ext cx="8140228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lang="it-IT" sz="3200" dirty="0">
                <a:solidFill>
                  <a:schemeClr val="bg1"/>
                </a:solidFill>
                <a:latin typeface="Arial Black"/>
                <a:cs typeface="Arial Black"/>
              </a:rPr>
              <a:t>I Medici Competenti</a:t>
            </a:r>
            <a:endParaRPr sz="3200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425D42AB-15AE-4B10-9DB1-5B32B4ADE7E7}"/>
              </a:ext>
            </a:extLst>
          </p:cNvPr>
          <p:cNvSpPr/>
          <p:nvPr/>
        </p:nvSpPr>
        <p:spPr>
          <a:xfrm>
            <a:off x="76200" y="1389251"/>
            <a:ext cx="8972107" cy="447814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it-IT" sz="2800" b="1" dirty="0"/>
              <a:t>Coordinamento dei medici competenti, uno degli obiettivi dei Servizi delle ATS, in armonia con quanto previsto dal Piano Nazionale di Prevenzione, nello SPIT diviene più agevole.</a:t>
            </a:r>
            <a:endParaRPr lang="it-IT" sz="2800" dirty="0"/>
          </a:p>
          <a:p>
            <a:pPr>
              <a:spcBef>
                <a:spcPts val="600"/>
              </a:spcBef>
            </a:pPr>
            <a:r>
              <a:rPr lang="it-IT" sz="2800" i="1" dirty="0"/>
              <a:t>La </a:t>
            </a:r>
            <a:r>
              <a:rPr lang="it-IT" sz="2800" b="1" i="1" dirty="0"/>
              <a:t>sorveglianza sanitaria degli stagionali tramite il Dipartimento di Prevenzione</a:t>
            </a:r>
            <a:r>
              <a:rPr lang="it-IT" sz="2800" i="1" dirty="0"/>
              <a:t> delle ATS non è raccomandabile e può essere solo una soluzione ponte in attesa di costruire strutture convenzionate in grado di svolgere funzioni più complesse; diverso il discorso può essere per le UOOML e cliniche universitarie.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30760507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0" y="1"/>
            <a:ext cx="9144000" cy="609600"/>
          </a:xfrm>
          <a:custGeom>
            <a:avLst/>
            <a:gdLst/>
            <a:ahLst/>
            <a:cxnLst/>
            <a:rect l="l" t="t" r="r" b="b"/>
            <a:pathLst>
              <a:path w="9144000" h="954405">
                <a:moveTo>
                  <a:pt x="9144000" y="0"/>
                </a:moveTo>
                <a:lnTo>
                  <a:pt x="0" y="0"/>
                </a:lnTo>
                <a:lnTo>
                  <a:pt x="0" y="954024"/>
                </a:lnTo>
                <a:lnTo>
                  <a:pt x="9144000" y="954024"/>
                </a:lnTo>
                <a:lnTo>
                  <a:pt x="9144000" y="0"/>
                </a:lnTo>
                <a:close/>
              </a:path>
            </a:pathLst>
          </a:custGeom>
          <a:solidFill>
            <a:srgbClr val="FF9900"/>
          </a:solidFill>
        </p:spPr>
        <p:txBody>
          <a:bodyPr wrap="square" lIns="0" tIns="0" rIns="0" bIns="0" rtlCol="0"/>
          <a:lstStyle/>
          <a:p>
            <a:pPr algn="ctr"/>
            <a:r>
              <a:rPr lang="it-IT" sz="3200" dirty="0">
                <a:solidFill>
                  <a:schemeClr val="bg1"/>
                </a:solidFill>
                <a:latin typeface="Arial Black" panose="020B0A04020102020204" pitchFamily="34" charset="0"/>
              </a:rPr>
              <a:t>Rafforzare il sistema delle imprese</a:t>
            </a:r>
            <a:endParaRPr sz="32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425D42AB-15AE-4B10-9DB1-5B32B4ADE7E7}"/>
              </a:ext>
            </a:extLst>
          </p:cNvPr>
          <p:cNvSpPr/>
          <p:nvPr/>
        </p:nvSpPr>
        <p:spPr>
          <a:xfrm>
            <a:off x="76200" y="762000"/>
            <a:ext cx="8972107" cy="600164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it-IT" sz="2400" b="1" dirty="0"/>
              <a:t>Un futuro PIANO MIRATO relativo a un</a:t>
            </a:r>
            <a:r>
              <a:rPr lang="it-IT" sz="2400" b="1" i="1" dirty="0"/>
              <a:t> rafforzamento del sistema delle imprese dovrebbe prevedere</a:t>
            </a:r>
            <a:r>
              <a:rPr lang="it-IT" sz="2400" dirty="0"/>
              <a:t>:</a:t>
            </a:r>
          </a:p>
          <a:p>
            <a:endParaRPr lang="it-IT" sz="2400" dirty="0"/>
          </a:p>
          <a:p>
            <a:r>
              <a:rPr lang="it-IT" sz="2400" b="1" dirty="0"/>
              <a:t>Supporto per </a:t>
            </a:r>
            <a:r>
              <a:rPr lang="it-IT" sz="2400" b="1" dirty="0" err="1"/>
              <a:t>VdR</a:t>
            </a:r>
            <a:r>
              <a:rPr lang="it-IT" sz="2400" b="1" dirty="0"/>
              <a:t> e soluzioni</a:t>
            </a:r>
          </a:p>
          <a:p>
            <a:endParaRPr lang="it-IT" sz="2400" b="1" dirty="0"/>
          </a:p>
          <a:p>
            <a:r>
              <a:rPr lang="it-IT" sz="2400" b="1" dirty="0"/>
              <a:t>Sorveglianza sanitaria:</a:t>
            </a:r>
            <a:endParaRPr lang="it-IT" sz="2400" dirty="0"/>
          </a:p>
          <a:p>
            <a:endParaRPr lang="it-IT" sz="2400" b="1" dirty="0"/>
          </a:p>
          <a:p>
            <a:r>
              <a:rPr lang="it-IT" sz="2400" b="1" dirty="0"/>
              <a:t>Formazione:</a:t>
            </a:r>
            <a:endParaRPr lang="it-IT" sz="2400" dirty="0"/>
          </a:p>
          <a:p>
            <a:r>
              <a:rPr lang="it-IT" sz="2400" dirty="0"/>
              <a:t>Materiale documentale utile è reperibile sul portale </a:t>
            </a:r>
            <a:r>
              <a:rPr lang="it-IT" sz="2400" u="sng" dirty="0">
                <a:hlinkClick r:id="rId2"/>
              </a:rPr>
              <a:t>www.prevenzioneagricoltura.it</a:t>
            </a:r>
            <a:endParaRPr lang="it-IT" sz="2400" dirty="0"/>
          </a:p>
          <a:p>
            <a:endParaRPr lang="it-IT" sz="2400" b="1" dirty="0"/>
          </a:p>
          <a:p>
            <a:r>
              <a:rPr lang="it-IT" sz="2400" b="1" dirty="0"/>
              <a:t>Per tali aspetti strutturali l’integrazione territoriale è elemento fondamentale del progetto. </a:t>
            </a:r>
          </a:p>
          <a:p>
            <a:r>
              <a:rPr lang="it-IT" sz="2400" dirty="0"/>
              <a:t> </a:t>
            </a:r>
            <a:endParaRPr lang="it-IT" sz="2400" b="1" dirty="0"/>
          </a:p>
          <a:p>
            <a:r>
              <a:rPr lang="it-IT" sz="2400" b="1" dirty="0"/>
              <a:t>Pieno coinvolgimento attivo delle Associazioni e delle altre forze sociali </a:t>
            </a:r>
          </a:p>
        </p:txBody>
      </p:sp>
    </p:spTree>
    <p:extLst>
      <p:ext uri="{BB962C8B-B14F-4D97-AF65-F5344CB8AC3E}">
        <p14:creationId xmlns:p14="http://schemas.microsoft.com/office/powerpoint/2010/main" val="41569797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171892" y="-21264"/>
            <a:ext cx="8972108" cy="859464"/>
          </a:xfrm>
          <a:custGeom>
            <a:avLst/>
            <a:gdLst/>
            <a:ahLst/>
            <a:cxnLst/>
            <a:rect l="l" t="t" r="r" b="b"/>
            <a:pathLst>
              <a:path w="9144000" h="954405">
                <a:moveTo>
                  <a:pt x="9144000" y="0"/>
                </a:moveTo>
                <a:lnTo>
                  <a:pt x="0" y="0"/>
                </a:lnTo>
                <a:lnTo>
                  <a:pt x="0" y="954024"/>
                </a:lnTo>
                <a:lnTo>
                  <a:pt x="9144000" y="954024"/>
                </a:lnTo>
                <a:lnTo>
                  <a:pt x="9144000" y="0"/>
                </a:lnTo>
                <a:close/>
              </a:path>
            </a:pathLst>
          </a:custGeom>
          <a:solidFill>
            <a:srgbClr val="FF9900"/>
          </a:solidFill>
        </p:spPr>
        <p:txBody>
          <a:bodyPr wrap="square" lIns="0" tIns="0" rIns="0" bIns="0" rtlCol="0"/>
          <a:lstStyle/>
          <a:p>
            <a:pPr algn="ctr"/>
            <a:r>
              <a:rPr lang="it-IT" sz="2800" b="1" dirty="0">
                <a:solidFill>
                  <a:schemeClr val="bg1"/>
                </a:solidFill>
              </a:rPr>
              <a:t>Sistema per la raccolta dei dati e definizione dei flussi informativi</a:t>
            </a:r>
            <a:endParaRPr lang="it-IT" sz="2800" dirty="0">
              <a:solidFill>
                <a:schemeClr val="bg1"/>
              </a:solidFill>
            </a:endParaRPr>
          </a:p>
          <a:p>
            <a:pPr algn="ctr"/>
            <a:endParaRPr sz="32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425D42AB-15AE-4B10-9DB1-5B32B4ADE7E7}"/>
              </a:ext>
            </a:extLst>
          </p:cNvPr>
          <p:cNvSpPr/>
          <p:nvPr/>
        </p:nvSpPr>
        <p:spPr>
          <a:xfrm>
            <a:off x="76200" y="990600"/>
            <a:ext cx="8972107" cy="563231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it-IT" sz="2400" b="1" dirty="0"/>
              <a:t>Realizzabile s</a:t>
            </a:r>
            <a:r>
              <a:rPr lang="it-IT" sz="2400" dirty="0"/>
              <a:t>ulla base dei dati forniti dal sistema della prevenzione aziendale (dati sanitari, dati relativi all’esposizione a rischi e agli interventi di prevenzione) e dei dati raccolti e organizzati dai MC ai sensi dell’art. 40 del </a:t>
            </a:r>
            <a:r>
              <a:rPr lang="it-IT" sz="2400" dirty="0" err="1"/>
              <a:t>D.Lgs.</a:t>
            </a:r>
            <a:r>
              <a:rPr lang="it-IT" sz="2400" dirty="0"/>
              <a:t> 81/2008.</a:t>
            </a:r>
          </a:p>
          <a:p>
            <a:endParaRPr lang="it-IT" sz="2400" dirty="0"/>
          </a:p>
          <a:p>
            <a:r>
              <a:rPr lang="it-IT" sz="2400" dirty="0"/>
              <a:t>Osservatorio epidemiologico</a:t>
            </a:r>
          </a:p>
          <a:p>
            <a:endParaRPr lang="it-IT" sz="2400" dirty="0"/>
          </a:p>
          <a:p>
            <a:r>
              <a:rPr lang="it-IT" sz="2400" dirty="0"/>
              <a:t>Attivazione di </a:t>
            </a:r>
            <a:r>
              <a:rPr lang="it-IT" sz="2400" b="1" dirty="0"/>
              <a:t>flussi informativi bidirezionali con i medici di medicina generale?</a:t>
            </a:r>
          </a:p>
          <a:p>
            <a:r>
              <a:rPr lang="it-IT" sz="2400" dirty="0"/>
              <a:t>Il MC può acquisire tutte le informazioni disponibili rispetto allo stato di salute dei lavoratori di cui deve valutare l’idoneità senza gravare inutilmente con ripetizioni ingiustificate di controlli medici. </a:t>
            </a:r>
          </a:p>
          <a:p>
            <a:r>
              <a:rPr lang="it-IT" sz="2400" dirty="0"/>
              <a:t>Al MMG gioverebbe acquisire le valutazioni del MC in merito ad eventuali nessi tra lo stato di salute dei propri pazienti e le specifiche condizioni di lavoro. </a:t>
            </a:r>
          </a:p>
        </p:txBody>
      </p:sp>
    </p:spTree>
    <p:extLst>
      <p:ext uri="{BB962C8B-B14F-4D97-AF65-F5344CB8AC3E}">
        <p14:creationId xmlns:p14="http://schemas.microsoft.com/office/powerpoint/2010/main" val="41370998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171892" y="-21264"/>
            <a:ext cx="8972108" cy="478464"/>
          </a:xfrm>
          <a:custGeom>
            <a:avLst/>
            <a:gdLst/>
            <a:ahLst/>
            <a:cxnLst/>
            <a:rect l="l" t="t" r="r" b="b"/>
            <a:pathLst>
              <a:path w="9144000" h="954405">
                <a:moveTo>
                  <a:pt x="9144000" y="0"/>
                </a:moveTo>
                <a:lnTo>
                  <a:pt x="0" y="0"/>
                </a:lnTo>
                <a:lnTo>
                  <a:pt x="0" y="954024"/>
                </a:lnTo>
                <a:lnTo>
                  <a:pt x="9144000" y="954024"/>
                </a:lnTo>
                <a:lnTo>
                  <a:pt x="9144000" y="0"/>
                </a:lnTo>
                <a:close/>
              </a:path>
            </a:pathLst>
          </a:custGeom>
          <a:solidFill>
            <a:srgbClr val="FF9900"/>
          </a:solidFill>
        </p:spPr>
        <p:txBody>
          <a:bodyPr wrap="square" lIns="0" tIns="0" rIns="0" bIns="0" rtlCol="0"/>
          <a:lstStyle/>
          <a:p>
            <a:pPr algn="ctr"/>
            <a:r>
              <a:rPr lang="it-IT" sz="2800" b="1" dirty="0">
                <a:solidFill>
                  <a:schemeClr val="bg1"/>
                </a:solidFill>
              </a:rPr>
              <a:t>applicazione/sperimentazione della linea guida regionale</a:t>
            </a:r>
            <a:endParaRPr sz="2800" b="1" dirty="0">
              <a:solidFill>
                <a:schemeClr val="bg1"/>
              </a:solidFill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425D42AB-15AE-4B10-9DB1-5B32B4ADE7E7}"/>
              </a:ext>
            </a:extLst>
          </p:cNvPr>
          <p:cNvSpPr/>
          <p:nvPr/>
        </p:nvSpPr>
        <p:spPr>
          <a:xfrm>
            <a:off x="76200" y="990600"/>
            <a:ext cx="8972107" cy="406265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it-IT" b="1" dirty="0"/>
              <a:t>Strumenti e di criteri operativi:</a:t>
            </a:r>
            <a:endParaRPr lang="it-IT" dirty="0"/>
          </a:p>
          <a:p>
            <a:pPr lvl="0"/>
            <a:r>
              <a:rPr lang="it-IT" dirty="0"/>
              <a:t>Definizione delle risorse e degli spazi (locali) necessari, che le Associazioni di Categoria potranno mettere a disposizione, per l’espletamento delle attività di sorveglianza sanitaria.</a:t>
            </a:r>
          </a:p>
          <a:p>
            <a:pPr lvl="0"/>
            <a:endParaRPr lang="it-IT" dirty="0"/>
          </a:p>
          <a:p>
            <a:pPr lvl="0"/>
            <a:r>
              <a:rPr lang="it-IT" dirty="0"/>
              <a:t>Definizione dei contenuti minimi delle attività di sorveglianza sanitaria.</a:t>
            </a:r>
          </a:p>
          <a:p>
            <a:pPr lvl="0"/>
            <a:endParaRPr lang="it-IT" dirty="0"/>
          </a:p>
          <a:p>
            <a:pPr lvl="0"/>
            <a:r>
              <a:rPr lang="it-IT" dirty="0"/>
              <a:t>Indicazione di specifici contenuti per ciascun fattore di rischio considerato (zoonosi, allergie e altre patologie del sistema immunitario, malattie da rumore, malattie da vibrazioni, patologie da movimenti ripetuti, malattie da agenti chimici.</a:t>
            </a:r>
          </a:p>
          <a:p>
            <a:pPr lvl="0"/>
            <a:endParaRPr lang="it-IT" dirty="0"/>
          </a:p>
          <a:p>
            <a:pPr lvl="0"/>
            <a:r>
              <a:rPr lang="it-IT" dirty="0"/>
              <a:t>Definizione dei bisogni e degli impegni formativi per le diverse figure: Medici Competenti, RSPP (di cui necessita sviluppare l’interazione con la struttura pubblica), RLS, lavoratori (in generale e per specifici sottogruppi, es. “patentino” per uso del trattore).</a:t>
            </a:r>
          </a:p>
          <a:p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39347889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0" y="-21264"/>
            <a:ext cx="9144000" cy="859464"/>
          </a:xfrm>
          <a:custGeom>
            <a:avLst/>
            <a:gdLst/>
            <a:ahLst/>
            <a:cxnLst/>
            <a:rect l="l" t="t" r="r" b="b"/>
            <a:pathLst>
              <a:path w="9144000" h="954405">
                <a:moveTo>
                  <a:pt x="9144000" y="0"/>
                </a:moveTo>
                <a:lnTo>
                  <a:pt x="0" y="0"/>
                </a:lnTo>
                <a:lnTo>
                  <a:pt x="0" y="954024"/>
                </a:lnTo>
                <a:lnTo>
                  <a:pt x="9144000" y="954024"/>
                </a:lnTo>
                <a:lnTo>
                  <a:pt x="9144000" y="0"/>
                </a:lnTo>
                <a:close/>
              </a:path>
            </a:pathLst>
          </a:custGeom>
          <a:solidFill>
            <a:srgbClr val="FF9900"/>
          </a:solidFill>
        </p:spPr>
        <p:txBody>
          <a:bodyPr wrap="square" lIns="0" tIns="0" rIns="0" bIns="0" rtlCol="0"/>
          <a:lstStyle/>
          <a:p>
            <a:pPr algn="ctr"/>
            <a:r>
              <a:rPr lang="it-IT" sz="2800" b="1" dirty="0">
                <a:solidFill>
                  <a:schemeClr val="bg1"/>
                </a:solidFill>
              </a:rPr>
              <a:t>Analisi del bisogno formativo delle diverse figure (MC, RSPP, RLS, lavoratori)</a:t>
            </a:r>
          </a:p>
          <a:p>
            <a:pPr algn="ctr"/>
            <a:endParaRPr sz="2800" b="1" dirty="0">
              <a:solidFill>
                <a:schemeClr val="bg1"/>
              </a:solidFill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425D42AB-15AE-4B10-9DB1-5B32B4ADE7E7}"/>
              </a:ext>
            </a:extLst>
          </p:cNvPr>
          <p:cNvSpPr/>
          <p:nvPr/>
        </p:nvSpPr>
        <p:spPr>
          <a:xfrm>
            <a:off x="76200" y="990600"/>
            <a:ext cx="8972107" cy="627864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it-IT" b="1" dirty="0"/>
              <a:t>Personale Medico.</a:t>
            </a:r>
            <a:endParaRPr lang="it-IT" dirty="0"/>
          </a:p>
          <a:p>
            <a:r>
              <a:rPr lang="it-IT" dirty="0"/>
              <a:t>Tematiche dell’agricoltura solo occasionalmente trattate nei coesi di laurea e nelle scuole di specializzazione.  Difficoltà nel porre diagnosi di malattia professionale. </a:t>
            </a:r>
          </a:p>
          <a:p>
            <a:pPr lvl="0"/>
            <a:r>
              <a:rPr lang="it-IT" dirty="0"/>
              <a:t>Introdurre l’agricoltura nell’insegnamento universitario</a:t>
            </a:r>
          </a:p>
          <a:p>
            <a:pPr lvl="0"/>
            <a:endParaRPr lang="it-IT" dirty="0"/>
          </a:p>
          <a:p>
            <a:pPr lvl="0"/>
            <a:r>
              <a:rPr lang="it-IT" dirty="0"/>
              <a:t>Raggiungere i Medici del Lavoro con specifici momenti di aggiornamento e sviluppare progetti per coordinarne l’attività in collaborazione con pariteticità,</a:t>
            </a:r>
          </a:p>
          <a:p>
            <a:pPr lvl="0"/>
            <a:endParaRPr lang="it-IT" dirty="0"/>
          </a:p>
          <a:p>
            <a:pPr lvl="0"/>
            <a:r>
              <a:rPr lang="it-IT" dirty="0"/>
              <a:t>Raggiungere anche i medici di base con specifici programmi formativi</a:t>
            </a:r>
          </a:p>
          <a:p>
            <a:pPr lvl="0"/>
            <a:endParaRPr lang="it-IT" dirty="0"/>
          </a:p>
          <a:p>
            <a:r>
              <a:rPr lang="it-IT" b="1" dirty="0"/>
              <a:t>RSPP:</a:t>
            </a:r>
            <a:r>
              <a:rPr lang="it-IT" dirty="0"/>
              <a:t> Linee di aggiornamento e formazione dedicata, in collaborazione con Università (Corso di laurea in Tecniche della Prevenzione, corsi specifici per RSPP). Approccio alla valutazione del rischio nel settore, con riferimento anche alla semplificazione.</a:t>
            </a:r>
          </a:p>
          <a:p>
            <a:endParaRPr lang="it-IT" dirty="0"/>
          </a:p>
          <a:p>
            <a:r>
              <a:rPr lang="it-IT" b="1" dirty="0"/>
              <a:t>RLS:</a:t>
            </a:r>
            <a:r>
              <a:rPr lang="it-IT" dirty="0"/>
              <a:t> aggiornamento in base alle priorità di piano per renderli parte attiva del sistema della prevenzione;</a:t>
            </a:r>
            <a:r>
              <a:rPr lang="it-IT" b="1" dirty="0"/>
              <a:t> </a:t>
            </a:r>
            <a:r>
              <a:rPr lang="it-IT" dirty="0"/>
              <a:t>ciò è a maggior ragione necessario dove si è fatta la scelta di nominare RLS aziendali, troppo spesso isolati nella propria azienda senza possibilità di confronto.</a:t>
            </a:r>
          </a:p>
          <a:p>
            <a:endParaRPr lang="it-IT" dirty="0"/>
          </a:p>
          <a:p>
            <a:r>
              <a:rPr lang="it-IT" b="1" dirty="0"/>
              <a:t>Lavoratori:</a:t>
            </a:r>
            <a:r>
              <a:rPr lang="it-IT" dirty="0"/>
              <a:t> </a:t>
            </a:r>
          </a:p>
          <a:p>
            <a:r>
              <a:rPr lang="it-IT" dirty="0"/>
              <a:t>Aggiornamento sui rischi, anche usando le schede di semplificazione. Formazione al corretto utilizzo dei DPI</a:t>
            </a:r>
            <a:r>
              <a:rPr lang="it-IT" b="1" dirty="0"/>
              <a:t>. Ruolo del Medico Competente</a:t>
            </a:r>
            <a:endParaRPr lang="it-IT" dirty="0"/>
          </a:p>
          <a:p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1501164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0" y="-21264"/>
            <a:ext cx="9144000" cy="859464"/>
          </a:xfrm>
          <a:custGeom>
            <a:avLst/>
            <a:gdLst/>
            <a:ahLst/>
            <a:cxnLst/>
            <a:rect l="l" t="t" r="r" b="b"/>
            <a:pathLst>
              <a:path w="9144000" h="954405">
                <a:moveTo>
                  <a:pt x="9144000" y="0"/>
                </a:moveTo>
                <a:lnTo>
                  <a:pt x="0" y="0"/>
                </a:lnTo>
                <a:lnTo>
                  <a:pt x="0" y="954024"/>
                </a:lnTo>
                <a:lnTo>
                  <a:pt x="9144000" y="954024"/>
                </a:lnTo>
                <a:lnTo>
                  <a:pt x="9144000" y="0"/>
                </a:lnTo>
                <a:close/>
              </a:path>
            </a:pathLst>
          </a:custGeom>
          <a:solidFill>
            <a:srgbClr val="FF9900"/>
          </a:solidFill>
        </p:spPr>
        <p:txBody>
          <a:bodyPr wrap="square" lIns="0" tIns="0" rIns="0" bIns="0" rtlCol="0"/>
          <a:lstStyle/>
          <a:p>
            <a:pPr algn="ctr"/>
            <a:r>
              <a:rPr lang="it-IT" sz="3600" b="1" dirty="0">
                <a:solidFill>
                  <a:schemeClr val="bg1"/>
                </a:solidFill>
              </a:rPr>
              <a:t>La Sorveglianza sanitaria: il protocollo standard</a:t>
            </a:r>
          </a:p>
          <a:p>
            <a:pPr algn="ctr"/>
            <a:endParaRPr sz="2800" b="1" dirty="0">
              <a:solidFill>
                <a:schemeClr val="bg1"/>
              </a:solidFill>
            </a:endParaRP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425D42AB-15AE-4B10-9DB1-5B32B4ADE7E7}"/>
              </a:ext>
            </a:extLst>
          </p:cNvPr>
          <p:cNvSpPr/>
          <p:nvPr/>
        </p:nvSpPr>
        <p:spPr>
          <a:xfrm>
            <a:off x="76200" y="876955"/>
            <a:ext cx="8972107" cy="54476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lvl="1"/>
            <a:r>
              <a:rPr lang="it-IT" b="1" i="1" u="sng" dirty="0"/>
              <a:t>A</a:t>
            </a:r>
            <a:r>
              <a:rPr lang="it-IT" b="1" i="1" dirty="0"/>
              <a:t>ccertamenti comuni a tutti i lavoratori</a:t>
            </a:r>
            <a:endParaRPr lang="it-IT" sz="2400" b="1" dirty="0"/>
          </a:p>
          <a:p>
            <a:r>
              <a:rPr lang="it-IT" dirty="0"/>
              <a:t>La decisione circa il protocollo spetta al Medico Competente</a:t>
            </a:r>
          </a:p>
          <a:p>
            <a:endParaRPr lang="it-IT" dirty="0"/>
          </a:p>
          <a:p>
            <a:r>
              <a:rPr lang="it-IT" dirty="0"/>
              <a:t>Visita medica  di norma, annuale</a:t>
            </a:r>
          </a:p>
          <a:p>
            <a:endParaRPr lang="it-IT" dirty="0"/>
          </a:p>
          <a:p>
            <a:r>
              <a:rPr lang="it-IT" dirty="0"/>
              <a:t>Accertamenti integrativi: periodicità definita in base ai dati biostatistici ed ai risultati delle attività di valutazione del rischio condotte.</a:t>
            </a:r>
          </a:p>
          <a:p>
            <a:endParaRPr lang="it-IT" dirty="0"/>
          </a:p>
          <a:p>
            <a:r>
              <a:rPr lang="it-IT" dirty="0"/>
              <a:t>Compilazione i una cartella Sanitaria Individuale e di Rischio predisposta per la raccolta, in forma anonima, di dati per l’elaborazione statistico-epidemiologica</a:t>
            </a:r>
          </a:p>
          <a:p>
            <a:endParaRPr lang="it-IT" dirty="0"/>
          </a:p>
          <a:p>
            <a:r>
              <a:rPr lang="it-IT" dirty="0"/>
              <a:t>Componente comune comprenderà, in linea di massima, visita medica, esame audiometrico con otoscopia, esame spirometrico, ed un esame elettrocardiografico. </a:t>
            </a:r>
          </a:p>
          <a:p>
            <a:endParaRPr lang="it-IT" dirty="0"/>
          </a:p>
          <a:p>
            <a:r>
              <a:rPr lang="it-IT" dirty="0"/>
              <a:t>Tetano: raccomandata l’esecuzione della determinazione del titolo anticorpale. </a:t>
            </a:r>
          </a:p>
          <a:p>
            <a:endParaRPr lang="it-IT" dirty="0"/>
          </a:p>
          <a:p>
            <a:r>
              <a:rPr lang="it-IT" dirty="0"/>
              <a:t>Sono già da ora ipotizzabili alcuni protocolli di approfondimento, da indirizzare ad alcuni specifici fattori di rischio, come di seguito descritto.</a:t>
            </a:r>
            <a:endParaRPr lang="it-IT" sz="2000" dirty="0"/>
          </a:p>
          <a:p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17860379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0" y="0"/>
            <a:ext cx="9144000" cy="990600"/>
          </a:xfrm>
          <a:custGeom>
            <a:avLst/>
            <a:gdLst/>
            <a:ahLst/>
            <a:cxnLst/>
            <a:rect l="l" t="t" r="r" b="b"/>
            <a:pathLst>
              <a:path w="9144000" h="954405">
                <a:moveTo>
                  <a:pt x="9144000" y="0"/>
                </a:moveTo>
                <a:lnTo>
                  <a:pt x="0" y="0"/>
                </a:lnTo>
                <a:lnTo>
                  <a:pt x="0" y="954024"/>
                </a:lnTo>
                <a:lnTo>
                  <a:pt x="9144000" y="954024"/>
                </a:lnTo>
                <a:lnTo>
                  <a:pt x="9144000" y="0"/>
                </a:lnTo>
                <a:close/>
              </a:path>
            </a:pathLst>
          </a:custGeom>
          <a:solidFill>
            <a:srgbClr val="FF9900"/>
          </a:solidFill>
        </p:spPr>
        <p:txBody>
          <a:bodyPr wrap="square" lIns="0" tIns="0" rIns="0" bIns="0" rtlCol="0"/>
          <a:lstStyle/>
          <a:p>
            <a:pPr algn="ctr"/>
            <a:r>
              <a:rPr lang="it-IT" sz="3200" b="1" dirty="0">
                <a:solidFill>
                  <a:schemeClr val="bg1"/>
                </a:solidFill>
              </a:rPr>
              <a:t>Dati ottenuti dai </a:t>
            </a:r>
            <a:r>
              <a:rPr lang="it-IT" sz="3200" b="1" dirty="0" err="1">
                <a:solidFill>
                  <a:schemeClr val="bg1"/>
                </a:solidFill>
              </a:rPr>
              <a:t>modeli</a:t>
            </a:r>
            <a:r>
              <a:rPr lang="it-IT" sz="3200" b="1" dirty="0">
                <a:solidFill>
                  <a:schemeClr val="bg1"/>
                </a:solidFill>
              </a:rPr>
              <a:t> 3B 2019-Regione Lombardia</a:t>
            </a:r>
            <a:endParaRPr sz="3200" b="1" dirty="0">
              <a:solidFill>
                <a:schemeClr val="bg1"/>
              </a:solidFill>
            </a:endParaRPr>
          </a:p>
        </p:txBody>
      </p:sp>
      <p:graphicFrame>
        <p:nvGraphicFramePr>
          <p:cNvPr id="2" name="Tabella 1">
            <a:extLst>
              <a:ext uri="{FF2B5EF4-FFF2-40B4-BE49-F238E27FC236}">
                <a16:creationId xmlns:a16="http://schemas.microsoft.com/office/drawing/2014/main" id="{ABFBF75C-E907-4FD5-BB78-3CD2ACD9D4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1128549"/>
              </p:ext>
            </p:extLst>
          </p:nvPr>
        </p:nvGraphicFramePr>
        <p:xfrm>
          <a:off x="148857" y="946298"/>
          <a:ext cx="8918946" cy="58521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83458">
                  <a:extLst>
                    <a:ext uri="{9D8B030D-6E8A-4147-A177-3AD203B41FA5}">
                      <a16:colId xmlns:a16="http://schemas.microsoft.com/office/drawing/2014/main" val="1708406872"/>
                    </a:ext>
                  </a:extLst>
                </a:gridCol>
                <a:gridCol w="939085">
                  <a:extLst>
                    <a:ext uri="{9D8B030D-6E8A-4147-A177-3AD203B41FA5}">
                      <a16:colId xmlns:a16="http://schemas.microsoft.com/office/drawing/2014/main" val="20248561"/>
                    </a:ext>
                  </a:extLst>
                </a:gridCol>
                <a:gridCol w="983688">
                  <a:extLst>
                    <a:ext uri="{9D8B030D-6E8A-4147-A177-3AD203B41FA5}">
                      <a16:colId xmlns:a16="http://schemas.microsoft.com/office/drawing/2014/main" val="3199090277"/>
                    </a:ext>
                  </a:extLst>
                </a:gridCol>
                <a:gridCol w="1085814">
                  <a:extLst>
                    <a:ext uri="{9D8B030D-6E8A-4147-A177-3AD203B41FA5}">
                      <a16:colId xmlns:a16="http://schemas.microsoft.com/office/drawing/2014/main" val="3064988800"/>
                    </a:ext>
                  </a:extLst>
                </a:gridCol>
                <a:gridCol w="1126901">
                  <a:extLst>
                    <a:ext uri="{9D8B030D-6E8A-4147-A177-3AD203B41FA5}">
                      <a16:colId xmlns:a16="http://schemas.microsoft.com/office/drawing/2014/main" val="1389776392"/>
                    </a:ext>
                  </a:extLst>
                </a:gridCol>
              </a:tblGrid>
              <a:tr h="3569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Esposizioni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Esposti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Visitati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Inidonei parziali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Inidonei totali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extLst>
                  <a:ext uri="{0D108BD9-81ED-4DB2-BD59-A6C34878D82A}">
                    <a16:rowId xmlns:a16="http://schemas.microsoft.com/office/drawing/2014/main" val="3664266322"/>
                  </a:ext>
                </a:extLst>
              </a:tr>
              <a:tr h="2387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Movimentazione manuale dei carichi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3.842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3.088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254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3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extLst>
                  <a:ext uri="{0D108BD9-81ED-4DB2-BD59-A6C34878D82A}">
                    <a16:rowId xmlns:a16="http://schemas.microsoft.com/office/drawing/2014/main" val="1547165991"/>
                  </a:ext>
                </a:extLst>
              </a:tr>
              <a:tr h="2387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Rischi Posturali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2.577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1.874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96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1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extLst>
                  <a:ext uri="{0D108BD9-81ED-4DB2-BD59-A6C34878D82A}">
                    <a16:rowId xmlns:a16="http://schemas.microsoft.com/office/drawing/2014/main" val="3600593045"/>
                  </a:ext>
                </a:extLst>
              </a:tr>
              <a:tr h="2387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Agenti biologici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2.422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2.079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195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2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extLst>
                  <a:ext uri="{0D108BD9-81ED-4DB2-BD59-A6C34878D82A}">
                    <a16:rowId xmlns:a16="http://schemas.microsoft.com/office/drawing/2014/main" val="3113830423"/>
                  </a:ext>
                </a:extLst>
              </a:tr>
              <a:tr h="2387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Altri rischi evidenziati da V.R.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1.826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1.531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174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2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extLst>
                  <a:ext uri="{0D108BD9-81ED-4DB2-BD59-A6C34878D82A}">
                    <a16:rowId xmlns:a16="http://schemas.microsoft.com/office/drawing/2014/main" val="2252530506"/>
                  </a:ext>
                </a:extLst>
              </a:tr>
              <a:tr h="2387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Rumore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1.809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1.473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312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2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extLst>
                  <a:ext uri="{0D108BD9-81ED-4DB2-BD59-A6C34878D82A}">
                    <a16:rowId xmlns:a16="http://schemas.microsoft.com/office/drawing/2014/main" val="10331122"/>
                  </a:ext>
                </a:extLst>
              </a:tr>
              <a:tr h="2387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Agenti chimici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1.381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1.001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88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1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extLst>
                  <a:ext uri="{0D108BD9-81ED-4DB2-BD59-A6C34878D82A}">
                    <a16:rowId xmlns:a16="http://schemas.microsoft.com/office/drawing/2014/main" val="3757536724"/>
                  </a:ext>
                </a:extLst>
              </a:tr>
              <a:tr h="2387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Sovraccarico biomeccanico arti superiori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1.099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1.058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51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1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extLst>
                  <a:ext uri="{0D108BD9-81ED-4DB2-BD59-A6C34878D82A}">
                    <a16:rowId xmlns:a16="http://schemas.microsoft.com/office/drawing/2014/main" val="855723678"/>
                  </a:ext>
                </a:extLst>
              </a:tr>
              <a:tr h="2387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Videoterminali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1.088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365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31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0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extLst>
                  <a:ext uri="{0D108BD9-81ED-4DB2-BD59-A6C34878D82A}">
                    <a16:rowId xmlns:a16="http://schemas.microsoft.com/office/drawing/2014/main" val="11175979"/>
                  </a:ext>
                </a:extLst>
              </a:tr>
              <a:tr h="2387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kern="50" dirty="0">
                          <a:effectLst/>
                        </a:rPr>
                        <a:t>Microclima severo</a:t>
                      </a:r>
                      <a:endParaRPr lang="it-IT" sz="1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959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885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44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0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extLst>
                  <a:ext uri="{0D108BD9-81ED-4DB2-BD59-A6C34878D82A}">
                    <a16:rowId xmlns:a16="http://schemas.microsoft.com/office/drawing/2014/main" val="3203610876"/>
                  </a:ext>
                </a:extLst>
              </a:tr>
              <a:tr h="2387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Vibrazioni corpo intero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844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797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70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0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extLst>
                  <a:ext uri="{0D108BD9-81ED-4DB2-BD59-A6C34878D82A}">
                    <a16:rowId xmlns:a16="http://schemas.microsoft.com/office/drawing/2014/main" val="1743139251"/>
                  </a:ext>
                </a:extLst>
              </a:tr>
              <a:tr h="2387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Radiazioni ultraviolette naturali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585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541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18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0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extLst>
                  <a:ext uri="{0D108BD9-81ED-4DB2-BD59-A6C34878D82A}">
                    <a16:rowId xmlns:a16="http://schemas.microsoft.com/office/drawing/2014/main" val="3265722714"/>
                  </a:ext>
                </a:extLst>
              </a:tr>
              <a:tr h="2387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Vibrazioni mano braccio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474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419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50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0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extLst>
                  <a:ext uri="{0D108BD9-81ED-4DB2-BD59-A6C34878D82A}">
                    <a16:rowId xmlns:a16="http://schemas.microsoft.com/office/drawing/2014/main" val="3597097019"/>
                  </a:ext>
                </a:extLst>
              </a:tr>
              <a:tr h="2387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Lavoro notturno &gt; 80gg/anno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104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93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11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1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extLst>
                  <a:ext uri="{0D108BD9-81ED-4DB2-BD59-A6C34878D82A}">
                    <a16:rowId xmlns:a16="http://schemas.microsoft.com/office/drawing/2014/main" val="713867166"/>
                  </a:ext>
                </a:extLst>
              </a:tr>
              <a:tr h="2387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Agenti cancerogeni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10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8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1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0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extLst>
                  <a:ext uri="{0D108BD9-81ED-4DB2-BD59-A6C34878D82A}">
                    <a16:rowId xmlns:a16="http://schemas.microsoft.com/office/drawing/2014/main" val="1547701820"/>
                  </a:ext>
                </a:extLst>
              </a:tr>
              <a:tr h="2387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Agenti mutageni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0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0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0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0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extLst>
                  <a:ext uri="{0D108BD9-81ED-4DB2-BD59-A6C34878D82A}">
                    <a16:rowId xmlns:a16="http://schemas.microsoft.com/office/drawing/2014/main" val="2640012536"/>
                  </a:ext>
                </a:extLst>
              </a:tr>
              <a:tr h="2387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Amianto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0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0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0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0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extLst>
                  <a:ext uri="{0D108BD9-81ED-4DB2-BD59-A6C34878D82A}">
                    <a16:rowId xmlns:a16="http://schemas.microsoft.com/office/drawing/2014/main" val="2607559546"/>
                  </a:ext>
                </a:extLst>
              </a:tr>
              <a:tr h="2387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Atmosfere iperbariche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0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0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0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0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extLst>
                  <a:ext uri="{0D108BD9-81ED-4DB2-BD59-A6C34878D82A}">
                    <a16:rowId xmlns:a16="http://schemas.microsoft.com/office/drawing/2014/main" val="4177911014"/>
                  </a:ext>
                </a:extLst>
              </a:tr>
              <a:tr h="2387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Campi Elettromagnetici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0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0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0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0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extLst>
                  <a:ext uri="{0D108BD9-81ED-4DB2-BD59-A6C34878D82A}">
                    <a16:rowId xmlns:a16="http://schemas.microsoft.com/office/drawing/2014/main" val="639925137"/>
                  </a:ext>
                </a:extLst>
              </a:tr>
              <a:tr h="2387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Infrasuoni/Ultrasuoni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0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0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0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0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extLst>
                  <a:ext uri="{0D108BD9-81ED-4DB2-BD59-A6C34878D82A}">
                    <a16:rowId xmlns:a16="http://schemas.microsoft.com/office/drawing/2014/main" val="1969967105"/>
                  </a:ext>
                </a:extLst>
              </a:tr>
              <a:tr h="2387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Radiazioni ottiche artificiali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0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0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0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0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extLst>
                  <a:ext uri="{0D108BD9-81ED-4DB2-BD59-A6C34878D82A}">
                    <a16:rowId xmlns:a16="http://schemas.microsoft.com/office/drawing/2014/main" val="3701796723"/>
                  </a:ext>
                </a:extLst>
              </a:tr>
              <a:tr h="2387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Silice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0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0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0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0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extLst>
                  <a:ext uri="{0D108BD9-81ED-4DB2-BD59-A6C34878D82A}">
                    <a16:rowId xmlns:a16="http://schemas.microsoft.com/office/drawing/2014/main" val="220042825"/>
                  </a:ext>
                </a:extLst>
              </a:tr>
              <a:tr h="2387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Totale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19.020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15.212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>
                          <a:effectLst/>
                        </a:rPr>
                        <a:t>1.395</a:t>
                      </a:r>
                      <a:endParaRPr lang="it-IT" sz="16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it-IT" sz="1600" kern="50" dirty="0">
                          <a:effectLst/>
                        </a:rPr>
                        <a:t>13</a:t>
                      </a:r>
                      <a:endParaRPr lang="it-IT" sz="16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999" marR="19999" marT="0" marB="0" anchor="b"/>
                </a:tc>
                <a:extLst>
                  <a:ext uri="{0D108BD9-81ED-4DB2-BD59-A6C34878D82A}">
                    <a16:rowId xmlns:a16="http://schemas.microsoft.com/office/drawing/2014/main" val="40701716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849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64691" y="2523235"/>
            <a:ext cx="6285865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645795">
              <a:lnSpc>
                <a:spcPct val="100000"/>
              </a:lnSpc>
              <a:spcBef>
                <a:spcPts val="100"/>
              </a:spcBef>
            </a:pPr>
            <a:r>
              <a:rPr lang="it-IT" sz="4800" dirty="0">
                <a:latin typeface="Trebuchet MS"/>
                <a:cs typeface="Trebuchet MS"/>
              </a:rPr>
              <a:t>GRAZIE PER LA</a:t>
            </a:r>
            <a:br>
              <a:rPr lang="it-IT" sz="4800" dirty="0">
                <a:latin typeface="Trebuchet MS"/>
                <a:cs typeface="Trebuchet MS"/>
              </a:rPr>
            </a:br>
            <a:r>
              <a:rPr lang="it-IT" sz="4800" dirty="0">
                <a:latin typeface="Trebuchet MS"/>
                <a:cs typeface="Trebuchet MS"/>
              </a:rPr>
              <a:t>VOSTRA ATTENZIONE</a:t>
            </a:r>
            <a:endParaRPr sz="480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0" y="0"/>
            <a:ext cx="9296400" cy="1143000"/>
          </a:xfrm>
          <a:custGeom>
            <a:avLst/>
            <a:gdLst/>
            <a:ahLst/>
            <a:cxnLst/>
            <a:rect l="l" t="t" r="r" b="b"/>
            <a:pathLst>
              <a:path w="9144000" h="954405">
                <a:moveTo>
                  <a:pt x="9144000" y="0"/>
                </a:moveTo>
                <a:lnTo>
                  <a:pt x="0" y="0"/>
                </a:lnTo>
                <a:lnTo>
                  <a:pt x="0" y="954024"/>
                </a:lnTo>
                <a:lnTo>
                  <a:pt x="9144000" y="954024"/>
                </a:lnTo>
                <a:lnTo>
                  <a:pt x="9144000" y="0"/>
                </a:lnTo>
                <a:close/>
              </a:path>
            </a:pathLst>
          </a:custGeom>
          <a:solidFill>
            <a:srgbClr val="FF99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" y="11379"/>
            <a:ext cx="9296399" cy="87395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r>
              <a:rPr lang="it-IT" sz="2800" spc="-15" dirty="0">
                <a:solidFill>
                  <a:srgbClr val="FFFFFF"/>
                </a:solidFill>
                <a:latin typeface="Arial Black"/>
              </a:rPr>
              <a:t>Aziende agricole per superfici utilizzate (SAU) e superfici agricole totali (SAT), dal 1982 al 2022</a:t>
            </a:r>
            <a:endParaRPr sz="2800" dirty="0">
              <a:latin typeface="Arial Black"/>
              <a:cs typeface="Arial Black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10925D8-26BD-42C8-A4AD-FBE0878AB7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143000"/>
            <a:ext cx="8686061" cy="2642191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bject 2">
            <a:extLst>
              <a:ext uri="{FF2B5EF4-FFF2-40B4-BE49-F238E27FC236}">
                <a16:creationId xmlns:a16="http://schemas.microsoft.com/office/drawing/2014/main" id="{833CE5B2-8B03-450D-AD9D-B2E146FAB792}"/>
              </a:ext>
            </a:extLst>
          </p:cNvPr>
          <p:cNvSpPr/>
          <p:nvPr/>
        </p:nvSpPr>
        <p:spPr>
          <a:xfrm>
            <a:off x="152400" y="3581399"/>
            <a:ext cx="8762260" cy="2642191"/>
          </a:xfrm>
          <a:custGeom>
            <a:avLst/>
            <a:gdLst/>
            <a:ahLst/>
            <a:cxnLst/>
            <a:rect l="l" t="t" r="r" b="b"/>
            <a:pathLst>
              <a:path w="8641080" h="4650105">
                <a:moveTo>
                  <a:pt x="8641080" y="0"/>
                </a:moveTo>
                <a:lnTo>
                  <a:pt x="0" y="0"/>
                </a:lnTo>
                <a:lnTo>
                  <a:pt x="0" y="4649724"/>
                </a:lnTo>
                <a:lnTo>
                  <a:pt x="8641080" y="4649724"/>
                </a:lnTo>
                <a:lnTo>
                  <a:pt x="8641080" y="0"/>
                </a:lnTo>
                <a:close/>
              </a:path>
            </a:pathLst>
          </a:custGeom>
          <a:solidFill>
            <a:srgbClr val="BEBEBE"/>
          </a:solidFill>
        </p:spPr>
        <p:txBody>
          <a:bodyPr wrap="square" lIns="0" tIns="0" rIns="0" bIns="0" rtlCol="0"/>
          <a:lstStyle/>
          <a:p>
            <a:r>
              <a:rPr lang="it-IT" sz="2800" dirty="0">
                <a:solidFill>
                  <a:schemeClr val="bg1"/>
                </a:solidFill>
              </a:rPr>
              <a:t>Si riduce il numero di aziende in particolare nel sud e nelle isole</a:t>
            </a:r>
          </a:p>
          <a:p>
            <a:r>
              <a:rPr lang="it-IT" sz="2800" dirty="0">
                <a:solidFill>
                  <a:schemeClr val="bg1"/>
                </a:solidFill>
              </a:rPr>
              <a:t>Aumentano le dimensioni delle singole aziende</a:t>
            </a:r>
          </a:p>
          <a:p>
            <a:r>
              <a:rPr lang="it-IT" sz="2800" dirty="0">
                <a:solidFill>
                  <a:schemeClr val="bg1"/>
                </a:solidFill>
              </a:rPr>
              <a:t>Cresce l’importanza della manodopera non famigliare</a:t>
            </a:r>
          </a:p>
          <a:p>
            <a:r>
              <a:rPr lang="it-IT" sz="2800" dirty="0">
                <a:solidFill>
                  <a:schemeClr val="bg1"/>
                </a:solidFill>
              </a:rPr>
              <a:t>Non muta l‘utilizzo del terreno</a:t>
            </a:r>
          </a:p>
          <a:p>
            <a:r>
              <a:rPr lang="it-IT" sz="2800" dirty="0">
                <a:solidFill>
                  <a:schemeClr val="bg1"/>
                </a:solidFill>
              </a:rPr>
              <a:t>Trend in Lombardia analogo</a:t>
            </a:r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70284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0" y="0"/>
            <a:ext cx="9144000" cy="954405"/>
          </a:xfrm>
          <a:custGeom>
            <a:avLst/>
            <a:gdLst/>
            <a:ahLst/>
            <a:cxnLst/>
            <a:rect l="l" t="t" r="r" b="b"/>
            <a:pathLst>
              <a:path w="9144000" h="954405">
                <a:moveTo>
                  <a:pt x="9144000" y="0"/>
                </a:moveTo>
                <a:lnTo>
                  <a:pt x="0" y="0"/>
                </a:lnTo>
                <a:lnTo>
                  <a:pt x="0" y="954024"/>
                </a:lnTo>
                <a:lnTo>
                  <a:pt x="9144000" y="954024"/>
                </a:lnTo>
                <a:lnTo>
                  <a:pt x="9144000" y="0"/>
                </a:lnTo>
                <a:close/>
              </a:path>
            </a:pathLst>
          </a:custGeom>
          <a:solidFill>
            <a:srgbClr val="FF99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78739" y="11379"/>
            <a:ext cx="8178165" cy="68929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lang="it-IT" sz="4400" dirty="0">
                <a:solidFill>
                  <a:schemeClr val="bg1"/>
                </a:solidFill>
                <a:latin typeface="Arial Black"/>
                <a:cs typeface="Arial Black"/>
              </a:rPr>
              <a:t>Differenze tra regioni</a:t>
            </a:r>
            <a:endParaRPr sz="4400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552CBEF5-2C10-472F-B71E-8667AC9B0FD7}"/>
              </a:ext>
            </a:extLst>
          </p:cNvPr>
          <p:cNvSpPr/>
          <p:nvPr/>
        </p:nvSpPr>
        <p:spPr>
          <a:xfrm>
            <a:off x="78739" y="1259681"/>
            <a:ext cx="8986522" cy="470898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it-IT" sz="2500" kern="50" dirty="0">
                <a:solidFill>
                  <a:srgbClr val="000000"/>
                </a:solid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In Lombardia sono presenti 46893 aziende pari solo al 4,1% del totale nazionale </a:t>
            </a:r>
          </a:p>
          <a:p>
            <a:pPr algn="just">
              <a:spcAft>
                <a:spcPts val="0"/>
              </a:spcAft>
            </a:pPr>
            <a:r>
              <a:rPr lang="it-IT" sz="2500" kern="50" dirty="0">
                <a:solidFill>
                  <a:srgbClr val="000000"/>
                </a:solid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rPr>
              <a:t>5,5% di queste con manodopera non familiare. </a:t>
            </a:r>
          </a:p>
          <a:p>
            <a:pPr algn="just">
              <a:spcAft>
                <a:spcPts val="0"/>
              </a:spcAft>
            </a:pPr>
            <a:r>
              <a:rPr lang="it-IT" sz="2500" kern="50" dirty="0">
                <a:solidFill>
                  <a:srgbClr val="000000"/>
                </a:solid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Solo in Lombardia sono più numerose (64,8%) aziende con manodopera continuativa rispetto a quelle con lavoratori saltuari)</a:t>
            </a:r>
          </a:p>
          <a:p>
            <a:pPr algn="just">
              <a:spcAft>
                <a:spcPts val="0"/>
              </a:spcAft>
            </a:pPr>
            <a:r>
              <a:rPr lang="it-IT" sz="2500" kern="50" dirty="0">
                <a:solidFill>
                  <a:srgbClr val="000000"/>
                </a:solid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rPr>
              <a:t>8% della SAU, quinta regione in Italia per superficie coltivata</a:t>
            </a:r>
          </a:p>
          <a:p>
            <a:pPr algn="just">
              <a:spcAft>
                <a:spcPts val="0"/>
              </a:spcAft>
            </a:pPr>
            <a:r>
              <a:rPr lang="it-IT" sz="2500" kern="50" dirty="0">
                <a:solidFill>
                  <a:srgbClr val="000000"/>
                </a:solid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rPr>
              <a:t>Quindi: imprese più grandi e con più forza lavoro; peso importante l'allevamento (42,8%).</a:t>
            </a:r>
            <a:endParaRPr lang="it-IT" sz="2500" kern="50" dirty="0">
              <a:latin typeface="Times New Roman" panose="02020603050405020304" pitchFamily="18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  <a:tabLst>
                <a:tab pos="638175" algn="l"/>
              </a:tabLst>
            </a:pPr>
            <a:r>
              <a:rPr lang="it-IT" sz="2500" kern="50" dirty="0">
                <a:solidFill>
                  <a:srgbClr val="000000"/>
                </a:solid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rPr>
              <a:t>97% delle aziende ha un conduttore familiare contro il 98,3% nazionale</a:t>
            </a:r>
          </a:p>
          <a:p>
            <a:pPr algn="just">
              <a:spcAft>
                <a:spcPts val="0"/>
              </a:spcAft>
              <a:tabLst>
                <a:tab pos="638175" algn="l"/>
              </a:tabLst>
            </a:pPr>
            <a:r>
              <a:rPr lang="it-IT" sz="2500" kern="50" dirty="0">
                <a:solidFill>
                  <a:srgbClr val="000000"/>
                </a:solidFill>
                <a:latin typeface="Calibri" panose="020F050202020403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Peso dei lavoratori stagionali e saltuari sul totale dalla manodopera non familiare (56%) è inferiore rispetto al livello nazionale (73,2%).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0" y="0"/>
            <a:ext cx="9144000" cy="954405"/>
          </a:xfrm>
          <a:custGeom>
            <a:avLst/>
            <a:gdLst/>
            <a:ahLst/>
            <a:cxnLst/>
            <a:rect l="l" t="t" r="r" b="b"/>
            <a:pathLst>
              <a:path w="9144000" h="954405">
                <a:moveTo>
                  <a:pt x="9144000" y="0"/>
                </a:moveTo>
                <a:lnTo>
                  <a:pt x="0" y="0"/>
                </a:lnTo>
                <a:lnTo>
                  <a:pt x="0" y="954024"/>
                </a:lnTo>
                <a:lnTo>
                  <a:pt x="9144000" y="954024"/>
                </a:lnTo>
                <a:lnTo>
                  <a:pt x="9144000" y="0"/>
                </a:lnTo>
                <a:close/>
              </a:path>
            </a:pathLst>
          </a:custGeom>
          <a:solidFill>
            <a:srgbClr val="FF99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78739" y="11379"/>
            <a:ext cx="8178165" cy="99706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lang="it-IT" sz="3200" dirty="0">
                <a:solidFill>
                  <a:schemeClr val="bg1"/>
                </a:solidFill>
                <a:latin typeface="Arial Black"/>
                <a:cs typeface="Arial Black"/>
              </a:rPr>
              <a:t>Quale Sorveglianza sanitaria per i lavoratori?</a:t>
            </a:r>
            <a:endParaRPr sz="3200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552CBEF5-2C10-472F-B71E-8667AC9B0FD7}"/>
              </a:ext>
            </a:extLst>
          </p:cNvPr>
          <p:cNvSpPr/>
          <p:nvPr/>
        </p:nvSpPr>
        <p:spPr>
          <a:xfrm>
            <a:off x="78739" y="1259681"/>
            <a:ext cx="8986522" cy="541686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it-IT" sz="2800" dirty="0"/>
              <a:t>L’obbligo di sorveglianza sanitaria è previsto in presenza di rischi specifici individuati dalla valutazione dei rischi sia per i lavoratori a tempo indeterminato e determinato, sia per gli stagionali.</a:t>
            </a:r>
          </a:p>
          <a:p>
            <a:pPr>
              <a:spcBef>
                <a:spcPts val="600"/>
              </a:spcBef>
            </a:pPr>
            <a:r>
              <a:rPr lang="it-IT" sz="2800" dirty="0"/>
              <a:t>Parziale eccezione </a:t>
            </a:r>
            <a:r>
              <a:rPr lang="it-IT" sz="2800" u="sng" dirty="0"/>
              <a:t>l'ordinamento relativo agli stagionali </a:t>
            </a:r>
            <a:r>
              <a:rPr lang="it-IT" sz="2800" dirty="0"/>
              <a:t>(Legge 27 del 24.4.2020, art. 78, comma </a:t>
            </a:r>
            <a:r>
              <a:rPr lang="it-IT" sz="2800" i="1" dirty="0"/>
              <a:t>2-sexies</a:t>
            </a:r>
            <a:r>
              <a:rPr lang="it-IT" sz="2800" dirty="0"/>
              <a:t>)</a:t>
            </a:r>
            <a:r>
              <a:rPr lang="it-IT" sz="2800" b="1" dirty="0"/>
              <a:t> </a:t>
            </a:r>
            <a:r>
              <a:rPr lang="it-IT" sz="2800" dirty="0"/>
              <a:t>che prevede per lavorazioni generiche e semplici, non richiedenti specifici requisiti professionali, una visita medica preventiva, effettuata sulla base di una presunzione dei rischi connessa con la semplificazione</a:t>
            </a:r>
          </a:p>
          <a:p>
            <a:pPr>
              <a:spcBef>
                <a:spcPts val="600"/>
              </a:spcBef>
            </a:pPr>
            <a:r>
              <a:rPr lang="it-IT" sz="2800" dirty="0"/>
              <a:t>Soci di imprese semplici e famigliari «</a:t>
            </a:r>
            <a:r>
              <a:rPr lang="it-IT" sz="2800" u="sng" dirty="0"/>
              <a:t>hanno facoltà di avvalersi della sorveglianza sanitaria</a:t>
            </a:r>
            <a:r>
              <a:rPr lang="it-IT" sz="2800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962524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0" y="0"/>
            <a:ext cx="9144000" cy="954405"/>
          </a:xfrm>
          <a:custGeom>
            <a:avLst/>
            <a:gdLst/>
            <a:ahLst/>
            <a:cxnLst/>
            <a:rect l="l" t="t" r="r" b="b"/>
            <a:pathLst>
              <a:path w="9144000" h="954405">
                <a:moveTo>
                  <a:pt x="9144000" y="0"/>
                </a:moveTo>
                <a:lnTo>
                  <a:pt x="0" y="0"/>
                </a:lnTo>
                <a:lnTo>
                  <a:pt x="0" y="954024"/>
                </a:lnTo>
                <a:lnTo>
                  <a:pt x="9144000" y="954024"/>
                </a:lnTo>
                <a:lnTo>
                  <a:pt x="9144000" y="0"/>
                </a:lnTo>
                <a:close/>
              </a:path>
            </a:pathLst>
          </a:custGeom>
          <a:solidFill>
            <a:srgbClr val="FF99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78739" y="11379"/>
            <a:ext cx="8178165" cy="99706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lang="it-IT" sz="3200" dirty="0">
                <a:solidFill>
                  <a:schemeClr val="bg1"/>
                </a:solidFill>
                <a:latin typeface="Arial Black"/>
                <a:cs typeface="Arial Black"/>
              </a:rPr>
              <a:t>Articoli delle 81/08 che prevedono obblighi di Sorveglianza sanitaria</a:t>
            </a:r>
            <a:endParaRPr sz="3200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552CBEF5-2C10-472F-B71E-8667AC9B0FD7}"/>
              </a:ext>
            </a:extLst>
          </p:cNvPr>
          <p:cNvSpPr/>
          <p:nvPr/>
        </p:nvSpPr>
        <p:spPr>
          <a:xfrm>
            <a:off x="78739" y="1073289"/>
            <a:ext cx="8986522" cy="563231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lvl="0"/>
            <a:r>
              <a:rPr lang="it-IT" sz="2000" dirty="0"/>
              <a:t>art. 168: movimentazione manuale di carichi; </a:t>
            </a:r>
          </a:p>
          <a:p>
            <a:pPr lvl="0"/>
            <a:r>
              <a:rPr lang="it-IT" sz="2000" dirty="0"/>
              <a:t>art. 176; videoterminali, con utilizzo per venti ore settimanali; </a:t>
            </a:r>
          </a:p>
          <a:p>
            <a:pPr lvl="0"/>
            <a:r>
              <a:rPr lang="it-IT" sz="2000" dirty="0"/>
              <a:t>art. 196; rumore superiore agli 85 </a:t>
            </a:r>
            <a:r>
              <a:rPr lang="it-IT" sz="2000" dirty="0" err="1"/>
              <a:t>db</a:t>
            </a:r>
            <a:r>
              <a:rPr lang="it-IT" sz="2000" dirty="0"/>
              <a:t>; </a:t>
            </a:r>
          </a:p>
          <a:p>
            <a:pPr lvl="0"/>
            <a:r>
              <a:rPr lang="it-IT" sz="2000" dirty="0"/>
              <a:t>art. 204: vibrazioni superiori al livello di azione 2,5m/s2 mano braccio e 0,5 m/s2 c. intero; </a:t>
            </a:r>
          </a:p>
          <a:p>
            <a:pPr lvl="0"/>
            <a:r>
              <a:rPr lang="it-IT" sz="2000" dirty="0"/>
              <a:t>art. 211: campi elettromagnetici;</a:t>
            </a:r>
          </a:p>
          <a:p>
            <a:pPr lvl="0"/>
            <a:r>
              <a:rPr lang="it-IT" sz="2000" dirty="0"/>
              <a:t>art. 218: radiazioni ottiche;</a:t>
            </a:r>
          </a:p>
          <a:p>
            <a:pPr lvl="0"/>
            <a:r>
              <a:rPr lang="it-IT" sz="2000" dirty="0"/>
              <a:t>art. 229: agenti chimici (impiego di prodotti chimici o esposizione a polveri, fumi, vapori).</a:t>
            </a:r>
          </a:p>
          <a:p>
            <a:pPr lvl="0"/>
            <a:r>
              <a:rPr lang="it-IT" sz="2000" dirty="0"/>
              <a:t>Art. 242: agenti cancerogeni e mutageni; </a:t>
            </a:r>
          </a:p>
          <a:p>
            <a:pPr lvl="0"/>
            <a:r>
              <a:rPr lang="it-IT" sz="2000" dirty="0"/>
              <a:t>Art. 259: amianto; </a:t>
            </a:r>
          </a:p>
          <a:p>
            <a:pPr lvl="0"/>
            <a:r>
              <a:rPr lang="it-IT" sz="2000" dirty="0"/>
              <a:t>Artt. 279, 281: agenti biologici (qualora l’esito della valutazione dei rischi ne rilevi la necessità); </a:t>
            </a:r>
          </a:p>
          <a:p>
            <a:pPr lvl="0"/>
            <a:r>
              <a:rPr lang="it-IT" sz="2000" dirty="0"/>
              <a:t>Conduttori di apparecchi di sollevamento, guida di macchine per movimentazione terra e merci (Conferenza unificata del 30 ottobre 2007)  </a:t>
            </a:r>
          </a:p>
          <a:p>
            <a:pPr lvl="0"/>
            <a:r>
              <a:rPr lang="it-IT" sz="2000" u="sng" dirty="0"/>
              <a:t>L</a:t>
            </a:r>
            <a:r>
              <a:rPr lang="it-IT" sz="2000" u="sng" dirty="0">
                <a:hlinkClick r:id="rId2"/>
              </a:rPr>
              <a:t>avoro notturno</a:t>
            </a:r>
            <a:r>
              <a:rPr lang="it-IT" sz="2000" dirty="0"/>
              <a:t>*  Il lavoro notturno è regolamentato dal </a:t>
            </a:r>
            <a:r>
              <a:rPr lang="it-IT" sz="2000" dirty="0" err="1"/>
              <a:t>D.Lgs.</a:t>
            </a:r>
            <a:r>
              <a:rPr lang="it-IT" sz="2000" dirty="0"/>
              <a:t> 66/03 “Riforma della disciplina in materia di orario di lavoro in attuazione delle direttive 93/104/Ce e 2000/34/CE”. </a:t>
            </a:r>
          </a:p>
        </p:txBody>
      </p:sp>
    </p:spTree>
    <p:extLst>
      <p:ext uri="{BB962C8B-B14F-4D97-AF65-F5344CB8AC3E}">
        <p14:creationId xmlns:p14="http://schemas.microsoft.com/office/powerpoint/2010/main" val="32775463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0" y="0"/>
            <a:ext cx="9144000" cy="954405"/>
          </a:xfrm>
          <a:custGeom>
            <a:avLst/>
            <a:gdLst/>
            <a:ahLst/>
            <a:cxnLst/>
            <a:rect l="l" t="t" r="r" b="b"/>
            <a:pathLst>
              <a:path w="9144000" h="954405">
                <a:moveTo>
                  <a:pt x="9144000" y="0"/>
                </a:moveTo>
                <a:lnTo>
                  <a:pt x="0" y="0"/>
                </a:lnTo>
                <a:lnTo>
                  <a:pt x="0" y="954024"/>
                </a:lnTo>
                <a:lnTo>
                  <a:pt x="9144000" y="954024"/>
                </a:lnTo>
                <a:lnTo>
                  <a:pt x="9144000" y="0"/>
                </a:lnTo>
                <a:close/>
              </a:path>
            </a:pathLst>
          </a:custGeom>
          <a:solidFill>
            <a:srgbClr val="FF99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78739" y="11379"/>
            <a:ext cx="8178165" cy="99706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lang="it-IT" sz="3200" dirty="0">
                <a:solidFill>
                  <a:schemeClr val="bg1"/>
                </a:solidFill>
                <a:latin typeface="Arial Black"/>
                <a:cs typeface="Arial Black"/>
              </a:rPr>
              <a:t>Sorveglianza sanitaria: ulteriori considerazioni</a:t>
            </a:r>
            <a:endParaRPr sz="3200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552CBEF5-2C10-472F-B71E-8667AC9B0FD7}"/>
              </a:ext>
            </a:extLst>
          </p:cNvPr>
          <p:cNvSpPr/>
          <p:nvPr/>
        </p:nvSpPr>
        <p:spPr>
          <a:xfrm>
            <a:off x="78739" y="1073289"/>
            <a:ext cx="8986522" cy="501675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it-IT" sz="3200" dirty="0"/>
              <a:t>Prestare attenzione, specie in fase di visita preventiva,  a fattori per i quali non vige obbligo esplicito di sorveglianza sanitaria, ma che devono essere considerati nella valutazione dei rischi e nelle conseguenti misure di prevenzione, quindi anche nella sorveglianza sanitaria</a:t>
            </a:r>
            <a:r>
              <a:rPr lang="it-IT" sz="3200" i="1" dirty="0"/>
              <a:t>, </a:t>
            </a:r>
            <a:r>
              <a:rPr lang="it-IT" sz="3200" dirty="0"/>
              <a:t>per i gravi danni alla salute che ne possono derivare (colpo di calore per condizioni climatiche estreme, patologie da esposizione a radiazione solare, patologie fa problematiche posturali)</a:t>
            </a:r>
          </a:p>
        </p:txBody>
      </p:sp>
    </p:spTree>
    <p:extLst>
      <p:ext uri="{BB962C8B-B14F-4D97-AF65-F5344CB8AC3E}">
        <p14:creationId xmlns:p14="http://schemas.microsoft.com/office/powerpoint/2010/main" val="603045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0" y="0"/>
            <a:ext cx="9144000" cy="954405"/>
          </a:xfrm>
          <a:custGeom>
            <a:avLst/>
            <a:gdLst/>
            <a:ahLst/>
            <a:cxnLst/>
            <a:rect l="l" t="t" r="r" b="b"/>
            <a:pathLst>
              <a:path w="9144000" h="954405">
                <a:moveTo>
                  <a:pt x="9144000" y="0"/>
                </a:moveTo>
                <a:lnTo>
                  <a:pt x="0" y="0"/>
                </a:lnTo>
                <a:lnTo>
                  <a:pt x="0" y="954024"/>
                </a:lnTo>
                <a:lnTo>
                  <a:pt x="9144000" y="954024"/>
                </a:lnTo>
                <a:lnTo>
                  <a:pt x="9144000" y="0"/>
                </a:lnTo>
                <a:close/>
              </a:path>
            </a:pathLst>
          </a:custGeom>
          <a:solidFill>
            <a:srgbClr val="FF99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78739" y="11379"/>
            <a:ext cx="8178165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lang="it-IT" sz="3200" dirty="0">
                <a:solidFill>
                  <a:schemeClr val="bg1"/>
                </a:solidFill>
                <a:latin typeface="Arial Black"/>
                <a:cs typeface="Arial Black"/>
              </a:rPr>
              <a:t>E i lavoratori stagionali??</a:t>
            </a:r>
            <a:endParaRPr sz="3200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552CBEF5-2C10-472F-B71E-8667AC9B0FD7}"/>
              </a:ext>
            </a:extLst>
          </p:cNvPr>
          <p:cNvSpPr/>
          <p:nvPr/>
        </p:nvSpPr>
        <p:spPr>
          <a:xfrm>
            <a:off x="78739" y="1073289"/>
            <a:ext cx="8986522" cy="563231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it-IT" sz="2400" dirty="0"/>
              <a:t>«Addetti a lavorazioni generiche e semplici non richiedenti specifici requisiti professionali»</a:t>
            </a:r>
          </a:p>
          <a:p>
            <a:r>
              <a:rPr lang="it-IT" sz="2400" dirty="0"/>
              <a:t>Prevalentemente occupati nelle operazioni manuali di raccolta</a:t>
            </a:r>
          </a:p>
          <a:p>
            <a:r>
              <a:rPr lang="it-IT" sz="2400" dirty="0"/>
              <a:t>Tempi di esposizione ai rischi variabili da poche settimane a diversi mesi</a:t>
            </a:r>
          </a:p>
          <a:p>
            <a:r>
              <a:rPr lang="it-IT" sz="2400" dirty="0"/>
              <a:t>R</a:t>
            </a:r>
            <a:r>
              <a:rPr lang="it-IT" sz="2400" i="1" dirty="0"/>
              <a:t>ischi tipi presenti: movimentazione manuale dei carichi, movimenti ripetitivi, rumore e vibrazioni (talvolta) , più rara è l’esposizione ad altri fattori di rischio la cui presenza farebbe venir meno la condizione di “lavorazioni generiche e semplici” </a:t>
            </a:r>
          </a:p>
          <a:p>
            <a:r>
              <a:rPr lang="it-IT" sz="2400" dirty="0"/>
              <a:t>Diversa è la condizione dei lavoratori a tempo indeterminato o comunque con rapporti di lavoro di maggiore durata, o addetti a mansioni che comportano rischi specifici (per es</a:t>
            </a:r>
            <a:r>
              <a:rPr lang="it-IT" sz="2400" i="1" dirty="0"/>
              <a:t>. rischio chimico o cancerogeno, o guida di attrezzature ed apparecchi di sollevamento, </a:t>
            </a:r>
            <a:r>
              <a:rPr lang="it-IT" sz="2400" dirty="0"/>
              <a:t>…) per i quali gli obblighi di sorveglianza sanitaria sono previsti dal D.Lgs.81/08. </a:t>
            </a:r>
          </a:p>
        </p:txBody>
      </p:sp>
    </p:spTree>
    <p:extLst>
      <p:ext uri="{BB962C8B-B14F-4D97-AF65-F5344CB8AC3E}">
        <p14:creationId xmlns:p14="http://schemas.microsoft.com/office/powerpoint/2010/main" val="28148985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0" y="0"/>
            <a:ext cx="9144000" cy="954405"/>
          </a:xfrm>
          <a:custGeom>
            <a:avLst/>
            <a:gdLst/>
            <a:ahLst/>
            <a:cxnLst/>
            <a:rect l="l" t="t" r="r" b="b"/>
            <a:pathLst>
              <a:path w="9144000" h="954405">
                <a:moveTo>
                  <a:pt x="9144000" y="0"/>
                </a:moveTo>
                <a:lnTo>
                  <a:pt x="0" y="0"/>
                </a:lnTo>
                <a:lnTo>
                  <a:pt x="0" y="954024"/>
                </a:lnTo>
                <a:lnTo>
                  <a:pt x="9144000" y="954024"/>
                </a:lnTo>
                <a:lnTo>
                  <a:pt x="9144000" y="0"/>
                </a:lnTo>
                <a:close/>
              </a:path>
            </a:pathLst>
          </a:custGeom>
          <a:solidFill>
            <a:srgbClr val="FF99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78739" y="11379"/>
            <a:ext cx="8178165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lang="it-IT" sz="3200" dirty="0">
                <a:solidFill>
                  <a:schemeClr val="bg1"/>
                </a:solidFill>
                <a:latin typeface="Arial Black"/>
                <a:cs typeface="Arial Black"/>
              </a:rPr>
              <a:t>Le malattie professionali nel settore</a:t>
            </a:r>
            <a:endParaRPr sz="3200" dirty="0">
              <a:solidFill>
                <a:schemeClr val="bg1"/>
              </a:solidFill>
              <a:latin typeface="Arial Black"/>
              <a:cs typeface="Arial Black"/>
            </a:endParaRPr>
          </a:p>
        </p:txBody>
      </p:sp>
      <p:graphicFrame>
        <p:nvGraphicFramePr>
          <p:cNvPr id="10" name="Oggetto 9">
            <a:extLst>
              <a:ext uri="{FF2B5EF4-FFF2-40B4-BE49-F238E27FC236}">
                <a16:creationId xmlns:a16="http://schemas.microsoft.com/office/drawing/2014/main" id="{A45ED645-E508-4303-97D2-0F93821D4D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014839"/>
              </p:ext>
            </p:extLst>
          </p:nvPr>
        </p:nvGraphicFramePr>
        <p:xfrm>
          <a:off x="166631" y="1143000"/>
          <a:ext cx="8672569" cy="11518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r:id="rId3" imgW="5110200" imgH="761760" progId="opendocument.WriterDocument.1">
                  <p:embed/>
                </p:oleObj>
              </mc:Choice>
              <mc:Fallback>
                <p:oleObj r:id="rId3" imgW="5110200" imgH="761760" progId="opendocument.WriterDocument.1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6631" y="1143000"/>
                        <a:ext cx="8672569" cy="115186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ttangolo 11">
            <a:extLst>
              <a:ext uri="{FF2B5EF4-FFF2-40B4-BE49-F238E27FC236}">
                <a16:creationId xmlns:a16="http://schemas.microsoft.com/office/drawing/2014/main" id="{425D42AB-15AE-4B10-9DB1-5B32B4ADE7E7}"/>
              </a:ext>
            </a:extLst>
          </p:cNvPr>
          <p:cNvSpPr/>
          <p:nvPr/>
        </p:nvSpPr>
        <p:spPr>
          <a:xfrm>
            <a:off x="34437" y="2743200"/>
            <a:ext cx="9033363" cy="310854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r>
              <a:rPr lang="it-IT" sz="2800" dirty="0"/>
              <a:t>Dal 2017 calo significativo, del 10%, rispetto l’anno precedente passando da 12.500 casi a 11.200, valore che si è mantenuto più o meno costante nei due anni successivi. </a:t>
            </a:r>
          </a:p>
          <a:p>
            <a:r>
              <a:rPr lang="it-IT" sz="2800" dirty="0"/>
              <a:t>Anno 2020 da considerare a parte (pandemia)</a:t>
            </a:r>
          </a:p>
          <a:p>
            <a:r>
              <a:rPr lang="it-IT" sz="2800" dirty="0"/>
              <a:t>Nel periodo 2016-2020, riconosciute positivamente 28.647 malattie professionali su 54.154 denunciate (52,9%)</a:t>
            </a:r>
          </a:p>
          <a:p>
            <a:r>
              <a:rPr lang="it-IT" sz="2800" dirty="0"/>
              <a:t>Dato più alto rispetto al totale delle gestioni (43,5%)</a:t>
            </a:r>
          </a:p>
        </p:txBody>
      </p:sp>
    </p:spTree>
    <p:extLst>
      <p:ext uri="{BB962C8B-B14F-4D97-AF65-F5344CB8AC3E}">
        <p14:creationId xmlns:p14="http://schemas.microsoft.com/office/powerpoint/2010/main" val="222488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9999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CFBD15962E5224EAA16C1C5BBDCCE9D" ma:contentTypeVersion="14" ma:contentTypeDescription="Creare un nuovo documento." ma:contentTypeScope="" ma:versionID="6b72cf1bdc22eb6b9277ddf43e2e9093">
  <xsd:schema xmlns:xsd="http://www.w3.org/2001/XMLSchema" xmlns:xs="http://www.w3.org/2001/XMLSchema" xmlns:p="http://schemas.microsoft.com/office/2006/metadata/properties" xmlns:ns2="98355aeb-9d20-4845-b303-91932b1ee896" xmlns:ns3="5ae98fbb-a998-4a15-b66e-818c466c35c2" targetNamespace="http://schemas.microsoft.com/office/2006/metadata/properties" ma:root="true" ma:fieldsID="6e90576e71501607f0e7d5de45dec3a5" ns2:_="" ns3:_="">
    <xsd:import namespace="98355aeb-9d20-4845-b303-91932b1ee896"/>
    <xsd:import namespace="5ae98fbb-a998-4a15-b66e-818c466c35c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355aeb-9d20-4845-b303-91932b1ee8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Tag immagine" ma:readOnly="false" ma:fieldId="{5cf76f15-5ced-4ddc-b409-7134ff3c332f}" ma:taxonomyMulti="true" ma:sspId="b61f8497-73dd-42ca-94ea-0cee8de7de6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e98fbb-a998-4a15-b66e-818c466c35c2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d9f9025d-1240-4b9c-a0ab-9bde3ba2e3e2}" ma:internalName="TaxCatchAll" ma:showField="CatchAllData" ma:web="5ae98fbb-a998-4a15-b66e-818c466c35c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8355aeb-9d20-4845-b303-91932b1ee896">
      <Terms xmlns="http://schemas.microsoft.com/office/infopath/2007/PartnerControls"/>
    </lcf76f155ced4ddcb4097134ff3c332f>
    <TaxCatchAll xmlns="5ae98fbb-a998-4a15-b66e-818c466c35c2" xsi:nil="true"/>
  </documentManagement>
</p:properties>
</file>

<file path=customXml/itemProps1.xml><?xml version="1.0" encoding="utf-8"?>
<ds:datastoreItem xmlns:ds="http://schemas.openxmlformats.org/officeDocument/2006/customXml" ds:itemID="{C11FE39F-B3BE-489E-AABC-F269EFF5A28C}"/>
</file>

<file path=customXml/itemProps2.xml><?xml version="1.0" encoding="utf-8"?>
<ds:datastoreItem xmlns:ds="http://schemas.openxmlformats.org/officeDocument/2006/customXml" ds:itemID="{A31B7ECA-8B17-4C89-8188-E9EFD9E4B401}"/>
</file>

<file path=customXml/itemProps3.xml><?xml version="1.0" encoding="utf-8"?>
<ds:datastoreItem xmlns:ds="http://schemas.openxmlformats.org/officeDocument/2006/customXml" ds:itemID="{03F45242-4C02-491A-88E2-31AFC34DBC7A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1121</TotalTime>
  <Words>2638</Words>
  <Application>Microsoft Office PowerPoint</Application>
  <PresentationFormat>Presentazione su schermo (4:3)</PresentationFormat>
  <Paragraphs>305</Paragraphs>
  <Slides>27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27</vt:i4>
      </vt:variant>
    </vt:vector>
  </HeadingPairs>
  <TitlesOfParts>
    <vt:vector size="36" baseType="lpstr">
      <vt:lpstr>SimSun</vt:lpstr>
      <vt:lpstr>Arial</vt:lpstr>
      <vt:lpstr>Arial Black</vt:lpstr>
      <vt:lpstr>Arial MT</vt:lpstr>
      <vt:lpstr>Calibri</vt:lpstr>
      <vt:lpstr>Times New Roman</vt:lpstr>
      <vt:lpstr>Trebuchet MS</vt:lpstr>
      <vt:lpstr>Office Theme</vt:lpstr>
      <vt:lpstr>opendocument.WriterDocument.1</vt:lpstr>
      <vt:lpstr>Presentazione standard di PowerPoint</vt:lpstr>
      <vt:lpstr>CONTENUTI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GRAZIE PER LA VOSTRA ATTENZIONE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ciao</dc:title>
  <dc:creator>Ibook</dc:creator>
  <cp:lastModifiedBy>Claudio Colosio</cp:lastModifiedBy>
  <cp:revision>54</cp:revision>
  <dcterms:created xsi:type="dcterms:W3CDTF">2022-12-07T15:20:29Z</dcterms:created>
  <dcterms:modified xsi:type="dcterms:W3CDTF">2023-10-16T19:25:02Z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2022-05-27T00:00:00Z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2022-12-07T00:00:00Z</vt:filetime>
  </property>
  <property fmtid="{D5CDD505-2E9C-101B-9397-08002B2CF9AE}" pid="5" name="ContentTypeId">
    <vt:lpwstr>0x0101008CFBD15962E5224EAA16C1C5BBDCCE9D</vt:lpwstr>
  </property>
</Properties>
</file>