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81" r:id="rId3"/>
    <p:sldId id="282" r:id="rId4"/>
    <p:sldId id="292" r:id="rId5"/>
    <p:sldId id="283" r:id="rId6"/>
    <p:sldId id="284" r:id="rId7"/>
    <p:sldId id="287" r:id="rId8"/>
    <p:sldId id="285" r:id="rId9"/>
    <p:sldId id="286" r:id="rId10"/>
    <p:sldId id="288" r:id="rId11"/>
    <p:sldId id="289" r:id="rId12"/>
    <p:sldId id="293" r:id="rId13"/>
    <p:sldId id="294" r:id="rId14"/>
    <p:sldId id="295" r:id="rId15"/>
    <p:sldId id="290" r:id="rId16"/>
    <p:sldId id="291" r:id="rId17"/>
    <p:sldId id="267" r:id="rId18"/>
    <p:sldId id="268" r:id="rId19"/>
    <p:sldId id="273" r:id="rId20"/>
    <p:sldId id="274" r:id="rId21"/>
    <p:sldId id="280" r:id="rId22"/>
    <p:sldId id="277" r:id="rId23"/>
    <p:sldId id="275" r:id="rId24"/>
    <p:sldId id="278" r:id="rId25"/>
    <p:sldId id="279" r:id="rId26"/>
    <p:sldId id="296" r:id="rId27"/>
    <p:sldId id="404" r:id="rId28"/>
  </p:sldIdLst>
  <p:sldSz cx="12192000" cy="6858000"/>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08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06" autoAdjust="0"/>
    <p:restoredTop sz="94655" autoAdjust="0"/>
  </p:normalViewPr>
  <p:slideViewPr>
    <p:cSldViewPr>
      <p:cViewPr varScale="1">
        <p:scale>
          <a:sx n="67" d="100"/>
          <a:sy n="67" d="100"/>
        </p:scale>
        <p:origin x="924" y="56"/>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varScale="1">
        <p:scale>
          <a:sx n="73" d="100"/>
          <a:sy n="73" d="100"/>
        </p:scale>
        <p:origin x="-154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37"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openxmlformats.org/officeDocument/2006/relationships/customXml" Target="../customXml/item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ru-RU"/>
          </a:p>
        </p:txBody>
      </p:sp>
      <p:sp>
        <p:nvSpPr>
          <p:cNvPr id="6963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ru-RU"/>
          </a:p>
        </p:txBody>
      </p:sp>
      <p:sp>
        <p:nvSpPr>
          <p:cNvPr id="6148"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6963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noProof="0"/>
              <a:t>Click to edit Master text styles</a:t>
            </a:r>
          </a:p>
          <a:p>
            <a:pPr lvl="1"/>
            <a:r>
              <a:rPr lang="ru-RU" noProof="0"/>
              <a:t>Second level</a:t>
            </a:r>
          </a:p>
          <a:p>
            <a:pPr lvl="2"/>
            <a:r>
              <a:rPr lang="ru-RU" noProof="0"/>
              <a:t>Third level</a:t>
            </a:r>
          </a:p>
          <a:p>
            <a:pPr lvl="3"/>
            <a:r>
              <a:rPr lang="ru-RU" noProof="0"/>
              <a:t>Fourth level</a:t>
            </a:r>
          </a:p>
          <a:p>
            <a:pPr lvl="4"/>
            <a:r>
              <a:rPr lang="ru-RU" noProof="0"/>
              <a:t>Fifth level</a:t>
            </a:r>
          </a:p>
        </p:txBody>
      </p:sp>
      <p:sp>
        <p:nvSpPr>
          <p:cNvPr id="6963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ru-RU"/>
          </a:p>
        </p:txBody>
      </p:sp>
      <p:sp>
        <p:nvSpPr>
          <p:cNvPr id="6963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6F40CDB3-BB16-453C-AB41-E2182CE11A37}" type="slidenum">
              <a:rPr lang="ru-RU"/>
              <a:pPr>
                <a:defRPr/>
              </a:pPr>
              <a:t>‹N›</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583267" y="4365626"/>
            <a:ext cx="9218084" cy="893763"/>
          </a:xfrm>
          <a:effectLst>
            <a:outerShdw dist="17961" dir="2700000" algn="ctr" rotWithShape="0">
              <a:schemeClr val="bg2"/>
            </a:outerShdw>
          </a:effectLst>
        </p:spPr>
        <p:txBody>
          <a:bodyPr/>
          <a:lstStyle>
            <a:lvl1pPr>
              <a:defRPr sz="3200"/>
            </a:lvl1pPr>
          </a:lstStyle>
          <a:p>
            <a:pPr lvl="0"/>
            <a:r>
              <a:rPr lang="it-IT" noProof="0"/>
              <a:t>Fare clic per modificare lo stile del titolo dello schema</a:t>
            </a:r>
            <a:endParaRPr lang="ru-RU" noProof="0"/>
          </a:p>
        </p:txBody>
      </p:sp>
      <p:sp>
        <p:nvSpPr>
          <p:cNvPr id="5123" name="Rectangle 3"/>
          <p:cNvSpPr>
            <a:spLocks noGrp="1" noChangeArrowheads="1"/>
          </p:cNvSpPr>
          <p:nvPr>
            <p:ph type="subTitle" idx="1"/>
          </p:nvPr>
        </p:nvSpPr>
        <p:spPr>
          <a:xfrm>
            <a:off x="1583267" y="5157789"/>
            <a:ext cx="9218084" cy="503237"/>
          </a:xfrm>
          <a:effectLst>
            <a:outerShdw dist="17961" dir="2700000" algn="ctr" rotWithShape="0">
              <a:schemeClr val="bg2"/>
            </a:outerShdw>
          </a:effectLst>
        </p:spPr>
        <p:txBody>
          <a:bodyPr/>
          <a:lstStyle>
            <a:lvl1pPr marL="0" indent="0">
              <a:buFontTx/>
              <a:buNone/>
              <a:defRPr sz="2400" b="1"/>
            </a:lvl1pPr>
          </a:lstStyle>
          <a:p>
            <a:pPr lvl="0"/>
            <a:r>
              <a:rPr lang="it-IT" noProof="0"/>
              <a:t>Fare clic per modificare lo stile del sottotitolo dello schema</a:t>
            </a:r>
            <a:endParaRPr lang="ru-RU" noProof="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it-IT"/>
              <a:t>Fare clic per modificare lo stile del titolo dello schema</a:t>
            </a:r>
            <a:endParaRPr lang="ru-RU"/>
          </a:p>
        </p:txBody>
      </p:sp>
      <p:sp>
        <p:nvSpPr>
          <p:cNvPr id="3" name="Вертикальный текст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352368" y="476251"/>
            <a:ext cx="2351617" cy="6049963"/>
          </a:xfrm>
        </p:spPr>
        <p:txBody>
          <a:bodyPr vert="eaVert"/>
          <a:lstStyle/>
          <a:p>
            <a:r>
              <a:rPr lang="it-IT"/>
              <a:t>Fare clic per modificare lo stile del titolo dello schema</a:t>
            </a:r>
            <a:endParaRPr lang="ru-RU"/>
          </a:p>
        </p:txBody>
      </p:sp>
      <p:sp>
        <p:nvSpPr>
          <p:cNvPr id="3" name="Вертикальный текст 2"/>
          <p:cNvSpPr>
            <a:spLocks noGrp="1"/>
          </p:cNvSpPr>
          <p:nvPr>
            <p:ph type="body" orient="vert" idx="1"/>
          </p:nvPr>
        </p:nvSpPr>
        <p:spPr>
          <a:xfrm>
            <a:off x="1295401" y="476251"/>
            <a:ext cx="6853767" cy="6049963"/>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it-IT"/>
              <a:t>Fare clic per modificare lo stile del titolo dello schema</a:t>
            </a:r>
            <a:endParaRPr lang="ru-RU"/>
          </a:p>
        </p:txBody>
      </p:sp>
      <p:sp>
        <p:nvSpPr>
          <p:cNvPr id="3" name="Объект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 dello schema</a:t>
            </a:r>
            <a:endParaRPr lang="ru-RU"/>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it-IT"/>
              <a:t>Fare clic per modificare lo stile del titolo dello schema</a:t>
            </a:r>
            <a:endParaRPr lang="ru-RU"/>
          </a:p>
        </p:txBody>
      </p:sp>
      <p:sp>
        <p:nvSpPr>
          <p:cNvPr id="3" name="Объект 2"/>
          <p:cNvSpPr>
            <a:spLocks noGrp="1"/>
          </p:cNvSpPr>
          <p:nvPr>
            <p:ph sz="half" idx="1"/>
          </p:nvPr>
        </p:nvSpPr>
        <p:spPr>
          <a:xfrm>
            <a:off x="1295401" y="1052513"/>
            <a:ext cx="4169833" cy="547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
        <p:nvSpPr>
          <p:cNvPr id="4" name="Объект 3"/>
          <p:cNvSpPr>
            <a:spLocks noGrp="1"/>
          </p:cNvSpPr>
          <p:nvPr>
            <p:ph sz="half" idx="2"/>
          </p:nvPr>
        </p:nvSpPr>
        <p:spPr>
          <a:xfrm>
            <a:off x="5668434" y="1052513"/>
            <a:ext cx="4171951" cy="547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p:spPr>
        <p:txBody>
          <a:bodyPr/>
          <a:lstStyle>
            <a:lvl1pPr>
              <a:defRPr/>
            </a:lvl1pPr>
          </a:lstStyle>
          <a:p>
            <a:r>
              <a:rPr lang="it-IT"/>
              <a:t>Fare clic per modificare lo stile del titolo dello schema</a:t>
            </a:r>
            <a:endParaRPr lang="ru-RU"/>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Объект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
        <p:nvSpPr>
          <p:cNvPr id="5" name="Текст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Объект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it-IT"/>
              <a:t>Fare clic per modificare lo stile del titolo dello schema</a:t>
            </a:r>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 dello schema</a:t>
            </a:r>
            <a:endParaRPr lang="ru-RU"/>
          </a:p>
        </p:txBody>
      </p:sp>
      <p:sp>
        <p:nvSpPr>
          <p:cNvPr id="3" name="Объект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
        <p:nvSpPr>
          <p:cNvPr id="4" name="Текст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 dello schema</a:t>
            </a:r>
            <a:endParaRPr lang="ru-RU"/>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it-IT" noProof="0"/>
              <a:t>Fare clic sull'icona per inserire un'immagine</a:t>
            </a:r>
            <a:endParaRPr lang="ru-RU" noProof="0"/>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90651" y="476250"/>
            <a:ext cx="9313333" cy="508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it-IT"/>
              <a:t>Fare clic per modificare lo stile del titolo dello schema</a:t>
            </a:r>
            <a:endParaRPr lang="ru-RU"/>
          </a:p>
        </p:txBody>
      </p:sp>
      <p:sp>
        <p:nvSpPr>
          <p:cNvPr id="1027" name="Rectangle 3"/>
          <p:cNvSpPr>
            <a:spLocks noGrp="1" noChangeArrowheads="1"/>
          </p:cNvSpPr>
          <p:nvPr>
            <p:ph type="body" idx="1"/>
          </p:nvPr>
        </p:nvSpPr>
        <p:spPr bwMode="auto">
          <a:xfrm>
            <a:off x="1295400" y="1052513"/>
            <a:ext cx="8544984" cy="5473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ru-RU"/>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2800">
          <a:solidFill>
            <a:schemeClr val="tx2"/>
          </a:solidFill>
          <a:latin typeface="+mn-lt"/>
          <a:ea typeface="+mn-ea"/>
          <a:cs typeface="+mn-cs"/>
        </a:defRPr>
      </a:lvl1pPr>
      <a:lvl2pPr marL="742950" indent="-285750" algn="l" rtl="0" eaLnBrk="1" fontAlgn="base" hangingPunct="1">
        <a:spcBef>
          <a:spcPct val="20000"/>
        </a:spcBef>
        <a:spcAft>
          <a:spcPct val="0"/>
        </a:spcAft>
        <a:buChar char="–"/>
        <a:defRPr sz="2400" b="1">
          <a:solidFill>
            <a:schemeClr val="tx2"/>
          </a:solidFill>
          <a:latin typeface="+mn-lt"/>
        </a:defRPr>
      </a:lvl2pPr>
      <a:lvl3pPr marL="1143000" indent="-228600" algn="l" rtl="0" eaLnBrk="1" fontAlgn="base" hangingPunct="1">
        <a:spcBef>
          <a:spcPct val="20000"/>
        </a:spcBef>
        <a:spcAft>
          <a:spcPct val="0"/>
        </a:spcAft>
        <a:buChar char="•"/>
        <a:defRPr sz="2400">
          <a:solidFill>
            <a:schemeClr val="tx2"/>
          </a:solidFill>
          <a:latin typeface="+mn-lt"/>
        </a:defRPr>
      </a:lvl3pPr>
      <a:lvl4pPr marL="1600200" indent="-228600" algn="l" rtl="0" eaLnBrk="1" fontAlgn="base" hangingPunct="1">
        <a:spcBef>
          <a:spcPct val="20000"/>
        </a:spcBef>
        <a:spcAft>
          <a:spcPct val="0"/>
        </a:spcAft>
        <a:buChar char="–"/>
        <a:defRPr sz="2000">
          <a:solidFill>
            <a:schemeClr val="tx2"/>
          </a:solidFill>
          <a:latin typeface="+mn-lt"/>
        </a:defRPr>
      </a:lvl4pPr>
      <a:lvl5pPr marL="2057400" indent="-228600" algn="l" rtl="0" eaLnBrk="1" fontAlgn="base" hangingPunct="1">
        <a:spcBef>
          <a:spcPct val="20000"/>
        </a:spcBef>
        <a:spcAft>
          <a:spcPct val="0"/>
        </a:spcAft>
        <a:buChar char="»"/>
        <a:defRPr sz="2000">
          <a:solidFill>
            <a:schemeClr val="tx2"/>
          </a:solidFill>
          <a:latin typeface="+mn-lt"/>
        </a:defRPr>
      </a:lvl5pPr>
      <a:lvl6pPr marL="2514600" indent="-228600" algn="l" rtl="0" eaLnBrk="1" fontAlgn="base" hangingPunct="1">
        <a:spcBef>
          <a:spcPct val="20000"/>
        </a:spcBef>
        <a:spcAft>
          <a:spcPct val="0"/>
        </a:spcAft>
        <a:buChar char="»"/>
        <a:defRPr sz="2000">
          <a:solidFill>
            <a:schemeClr val="tx2"/>
          </a:solidFill>
          <a:latin typeface="+mn-lt"/>
        </a:defRPr>
      </a:lvl6pPr>
      <a:lvl7pPr marL="2971800" indent="-228600" algn="l" rtl="0" eaLnBrk="1" fontAlgn="base" hangingPunct="1">
        <a:spcBef>
          <a:spcPct val="20000"/>
        </a:spcBef>
        <a:spcAft>
          <a:spcPct val="0"/>
        </a:spcAft>
        <a:buChar char="»"/>
        <a:defRPr sz="2000">
          <a:solidFill>
            <a:schemeClr val="tx2"/>
          </a:solidFill>
          <a:latin typeface="+mn-lt"/>
        </a:defRPr>
      </a:lvl7pPr>
      <a:lvl8pPr marL="3429000" indent="-228600" algn="l" rtl="0" eaLnBrk="1" fontAlgn="base" hangingPunct="1">
        <a:spcBef>
          <a:spcPct val="20000"/>
        </a:spcBef>
        <a:spcAft>
          <a:spcPct val="0"/>
        </a:spcAft>
        <a:buChar char="»"/>
        <a:defRPr sz="2000">
          <a:solidFill>
            <a:schemeClr val="tx2"/>
          </a:solidFill>
          <a:latin typeface="+mn-lt"/>
        </a:defRPr>
      </a:lvl8pPr>
      <a:lvl9pPr marL="3886200" indent="-228600" algn="l" rtl="0" eaLnBrk="1" fontAlgn="base" hangingPunct="1">
        <a:spcBef>
          <a:spcPct val="20000"/>
        </a:spcBef>
        <a:spcAft>
          <a:spcPct val="0"/>
        </a:spcAft>
        <a:buChar char="»"/>
        <a:defRPr sz="2000">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mailto:giuseppe.depalma@unibs.it" TargetMode="External"/><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59496" y="1412776"/>
            <a:ext cx="9721080" cy="1584176"/>
          </a:xfrm>
          <a:noFill/>
        </p:spPr>
        <p:txBody>
          <a:bodyPr/>
          <a:lstStyle/>
          <a:p>
            <a:pPr algn="ctr"/>
            <a:r>
              <a:rPr lang="it-IT" sz="4000" b="1" i="0" u="none" strike="noStrike" baseline="0" dirty="0">
                <a:solidFill>
                  <a:srgbClr val="7030A0"/>
                </a:solidFill>
              </a:rPr>
              <a:t>Le proposte della UOOML di Brescia nell’applicazione della DGR 294</a:t>
            </a:r>
            <a:endParaRPr lang="uk-UA" sz="5400" b="0" dirty="0">
              <a:solidFill>
                <a:srgbClr val="7030A0"/>
              </a:solidFill>
            </a:endParaRPr>
          </a:p>
        </p:txBody>
      </p:sp>
      <p:sp>
        <p:nvSpPr>
          <p:cNvPr id="34819" name="Rectangle 3"/>
          <p:cNvSpPr>
            <a:spLocks noGrp="1" noChangeArrowheads="1"/>
          </p:cNvSpPr>
          <p:nvPr>
            <p:ph type="subTitle" idx="1"/>
          </p:nvPr>
        </p:nvSpPr>
        <p:spPr>
          <a:xfrm>
            <a:off x="2277076" y="3154492"/>
            <a:ext cx="7637847" cy="1989176"/>
          </a:xfrm>
        </p:spPr>
        <p:txBody>
          <a:bodyPr/>
          <a:lstStyle/>
          <a:p>
            <a:pPr algn="ctr" eaLnBrk="1" hangingPunct="1">
              <a:lnSpc>
                <a:spcPct val="90000"/>
              </a:lnSpc>
              <a:defRPr/>
            </a:pPr>
            <a:r>
              <a:rPr lang="it-IT" sz="2800" dirty="0">
                <a:solidFill>
                  <a:srgbClr val="7030A0"/>
                </a:solidFill>
                <a:latin typeface="+mj-lt"/>
              </a:rPr>
              <a:t>Giuseppe De Palma</a:t>
            </a:r>
          </a:p>
          <a:p>
            <a:pPr algn="ctr" eaLnBrk="1" hangingPunct="1">
              <a:lnSpc>
                <a:spcPct val="90000"/>
              </a:lnSpc>
              <a:defRPr/>
            </a:pPr>
            <a:r>
              <a:rPr lang="it-IT" sz="2800" dirty="0">
                <a:solidFill>
                  <a:srgbClr val="7030A0"/>
                </a:solidFill>
                <a:latin typeface="+mj-lt"/>
              </a:rPr>
              <a:t>Ordinario di Medicina del Lavoro</a:t>
            </a:r>
          </a:p>
          <a:p>
            <a:pPr algn="ctr" eaLnBrk="1" hangingPunct="1">
              <a:lnSpc>
                <a:spcPct val="90000"/>
              </a:lnSpc>
              <a:defRPr/>
            </a:pPr>
            <a:r>
              <a:rPr lang="it-IT" sz="2800" dirty="0">
                <a:solidFill>
                  <a:srgbClr val="7030A0"/>
                </a:solidFill>
                <a:latin typeface="+mj-lt"/>
              </a:rPr>
              <a:t>Direttore S.C. Medicina del Lavoro, Igiene, Tossicologia e Prevenzione Occupazionale</a:t>
            </a:r>
            <a:endParaRPr lang="uk-UA" sz="2800" dirty="0">
              <a:solidFill>
                <a:srgbClr val="7030A0"/>
              </a:solidFill>
              <a:latin typeface="+mj-lt"/>
            </a:endParaRPr>
          </a:p>
        </p:txBody>
      </p:sp>
      <p:pic>
        <p:nvPicPr>
          <p:cNvPr id="2" name="Immagine 1" descr="tris">
            <a:extLst>
              <a:ext uri="{FF2B5EF4-FFF2-40B4-BE49-F238E27FC236}">
                <a16:creationId xmlns:a16="http://schemas.microsoft.com/office/drawing/2014/main" id="{66167366-BBCC-53F8-56D2-DC90AAFC99D9}"/>
              </a:ext>
            </a:extLst>
          </p:cNvPr>
          <p:cNvPicPr>
            <a:picLocks noChangeAspect="1"/>
          </p:cNvPicPr>
          <p:nvPr/>
        </p:nvPicPr>
        <p:blipFill>
          <a:blip r:embed="rId2"/>
          <a:stretch>
            <a:fillRect/>
          </a:stretch>
        </p:blipFill>
        <p:spPr bwMode="auto">
          <a:xfrm>
            <a:off x="8976320" y="5301208"/>
            <a:ext cx="2928079" cy="13546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Immagine 2" descr="Immagine 4">
            <a:extLst>
              <a:ext uri="{FF2B5EF4-FFF2-40B4-BE49-F238E27FC236}">
                <a16:creationId xmlns:a16="http://schemas.microsoft.com/office/drawing/2014/main" id="{C4550E58-9532-75F2-85BA-1A16C3F209C8}"/>
              </a:ext>
            </a:extLst>
          </p:cNvPr>
          <p:cNvPicPr>
            <a:picLocks noChangeAspect="1"/>
          </p:cNvPicPr>
          <p:nvPr/>
        </p:nvPicPr>
        <p:blipFill rotWithShape="1">
          <a:blip r:embed="rId3"/>
          <a:srcRect l="51429" t="-2656" r="2428" b="2099"/>
          <a:stretch/>
        </p:blipFill>
        <p:spPr bwMode="auto">
          <a:xfrm>
            <a:off x="119336" y="5178634"/>
            <a:ext cx="2736304" cy="135462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A75A881-B6FD-FE77-6C79-8BD066A565CA}"/>
              </a:ext>
            </a:extLst>
          </p:cNvPr>
          <p:cNvSpPr>
            <a:spLocks noGrp="1"/>
          </p:cNvSpPr>
          <p:nvPr>
            <p:ph type="title"/>
          </p:nvPr>
        </p:nvSpPr>
        <p:spPr>
          <a:xfrm>
            <a:off x="1390651" y="476250"/>
            <a:ext cx="9313333" cy="792510"/>
          </a:xfrm>
        </p:spPr>
        <p:txBody>
          <a:bodyPr/>
          <a:lstStyle/>
          <a:p>
            <a:pPr algn="ct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Attività</a:t>
            </a:r>
            <a:r>
              <a:rPr lang="it-IT" sz="40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in</a:t>
            </a:r>
            <a:r>
              <a:rPr lang="it-IT" sz="4000" spc="-2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capo</a:t>
            </a:r>
            <a:r>
              <a:rPr lang="it-IT" sz="40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ad</a:t>
            </a:r>
            <a:r>
              <a:rPr lang="it-IT" sz="4000" spc="2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EBAT</a:t>
            </a:r>
            <a:endParaRPr lang="it-IT" sz="4000" dirty="0"/>
          </a:p>
        </p:txBody>
      </p:sp>
      <p:sp>
        <p:nvSpPr>
          <p:cNvPr id="3" name="Segnaposto contenuto 2">
            <a:extLst>
              <a:ext uri="{FF2B5EF4-FFF2-40B4-BE49-F238E27FC236}">
                <a16:creationId xmlns:a16="http://schemas.microsoft.com/office/drawing/2014/main" id="{B63BE195-8124-5D67-68E3-0EAFAA3B578C}"/>
              </a:ext>
            </a:extLst>
          </p:cNvPr>
          <p:cNvSpPr>
            <a:spLocks noGrp="1"/>
          </p:cNvSpPr>
          <p:nvPr>
            <p:ph idx="1"/>
          </p:nvPr>
        </p:nvSpPr>
        <p:spPr>
          <a:xfrm>
            <a:off x="515380" y="1721620"/>
            <a:ext cx="11341260" cy="4680743"/>
          </a:xfrm>
        </p:spPr>
        <p:txBody>
          <a:bodyPr/>
          <a:lstStyle/>
          <a:p>
            <a:pPr marL="179388" marR="556895" indent="-179388">
              <a:lnSpc>
                <a:spcPct val="106000"/>
              </a:lnSpc>
              <a:spcBef>
                <a:spcPts val="20"/>
              </a:spcBef>
              <a:spcAft>
                <a:spcPts val="0"/>
              </a:spcAft>
            </a:pPr>
            <a:r>
              <a:rPr lang="it-IT" sz="2400" dirty="0">
                <a:solidFill>
                  <a:srgbClr val="000000"/>
                </a:solidFill>
                <a:effectLst/>
                <a:latin typeface="Arial" panose="020B0604020202020204" pitchFamily="34" charset="0"/>
                <a:ea typeface="Arial" panose="020B0604020202020204" pitchFamily="34" charset="0"/>
              </a:rPr>
              <a:t>promozione dell'iniziativa alle aziende del settore a cui sono rivolte le iniziative e sensibilizzazione dei consulenti che </a:t>
            </a:r>
            <a:r>
              <a:rPr lang="it-IT" sz="2400" dirty="0">
                <a:solidFill>
                  <a:srgbClr val="000000"/>
                </a:solidFill>
                <a:latin typeface="Arial" panose="020B0604020202020204" pitchFamily="34" charset="0"/>
                <a:ea typeface="Arial" panose="020B0604020202020204" pitchFamily="34" charset="0"/>
              </a:rPr>
              <a:t>o</a:t>
            </a:r>
            <a:r>
              <a:rPr lang="it-IT" sz="2400" dirty="0">
                <a:solidFill>
                  <a:srgbClr val="000000"/>
                </a:solidFill>
                <a:effectLst/>
                <a:latin typeface="Arial" panose="020B0604020202020204" pitchFamily="34" charset="0"/>
                <a:ea typeface="Arial" panose="020B0604020202020204" pitchFamily="34" charset="0"/>
              </a:rPr>
              <a:t>perano per la salute e sicurezza nei luoghi di lavoro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all'interno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delle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aziende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destinatarie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del</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progetto;</a:t>
            </a:r>
            <a:endParaRPr lang="it-IT" sz="2400" dirty="0">
              <a:effectLst/>
              <a:latin typeface="Arial" panose="020B0604020202020204" pitchFamily="34" charset="0"/>
              <a:ea typeface="Arial" panose="020B0604020202020204" pitchFamily="34" charset="0"/>
            </a:endParaRPr>
          </a:p>
          <a:p>
            <a:pPr marL="179388" marR="563880" indent="-179388">
              <a:lnSpc>
                <a:spcPct val="106000"/>
              </a:lnSpc>
              <a:spcAft>
                <a:spcPts val="0"/>
              </a:spcAft>
            </a:pPr>
            <a:r>
              <a:rPr lang="it-IT" sz="2400" dirty="0">
                <a:solidFill>
                  <a:srgbClr val="000000"/>
                </a:solidFill>
                <a:effectLst/>
                <a:latin typeface="Arial" panose="020B0604020202020204" pitchFamily="34" charset="0"/>
                <a:ea typeface="Arial" panose="020B0604020202020204" pitchFamily="34" charset="0"/>
              </a:rPr>
              <a:t>partecipazione agli incontri di comunicazione e coinvolgimento delle aziende, organizzati e gestiti dalla SC PSAL (da intendersi come partecipazione senza compiti/ruoli di gestione);</a:t>
            </a:r>
            <a:endParaRPr lang="it-IT" sz="2400" dirty="0">
              <a:effectLst/>
              <a:latin typeface="Arial" panose="020B0604020202020204" pitchFamily="34" charset="0"/>
              <a:ea typeface="Arial" panose="020B0604020202020204" pitchFamily="34" charset="0"/>
            </a:endParaRPr>
          </a:p>
          <a:p>
            <a:pPr marL="179388" marR="552450" indent="-179388">
              <a:lnSpc>
                <a:spcPct val="105000"/>
              </a:lnSpc>
              <a:spcAft>
                <a:spcPts val="0"/>
              </a:spcAft>
            </a:pPr>
            <a:r>
              <a:rPr lang="it-IT" sz="2400" dirty="0">
                <a:solidFill>
                  <a:srgbClr val="000000"/>
                </a:solidFill>
                <a:effectLst/>
                <a:latin typeface="Arial" panose="020B0604020202020204" pitchFamily="34" charset="0"/>
                <a:ea typeface="Arial" panose="020B0604020202020204" pitchFamily="34" charset="0"/>
              </a:rPr>
              <a:t>supporto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nella</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diffusione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del</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materiale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informativo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prodotto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reso</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disponibile</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da ATS Brescia;</a:t>
            </a:r>
            <a:endParaRPr lang="it-IT" sz="2400" dirty="0">
              <a:effectLst/>
              <a:latin typeface="Arial" panose="020B0604020202020204" pitchFamily="34" charset="0"/>
              <a:ea typeface="Arial" panose="020B0604020202020204" pitchFamily="34" charset="0"/>
            </a:endParaRPr>
          </a:p>
          <a:p>
            <a:pPr marL="179388" marR="545465" indent="-179388">
              <a:lnSpc>
                <a:spcPct val="101000"/>
              </a:lnSpc>
              <a:spcAft>
                <a:spcPts val="0"/>
              </a:spcAft>
            </a:pPr>
            <a:r>
              <a:rPr lang="it-IT" sz="2400" b="1" dirty="0">
                <a:solidFill>
                  <a:srgbClr val="0070C0"/>
                </a:solidFill>
                <a:effectLst/>
                <a:latin typeface="Arial" panose="020B0604020202020204" pitchFamily="34" charset="0"/>
                <a:ea typeface="Arial" panose="020B0604020202020204" pitchFamily="34" charset="0"/>
              </a:rPr>
              <a:t>supporto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nella</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messa</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a</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disposizione</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di</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idonei</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locali</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per</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svolgimento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delle attività di sorveglianza</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sanitaria</a:t>
            </a:r>
            <a:r>
              <a:rPr lang="it-IT" sz="2400" dirty="0">
                <a:solidFill>
                  <a:srgbClr val="000000"/>
                </a:solidFill>
                <a:effectLst/>
                <a:latin typeface="Arial" panose="020B0604020202020204" pitchFamily="34" charset="0"/>
                <a:ea typeface="Arial" panose="020B0604020202020204" pitchFamily="34" charset="0"/>
              </a:rPr>
              <a:t>.</a:t>
            </a:r>
            <a:endParaRPr lang="it-IT" sz="2400" dirty="0">
              <a:effectLst/>
              <a:latin typeface="Arial" panose="020B0604020202020204" pitchFamily="34" charset="0"/>
              <a:ea typeface="Arial" panose="020B0604020202020204" pitchFamily="34" charset="0"/>
            </a:endParaRPr>
          </a:p>
          <a:p>
            <a:pPr marL="0" indent="0">
              <a:buNone/>
            </a:pPr>
            <a:endParaRPr lang="it-IT" dirty="0"/>
          </a:p>
        </p:txBody>
      </p:sp>
    </p:spTree>
    <p:extLst>
      <p:ext uri="{BB962C8B-B14F-4D97-AF65-F5344CB8AC3E}">
        <p14:creationId xmlns:p14="http://schemas.microsoft.com/office/powerpoint/2010/main" val="24262744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B88445F-83A1-D8D1-ECF4-526DE4AD8DE4}"/>
              </a:ext>
            </a:extLst>
          </p:cNvPr>
          <p:cNvSpPr>
            <a:spLocks noGrp="1"/>
          </p:cNvSpPr>
          <p:nvPr>
            <p:ph type="title"/>
          </p:nvPr>
        </p:nvSpPr>
        <p:spPr>
          <a:xfrm>
            <a:off x="644525" y="115540"/>
            <a:ext cx="10996091" cy="1153220"/>
          </a:xfrm>
        </p:spPr>
        <p:txBody>
          <a:bodyPr/>
          <a:lstStyle/>
          <a:p>
            <a:r>
              <a:rPr lang="it-IT" sz="3600" dirty="0">
                <a:solidFill>
                  <a:srgbClr val="0070C0"/>
                </a:solidFill>
                <a:effectLst/>
                <a:uFill>
                  <a:solidFill>
                    <a:srgbClr val="1F1F1F"/>
                  </a:solidFill>
                </a:uFill>
                <a:latin typeface="Arial" panose="020B0604020202020204" pitchFamily="34" charset="0"/>
                <a:ea typeface="Arial" panose="020B0604020202020204" pitchFamily="34" charset="0"/>
              </a:rPr>
              <a:t>Attività</a:t>
            </a:r>
            <a:r>
              <a:rPr lang="it-IT" sz="36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3600" dirty="0">
                <a:solidFill>
                  <a:srgbClr val="0070C0"/>
                </a:solidFill>
                <a:effectLst/>
                <a:uFill>
                  <a:solidFill>
                    <a:srgbClr val="1F1F1F"/>
                  </a:solidFill>
                </a:uFill>
                <a:latin typeface="Arial" panose="020B0604020202020204" pitchFamily="34" charset="0"/>
                <a:ea typeface="Arial" panose="020B0604020202020204" pitchFamily="34" charset="0"/>
              </a:rPr>
              <a:t>in</a:t>
            </a:r>
            <a:r>
              <a:rPr lang="it-IT" sz="3600" spc="-2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3600" dirty="0">
                <a:solidFill>
                  <a:srgbClr val="0070C0"/>
                </a:solidFill>
                <a:effectLst/>
                <a:uFill>
                  <a:solidFill>
                    <a:srgbClr val="1F1F1F"/>
                  </a:solidFill>
                </a:uFill>
                <a:latin typeface="Arial" panose="020B0604020202020204" pitchFamily="34" charset="0"/>
                <a:ea typeface="Arial" panose="020B0604020202020204" pitchFamily="34" charset="0"/>
              </a:rPr>
              <a:t>capo</a:t>
            </a:r>
            <a:r>
              <a:rPr lang="it-IT" sz="36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3600" dirty="0">
                <a:solidFill>
                  <a:srgbClr val="0070C0"/>
                </a:solidFill>
                <a:effectLst/>
                <a:uFill>
                  <a:solidFill>
                    <a:srgbClr val="1F1F1F"/>
                  </a:solidFill>
                </a:uFill>
                <a:latin typeface="Arial" panose="020B0604020202020204" pitchFamily="34" charset="0"/>
                <a:ea typeface="Arial" panose="020B0604020202020204" pitchFamily="34" charset="0"/>
              </a:rPr>
              <a:t>a UOOML Spedali Civili di Brescia</a:t>
            </a:r>
            <a:endParaRPr lang="it-IT" dirty="0"/>
          </a:p>
        </p:txBody>
      </p:sp>
      <p:sp>
        <p:nvSpPr>
          <p:cNvPr id="3" name="Segnaposto contenuto 2">
            <a:extLst>
              <a:ext uri="{FF2B5EF4-FFF2-40B4-BE49-F238E27FC236}">
                <a16:creationId xmlns:a16="http://schemas.microsoft.com/office/drawing/2014/main" id="{887F1A40-9C94-5F9B-803E-F56FE78FFB09}"/>
              </a:ext>
            </a:extLst>
          </p:cNvPr>
          <p:cNvSpPr>
            <a:spLocks noGrp="1"/>
          </p:cNvSpPr>
          <p:nvPr>
            <p:ph idx="1"/>
          </p:nvPr>
        </p:nvSpPr>
        <p:spPr>
          <a:xfrm>
            <a:off x="335360" y="1340768"/>
            <a:ext cx="11521280" cy="5112568"/>
          </a:xfrm>
        </p:spPr>
        <p:txBody>
          <a:bodyPr/>
          <a:lstStyle/>
          <a:p>
            <a:pPr marL="179388" marR="569595" indent="-179388" algn="just">
              <a:lnSpc>
                <a:spcPct val="114000"/>
              </a:lnSpc>
              <a:spcBef>
                <a:spcPts val="0"/>
              </a:spcBef>
              <a:spcAft>
                <a:spcPts val="0"/>
              </a:spcAft>
            </a:pPr>
            <a:r>
              <a:rPr lang="it-IT" sz="2400" dirty="0">
                <a:solidFill>
                  <a:srgbClr val="000000"/>
                </a:solidFill>
                <a:latin typeface="Arial" panose="020B0604020202020204" pitchFamily="34" charset="0"/>
                <a:ea typeface="Arial" panose="020B0604020202020204" pitchFamily="34" charset="0"/>
              </a:rPr>
              <a:t>E</a:t>
            </a:r>
            <a:r>
              <a:rPr lang="it-IT" sz="2400" dirty="0">
                <a:solidFill>
                  <a:srgbClr val="000000"/>
                </a:solidFill>
                <a:effectLst/>
                <a:latin typeface="Arial" panose="020B0604020202020204" pitchFamily="34" charset="0"/>
                <a:ea typeface="Arial" panose="020B0604020202020204" pitchFamily="34" charset="0"/>
              </a:rPr>
              <a:t>ffettuazione </a:t>
            </a:r>
            <a:r>
              <a:rPr lang="it-IT" sz="2400" b="1" dirty="0">
                <a:solidFill>
                  <a:srgbClr val="0070C0"/>
                </a:solidFill>
                <a:effectLst/>
                <a:latin typeface="Arial" panose="020B0604020202020204" pitchFamily="34" charset="0"/>
                <a:ea typeface="Arial" panose="020B0604020202020204" pitchFamily="34" charset="0"/>
              </a:rPr>
              <a:t>della attività di sorveglianza sanitaria </a:t>
            </a:r>
            <a:r>
              <a:rPr lang="it-IT" sz="2400" dirty="0">
                <a:solidFill>
                  <a:srgbClr val="000000"/>
                </a:solidFill>
                <a:effectLst/>
                <a:latin typeface="Arial" panose="020B0604020202020204" pitchFamily="34" charset="0"/>
                <a:ea typeface="Arial" panose="020B0604020202020204" pitchFamily="34" charset="0"/>
              </a:rPr>
              <a:t>dei lavoratori stagionali, effettuata</a:t>
            </a:r>
            <a:r>
              <a:rPr lang="it-IT" sz="2400" spc="-20" dirty="0">
                <a:solidFill>
                  <a:srgbClr val="00000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secondo</a:t>
            </a:r>
            <a:r>
              <a:rPr lang="it-IT" sz="2400" spc="-4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il</a:t>
            </a:r>
            <a:r>
              <a:rPr lang="it-IT" sz="2400" spc="-1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protocollo</a:t>
            </a:r>
            <a:r>
              <a:rPr lang="it-IT" sz="2400" spc="-5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sanitario</a:t>
            </a:r>
            <a:r>
              <a:rPr lang="it-IT" sz="2400" spc="-2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previsto</a:t>
            </a:r>
            <a:r>
              <a:rPr lang="it-IT" sz="2400" spc="-45"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dalle</a:t>
            </a:r>
            <a:r>
              <a:rPr lang="it-IT" sz="2400" spc="-60" dirty="0">
                <a:solidFill>
                  <a:srgbClr val="00000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Linee</a:t>
            </a:r>
            <a:r>
              <a:rPr lang="it-IT" sz="2400" b="1" spc="-65"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Guida</a:t>
            </a:r>
            <a:r>
              <a:rPr lang="it-IT" sz="2400" b="1" spc="-3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Regionali per</a:t>
            </a:r>
            <a:r>
              <a:rPr lang="it-IT" sz="2400" b="1" spc="-65"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la Sorveglianza Sanitaria in Agricoltura</a:t>
            </a:r>
            <a:r>
              <a:rPr lang="it-IT" sz="2400" dirty="0">
                <a:solidFill>
                  <a:srgbClr val="000000"/>
                </a:solidFill>
                <a:effectLst/>
                <a:latin typeface="Arial" panose="020B0604020202020204" pitchFamily="34" charset="0"/>
                <a:ea typeface="Arial" panose="020B0604020202020204" pitchFamily="34" charset="0"/>
              </a:rPr>
              <a:t>, eventualmente integrato da accertamenti ulteriori disposti dal medico competente.</a:t>
            </a:r>
            <a:endParaRPr lang="it-IT" sz="2400" dirty="0">
              <a:effectLst/>
              <a:latin typeface="Arial" panose="020B0604020202020204" pitchFamily="34" charset="0"/>
              <a:ea typeface="Arial" panose="020B0604020202020204" pitchFamily="34" charset="0"/>
            </a:endParaRPr>
          </a:p>
          <a:p>
            <a:pPr marL="179388" marR="566420" indent="-179388" algn="just">
              <a:lnSpc>
                <a:spcPct val="114000"/>
              </a:lnSpc>
              <a:spcBef>
                <a:spcPts val="0"/>
              </a:spcBef>
              <a:spcAft>
                <a:spcPts val="0"/>
              </a:spcAft>
            </a:pPr>
            <a:r>
              <a:rPr lang="it-IT" sz="2400" dirty="0">
                <a:solidFill>
                  <a:srgbClr val="000000"/>
                </a:solidFill>
                <a:effectLst/>
                <a:latin typeface="Arial" panose="020B0604020202020204" pitchFamily="34" charset="0"/>
                <a:ea typeface="Arial" panose="020B0604020202020204" pitchFamily="34" charset="0"/>
              </a:rPr>
              <a:t>Visite mediche con relativi esami, con il coinvolgimento dei dirigenti medici specialisti in medicina del lavoro, in collaborazione con personale medico in formazione specialistica e personale infermieristico. Eventuali accertamenti integrativi specialistici da effettuarsi in collaborazione con gli Specialisti di ASST Spedali Civili di </a:t>
            </a:r>
            <a:r>
              <a:rPr lang="it-IT" sz="2400" spc="-10" dirty="0">
                <a:solidFill>
                  <a:srgbClr val="000000"/>
                </a:solidFill>
                <a:effectLst/>
                <a:latin typeface="Arial" panose="020B0604020202020204" pitchFamily="34" charset="0"/>
                <a:ea typeface="Arial" panose="020B0604020202020204" pitchFamily="34" charset="0"/>
              </a:rPr>
              <a:t>Brescia.</a:t>
            </a:r>
            <a:endParaRPr lang="it-IT" sz="2400" dirty="0">
              <a:effectLst/>
              <a:latin typeface="Arial" panose="020B0604020202020204" pitchFamily="34" charset="0"/>
              <a:ea typeface="Arial" panose="020B0604020202020204" pitchFamily="34" charset="0"/>
            </a:endParaRPr>
          </a:p>
          <a:p>
            <a:pPr marL="179388" marR="564515" indent="-179388" algn="just">
              <a:lnSpc>
                <a:spcPct val="114000"/>
              </a:lnSpc>
              <a:spcBef>
                <a:spcPts val="0"/>
              </a:spcBef>
              <a:spcAft>
                <a:spcPts val="0"/>
              </a:spcAft>
            </a:pPr>
            <a:r>
              <a:rPr lang="it-IT" sz="2400" dirty="0">
                <a:solidFill>
                  <a:srgbClr val="000000"/>
                </a:solidFill>
                <a:latin typeface="Arial" panose="020B0604020202020204" pitchFamily="34" charset="0"/>
                <a:ea typeface="Arial" panose="020B0604020202020204" pitchFamily="34" charset="0"/>
              </a:rPr>
              <a:t>A</a:t>
            </a:r>
            <a:r>
              <a:rPr lang="it-IT" sz="2400" dirty="0">
                <a:solidFill>
                  <a:srgbClr val="000000"/>
                </a:solidFill>
                <a:effectLst/>
                <a:latin typeface="Arial" panose="020B0604020202020204" pitchFamily="34" charset="0"/>
                <a:ea typeface="Arial" panose="020B0604020202020204" pitchFamily="34" charset="0"/>
              </a:rPr>
              <a:t>ttività</a:t>
            </a:r>
            <a:r>
              <a:rPr lang="it-IT" sz="2400" spc="200" dirty="0">
                <a:solidFill>
                  <a:srgbClr val="000000"/>
                </a:solidFill>
                <a:effectLst/>
                <a:latin typeface="Arial" panose="020B0604020202020204" pitchFamily="34" charset="0"/>
                <a:ea typeface="Arial" panose="020B0604020202020204" pitchFamily="34" charset="0"/>
              </a:rPr>
              <a:t> </a:t>
            </a:r>
            <a:r>
              <a:rPr lang="it-IT" sz="2400" dirty="0">
                <a:solidFill>
                  <a:srgbClr val="000000"/>
                </a:solidFill>
                <a:effectLst/>
                <a:latin typeface="Arial" panose="020B0604020202020204" pitchFamily="34" charset="0"/>
                <a:ea typeface="Arial" panose="020B0604020202020204" pitchFamily="34" charset="0"/>
              </a:rPr>
              <a:t>erogate con </a:t>
            </a:r>
            <a:r>
              <a:rPr lang="it-IT" sz="2400" dirty="0">
                <a:solidFill>
                  <a:srgbClr val="000000"/>
                </a:solidFill>
                <a:latin typeface="Arial" panose="020B0604020202020204" pitchFamily="34" charset="0"/>
                <a:ea typeface="Arial" panose="020B0604020202020204" pitchFamily="34" charset="0"/>
              </a:rPr>
              <a:t>il</a:t>
            </a:r>
            <a:r>
              <a:rPr lang="it-IT" sz="2400" dirty="0">
                <a:solidFill>
                  <a:srgbClr val="00000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supporto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e contributo di EBAT</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presso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le sedi delle aziende</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agricole</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coinvolte,</a:t>
            </a:r>
            <a:r>
              <a:rPr lang="it-IT" sz="2400" b="1" spc="32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in</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modo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da</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ridurre</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al</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minimo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l'impatto</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sulle</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attività</a:t>
            </a:r>
            <a:r>
              <a:rPr lang="it-IT" sz="2400" b="1" spc="2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lavorative e il disagio per i lavoratori.</a:t>
            </a:r>
            <a:endParaRPr lang="it-IT" b="1" dirty="0">
              <a:solidFill>
                <a:srgbClr val="0070C0"/>
              </a:solidFill>
            </a:endParaRPr>
          </a:p>
        </p:txBody>
      </p:sp>
    </p:spTree>
    <p:extLst>
      <p:ext uri="{BB962C8B-B14F-4D97-AF65-F5344CB8AC3E}">
        <p14:creationId xmlns:p14="http://schemas.microsoft.com/office/powerpoint/2010/main" val="42122599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6E8F23-C278-A49D-DE0D-CAA99BB3BEA2}"/>
              </a:ext>
            </a:extLst>
          </p:cNvPr>
          <p:cNvSpPr>
            <a:spLocks noGrp="1"/>
          </p:cNvSpPr>
          <p:nvPr>
            <p:ph type="title"/>
          </p:nvPr>
        </p:nvSpPr>
        <p:spPr>
          <a:xfrm>
            <a:off x="191344" y="80194"/>
            <a:ext cx="11809311" cy="1944638"/>
          </a:xfrm>
        </p:spPr>
        <p:txBody>
          <a:bodyPr/>
          <a:lstStyle/>
          <a:p>
            <a:pPr algn="ctr">
              <a:lnSpc>
                <a:spcPct val="115000"/>
              </a:lnSpc>
              <a:spcAft>
                <a:spcPts val="800"/>
              </a:spcAft>
            </a:pPr>
            <a:r>
              <a:rPr lang="it-IT" sz="2400" b="1" dirty="0">
                <a:solidFill>
                  <a:srgbClr val="0070C0"/>
                </a:solidFill>
                <a:effectLst/>
                <a:latin typeface="Calibri" panose="020F0502020204030204" pitchFamily="34" charset="0"/>
                <a:ea typeface="Calibri" panose="020F0502020204030204" pitchFamily="34" charset="0"/>
              </a:rPr>
              <a:t>Convenzione tra</a:t>
            </a:r>
            <a:r>
              <a:rPr lang="it-IT" sz="2400" b="1" i="1" dirty="0">
                <a:solidFill>
                  <a:srgbClr val="0070C0"/>
                </a:solidFill>
                <a:effectLst/>
                <a:latin typeface="Calibri" panose="020F0502020204030204" pitchFamily="34" charset="0"/>
                <a:ea typeface="Calibri" panose="020F0502020204030204" pitchFamily="34" charset="0"/>
              </a:rPr>
              <a:t> SC Medicina del Lavoro, Igiene, Tossicologia e Prevenzione Occupazionale (UOOML c/o ASST Spedali Civili di Brescia</a:t>
            </a:r>
            <a:r>
              <a:rPr lang="it-IT" sz="2400" b="1" dirty="0">
                <a:solidFill>
                  <a:srgbClr val="0070C0"/>
                </a:solidFill>
                <a:effectLst/>
                <a:latin typeface="Calibri" panose="020F0502020204030204" pitchFamily="34" charset="0"/>
                <a:ea typeface="Calibri" panose="020F0502020204030204" pitchFamily="34" charset="0"/>
              </a:rPr>
              <a:t>) ed Ente Bilaterale Agricolo Territoriale (EBAT) di Brescia, per attività di Sorveglianza Sanitaria in Agricoltura ex DGR XII/294 del 15/05/2023</a:t>
            </a:r>
            <a:br>
              <a:rPr lang="it-IT" sz="1800" dirty="0">
                <a:solidFill>
                  <a:srgbClr val="000000"/>
                </a:solidFill>
                <a:effectLst/>
                <a:latin typeface="Calibri" panose="020F0502020204030204" pitchFamily="34" charset="0"/>
                <a:ea typeface="Calibri" panose="020F0502020204030204" pitchFamily="34" charset="0"/>
              </a:rPr>
            </a:br>
            <a:endParaRPr lang="it-IT" dirty="0"/>
          </a:p>
        </p:txBody>
      </p:sp>
      <p:sp>
        <p:nvSpPr>
          <p:cNvPr id="3" name="Segnaposto contenuto 2">
            <a:extLst>
              <a:ext uri="{FF2B5EF4-FFF2-40B4-BE49-F238E27FC236}">
                <a16:creationId xmlns:a16="http://schemas.microsoft.com/office/drawing/2014/main" id="{8E33D901-9FFE-6351-F4BD-DA6DED14C594}"/>
              </a:ext>
            </a:extLst>
          </p:cNvPr>
          <p:cNvSpPr>
            <a:spLocks noGrp="1"/>
          </p:cNvSpPr>
          <p:nvPr>
            <p:ph idx="1"/>
          </p:nvPr>
        </p:nvSpPr>
        <p:spPr>
          <a:xfrm>
            <a:off x="353360" y="1916832"/>
            <a:ext cx="11485277" cy="4464496"/>
          </a:xfrm>
        </p:spPr>
        <p:txBody>
          <a:bodyPr/>
          <a:lstStyle/>
          <a:p>
            <a:pPr marL="0" indent="0">
              <a:buNone/>
            </a:pPr>
            <a:r>
              <a:rPr lang="it-I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In attuazione della DGR XII/294 del 15/05/2023 e di quanto indicato dal Decreto Legge n. 18 del 17 marzo 2020 art. 78, 2-sexies, 2-septies, 2-octies, 2-novies e convertito in legge n. 27 del 24 aprile 2020, recependo la possibilità da parte degli enti bilaterali del settore agricolo di “adottare iniziative, anche utilizzando lo strumento della convenzione, finalizzate a favorire l’assolvimento degli obblighi in materia di sorveglianza sanitaria di cui all’art. 41 del decreto legislativo 9 aprile 2008, n. 81”, limitatamente a lavorazioni generiche semplici, non richiedenti specifici requisiti professionali, di cui all’art. 3 comma 13-ter del D. Lgs 81/08 e </a:t>
            </a:r>
            <a:r>
              <a:rPr lang="it-IT" sz="2400" i="1"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s.s.m.m.i.i</a:t>
            </a:r>
            <a:r>
              <a:rPr lang="it-IT" sz="24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t>
            </a:r>
            <a:r>
              <a:rPr lang="it-IT" sz="24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con lo scopo di assicurare l’effettuazione delle visite mediche di sorveglianza sanitaria ai lavoratori stagionali e ai lavoratori a tempo determinato del settore agricolo tra EBAT e UOOML dell’ASST Spedali Civili di Brescia, s</a:t>
            </a:r>
            <a:r>
              <a:rPr lang="it-IT" sz="2400" dirty="0">
                <a:solidFill>
                  <a:srgbClr val="000000"/>
                </a:solidFill>
                <a:effectLst/>
                <a:latin typeface="Calibri" panose="020F0502020204030204" pitchFamily="34" charset="0"/>
                <a:ea typeface="Arial" panose="020B0604020202020204" pitchFamily="34" charset="0"/>
                <a:cs typeface="Calibri" panose="020F0502020204030204" pitchFamily="34" charset="0"/>
              </a:rPr>
              <a:t>i conviene quanto segue</a:t>
            </a:r>
            <a:r>
              <a:rPr lang="it-IT" sz="2400" dirty="0">
                <a:solidFill>
                  <a:srgbClr val="000000"/>
                </a:solidFill>
                <a:latin typeface="Calibri" panose="020F0502020204030204" pitchFamily="34" charset="0"/>
                <a:ea typeface="Arial" panose="020B0604020202020204" pitchFamily="34" charset="0"/>
                <a:cs typeface="Calibri" panose="020F0502020204030204" pitchFamily="34" charset="0"/>
              </a:rPr>
              <a:t>:</a:t>
            </a:r>
            <a:endParaRPr lang="it-IT" sz="24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979680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6E8F23-C278-A49D-DE0D-CAA99BB3BEA2}"/>
              </a:ext>
            </a:extLst>
          </p:cNvPr>
          <p:cNvSpPr>
            <a:spLocks noGrp="1"/>
          </p:cNvSpPr>
          <p:nvPr>
            <p:ph type="title"/>
          </p:nvPr>
        </p:nvSpPr>
        <p:spPr>
          <a:xfrm>
            <a:off x="191344" y="80194"/>
            <a:ext cx="11809311" cy="1944638"/>
          </a:xfrm>
        </p:spPr>
        <p:txBody>
          <a:bodyPr/>
          <a:lstStyle/>
          <a:p>
            <a:pPr algn="ctr">
              <a:lnSpc>
                <a:spcPct val="115000"/>
              </a:lnSpc>
              <a:spcAft>
                <a:spcPts val="800"/>
              </a:spcAft>
            </a:pPr>
            <a:r>
              <a:rPr lang="it-IT" sz="2400" b="1" dirty="0">
                <a:solidFill>
                  <a:srgbClr val="0070C0"/>
                </a:solidFill>
                <a:effectLst/>
                <a:latin typeface="Calibri" panose="020F0502020204030204" pitchFamily="34" charset="0"/>
                <a:ea typeface="Calibri" panose="020F0502020204030204" pitchFamily="34" charset="0"/>
              </a:rPr>
              <a:t>Convenzione tra</a:t>
            </a:r>
            <a:r>
              <a:rPr lang="it-IT" sz="2400" b="1" i="1" dirty="0">
                <a:solidFill>
                  <a:srgbClr val="0070C0"/>
                </a:solidFill>
                <a:effectLst/>
                <a:latin typeface="Calibri" panose="020F0502020204030204" pitchFamily="34" charset="0"/>
                <a:ea typeface="Calibri" panose="020F0502020204030204" pitchFamily="34" charset="0"/>
              </a:rPr>
              <a:t> SC Medicina del Lavoro, Igiene, Tossicologia e Prevenzione Occupazionale (UOOML c/o ASST Spedali Civili di Brescia</a:t>
            </a:r>
            <a:r>
              <a:rPr lang="it-IT" sz="2400" b="1" dirty="0">
                <a:solidFill>
                  <a:srgbClr val="0070C0"/>
                </a:solidFill>
                <a:effectLst/>
                <a:latin typeface="Calibri" panose="020F0502020204030204" pitchFamily="34" charset="0"/>
                <a:ea typeface="Calibri" panose="020F0502020204030204" pitchFamily="34" charset="0"/>
              </a:rPr>
              <a:t>) ed Ente Bilaterale Agricolo Territoriale (EBAT) di Brescia, per attività di Sorveglianza Sanitaria in Agricoltura ex DGR XII/294 del 15/05/2023</a:t>
            </a:r>
            <a:br>
              <a:rPr lang="it-IT" sz="1800" dirty="0">
                <a:solidFill>
                  <a:srgbClr val="000000"/>
                </a:solidFill>
                <a:effectLst/>
                <a:latin typeface="Calibri" panose="020F0502020204030204" pitchFamily="34" charset="0"/>
                <a:ea typeface="Calibri" panose="020F0502020204030204" pitchFamily="34" charset="0"/>
              </a:rPr>
            </a:br>
            <a:endParaRPr lang="it-IT" dirty="0"/>
          </a:p>
        </p:txBody>
      </p:sp>
      <p:sp>
        <p:nvSpPr>
          <p:cNvPr id="3" name="Segnaposto contenuto 2">
            <a:extLst>
              <a:ext uri="{FF2B5EF4-FFF2-40B4-BE49-F238E27FC236}">
                <a16:creationId xmlns:a16="http://schemas.microsoft.com/office/drawing/2014/main" id="{8E33D901-9FFE-6351-F4BD-DA6DED14C594}"/>
              </a:ext>
            </a:extLst>
          </p:cNvPr>
          <p:cNvSpPr>
            <a:spLocks noGrp="1"/>
          </p:cNvSpPr>
          <p:nvPr>
            <p:ph idx="1"/>
          </p:nvPr>
        </p:nvSpPr>
        <p:spPr>
          <a:xfrm>
            <a:off x="353360" y="1484784"/>
            <a:ext cx="11485277" cy="5293022"/>
          </a:xfrm>
        </p:spPr>
        <p:txBody>
          <a:bodyPr/>
          <a:lstStyle/>
          <a:p>
            <a:pPr marL="342900" lvl="0" indent="-342900" algn="just">
              <a:lnSpc>
                <a:spcPct val="115000"/>
              </a:lnSpc>
              <a:spcBef>
                <a:spcPts val="0"/>
              </a:spcBef>
              <a:spcAft>
                <a:spcPts val="0"/>
              </a:spcAft>
              <a:buFont typeface="+mj-lt"/>
              <a:buAutoNum type="arabicPeriod"/>
            </a:pPr>
            <a:r>
              <a:rPr lang="it-IT" sz="2000" dirty="0">
                <a:solidFill>
                  <a:srgbClr val="000000"/>
                </a:solidFill>
                <a:effectLst/>
                <a:latin typeface="Calibri" panose="020F0502020204030204" pitchFamily="34" charset="0"/>
                <a:ea typeface="Segoe UI Symbol" panose="020B0502040204020203" pitchFamily="34" charset="0"/>
                <a:cs typeface="Calibri" panose="020F0502020204030204" pitchFamily="34" charset="0"/>
              </a:rPr>
              <a:t>EBAT e UOOML c/o ASST Spedali Civili di Brescia </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si accordano sulle attività da svolgere al fine di sottoporre a visita medica i lavoratori a tempo determinato e stagionali di cui all’art. 3 comma 13ter del D.lgs. 81/08 e s.m. impiegati sul territorio della provincia di Brescia;</a:t>
            </a:r>
            <a:r>
              <a:rPr lang="it-IT" sz="2000" i="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it-IT" sz="20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2000" dirty="0">
                <a:solidFill>
                  <a:srgbClr val="000000"/>
                </a:solidFill>
                <a:effectLst/>
                <a:latin typeface="Calibri" panose="020F0502020204030204" pitchFamily="34" charset="0"/>
                <a:ea typeface="Segoe UI Symbol" panose="020B0502040204020203" pitchFamily="34" charset="0"/>
                <a:cs typeface="Calibri" panose="020F0502020204030204" pitchFamily="34" charset="0"/>
              </a:rPr>
              <a:t>UOOML</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per mezzo dei propri Dirigenti Medici Specialisti in Medicina del Lavoro, </a:t>
            </a:r>
            <a:r>
              <a:rPr lang="it-IT" sz="2000" u="sng"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aventi titoli e requisiti previsti</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dall’art. 38 del </a:t>
            </a:r>
            <a:r>
              <a:rPr lang="it-IT" sz="2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D.Lgs.</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81/’08 e </a:t>
            </a:r>
            <a:r>
              <a:rPr lang="it-IT" sz="20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s.s.m.m.i.i</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sottopone a </a:t>
            </a:r>
            <a:r>
              <a:rPr lang="it-IT" sz="2000" dirty="0">
                <a:solidFill>
                  <a:srgbClr val="000000"/>
                </a:solidFill>
                <a:effectLst/>
                <a:latin typeface="Calibri" panose="020F0502020204030204" pitchFamily="34" charset="0"/>
                <a:ea typeface="Arial" panose="020B0604020202020204" pitchFamily="34" charset="0"/>
                <a:cs typeface="Calibri" panose="020F0502020204030204" pitchFamily="34" charset="0"/>
              </a:rPr>
              <a:t>visita medica preventiva i soggetti di cui al punto 1;</a:t>
            </a:r>
            <a:endParaRPr lang="it-IT" sz="20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2000" dirty="0">
                <a:solidFill>
                  <a:srgbClr val="000000"/>
                </a:solidFill>
                <a:effectLst/>
                <a:latin typeface="Calibri" panose="020F0502020204030204" pitchFamily="34" charset="0"/>
                <a:ea typeface="Segoe UI Symbol" panose="020B0502040204020203" pitchFamily="34" charset="0"/>
                <a:cs typeface="Calibri" panose="020F0502020204030204" pitchFamily="34" charset="0"/>
              </a:rPr>
              <a:t>UOOML </a:t>
            </a: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riceve dalle Aziende la dichiarazione di adesione alla convenzione (Allegato A) nella quale è espressamente dichiarato che i lavoratori da sottoporre a visita medica: </a:t>
            </a:r>
            <a:endParaRPr lang="it-IT" sz="2000" dirty="0">
              <a:solidFill>
                <a:srgbClr val="000000"/>
              </a:solidFill>
              <a:effectLst/>
              <a:latin typeface="Calibri" panose="020F0502020204030204" pitchFamily="34" charset="0"/>
              <a:ea typeface="Calibri" panose="020F0502020204030204" pitchFamily="34" charset="0"/>
            </a:endParaRPr>
          </a:p>
          <a:p>
            <a:pPr lvl="1" indent="-342900" algn="just">
              <a:lnSpc>
                <a:spcPct val="115000"/>
              </a:lnSpc>
              <a:spcBef>
                <a:spcPts val="0"/>
              </a:spcBef>
              <a:spcAft>
                <a:spcPts val="0"/>
              </a:spcAft>
              <a:buClr>
                <a:srgbClr val="000000"/>
              </a:buClr>
              <a:buSzPts val="1150"/>
              <a:buFont typeface="+mj-lt"/>
              <a:buAutoNum type="alphaLcParenR"/>
            </a:pPr>
            <a:r>
              <a:rPr lang="it-IT" sz="20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sono esposti a rischi da agenti chimici, fisici, biologici e trasversali per i quali è necessaria l’attivazione della sorveglianza sanitaria; </a:t>
            </a:r>
          </a:p>
          <a:p>
            <a:pPr lvl="1" indent="-342900" algn="just">
              <a:lnSpc>
                <a:spcPct val="115000"/>
              </a:lnSpc>
              <a:spcBef>
                <a:spcPts val="0"/>
              </a:spcBef>
              <a:spcAft>
                <a:spcPts val="0"/>
              </a:spcAft>
              <a:buClr>
                <a:srgbClr val="000000"/>
              </a:buClr>
              <a:buSzPts val="1150"/>
              <a:buFont typeface="+mj-lt"/>
              <a:buAutoNum type="alphaLcParenR"/>
            </a:pPr>
            <a:r>
              <a:rPr lang="it-IT" sz="20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sono regolarmente assunti come operai agricoli a tempo determinato o stagionali; </a:t>
            </a:r>
          </a:p>
          <a:p>
            <a:pPr lvl="1" indent="-342900" algn="just">
              <a:lnSpc>
                <a:spcPct val="115000"/>
              </a:lnSpc>
              <a:spcBef>
                <a:spcPts val="0"/>
              </a:spcBef>
              <a:spcAft>
                <a:spcPts val="0"/>
              </a:spcAft>
              <a:buClr>
                <a:srgbClr val="000000"/>
              </a:buClr>
              <a:buSzPts val="1150"/>
              <a:buFont typeface="+mj-lt"/>
              <a:buAutoNum type="alphaLcParenR"/>
            </a:pPr>
            <a:r>
              <a:rPr lang="it-IT" sz="2000" u="none" strike="noStrike" dirty="0">
                <a:solidFill>
                  <a:srgbClr val="000000"/>
                </a:solidFill>
                <a:effectLst/>
                <a:uFill>
                  <a:solidFill>
                    <a:srgbClr val="000000"/>
                  </a:solidFill>
                </a:uFill>
                <a:latin typeface="Calibri" panose="020F0502020204030204" pitchFamily="34" charset="0"/>
                <a:ea typeface="Calibri" panose="020F0502020204030204" pitchFamily="34" charset="0"/>
                <a:cs typeface="Calibri" panose="020F0502020204030204" pitchFamily="34" charset="0"/>
              </a:rPr>
              <a:t>svolgono lavorazioni generiche semplici, non richiedenti specifici requisiti professionali. </a:t>
            </a:r>
          </a:p>
          <a:p>
            <a:pPr marL="342900" lvl="0" indent="-342900" algn="just">
              <a:lnSpc>
                <a:spcPct val="115000"/>
              </a:lnSpc>
              <a:spcBef>
                <a:spcPts val="0"/>
              </a:spcBef>
              <a:spcAft>
                <a:spcPts val="0"/>
              </a:spcAft>
              <a:buFont typeface="+mj-lt"/>
              <a:buAutoNum type="arabicPeriod"/>
            </a:pPr>
            <a:r>
              <a:rPr lang="it-IT"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UOOML garantisce le attività di sorveglianza sanitaria in adesione alle nuove Linee Guida per la sorveglianza sanitaria in agricoltura (Allegato 1 della DGR XII/294 del 15/05/2023).</a:t>
            </a:r>
            <a:endParaRPr lang="it-IT" sz="2000" dirty="0">
              <a:solidFill>
                <a:srgbClr val="000000"/>
              </a:solidFill>
              <a:effectLst/>
              <a:latin typeface="Calibri" panose="020F0502020204030204" pitchFamily="34" charset="0"/>
              <a:ea typeface="Calibri" panose="020F0502020204030204" pitchFamily="34" charset="0"/>
            </a:endParaRPr>
          </a:p>
          <a:p>
            <a:pPr marL="0" indent="0">
              <a:spcBef>
                <a:spcPts val="0"/>
              </a:spcBef>
              <a:spcAft>
                <a:spcPts val="0"/>
              </a:spcAft>
              <a:buNone/>
            </a:pPr>
            <a:endParaRPr lang="it-IT" sz="2000" dirty="0"/>
          </a:p>
        </p:txBody>
      </p:sp>
    </p:spTree>
    <p:extLst>
      <p:ext uri="{BB962C8B-B14F-4D97-AF65-F5344CB8AC3E}">
        <p14:creationId xmlns:p14="http://schemas.microsoft.com/office/powerpoint/2010/main" val="24795367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D6E8F23-C278-A49D-DE0D-CAA99BB3BEA2}"/>
              </a:ext>
            </a:extLst>
          </p:cNvPr>
          <p:cNvSpPr>
            <a:spLocks noGrp="1"/>
          </p:cNvSpPr>
          <p:nvPr>
            <p:ph type="title"/>
          </p:nvPr>
        </p:nvSpPr>
        <p:spPr>
          <a:xfrm>
            <a:off x="191344" y="80194"/>
            <a:ext cx="11809311" cy="1944638"/>
          </a:xfrm>
        </p:spPr>
        <p:txBody>
          <a:bodyPr/>
          <a:lstStyle/>
          <a:p>
            <a:pPr algn="ctr">
              <a:lnSpc>
                <a:spcPct val="115000"/>
              </a:lnSpc>
              <a:spcAft>
                <a:spcPts val="800"/>
              </a:spcAft>
            </a:pPr>
            <a:r>
              <a:rPr lang="it-IT" sz="2400" b="1" dirty="0">
                <a:solidFill>
                  <a:srgbClr val="0070C0"/>
                </a:solidFill>
                <a:effectLst/>
                <a:latin typeface="Calibri" panose="020F0502020204030204" pitchFamily="34" charset="0"/>
                <a:ea typeface="Calibri" panose="020F0502020204030204" pitchFamily="34" charset="0"/>
              </a:rPr>
              <a:t>Convenzione tra</a:t>
            </a:r>
            <a:r>
              <a:rPr lang="it-IT" sz="2400" b="1" i="1" dirty="0">
                <a:solidFill>
                  <a:srgbClr val="0070C0"/>
                </a:solidFill>
                <a:effectLst/>
                <a:latin typeface="Calibri" panose="020F0502020204030204" pitchFamily="34" charset="0"/>
                <a:ea typeface="Calibri" panose="020F0502020204030204" pitchFamily="34" charset="0"/>
              </a:rPr>
              <a:t> SC Medicina del Lavoro, Igiene, Tossicologia e Prevenzione Occupazionale (UOOML c/o ASST Spedali Civili di Brescia</a:t>
            </a:r>
            <a:r>
              <a:rPr lang="it-IT" sz="2400" b="1" dirty="0">
                <a:solidFill>
                  <a:srgbClr val="0070C0"/>
                </a:solidFill>
                <a:effectLst/>
                <a:latin typeface="Calibri" panose="020F0502020204030204" pitchFamily="34" charset="0"/>
                <a:ea typeface="Calibri" panose="020F0502020204030204" pitchFamily="34" charset="0"/>
              </a:rPr>
              <a:t>) ed Ente Bilaterale Agricolo Territoriale (EBAT) di Brescia, per attività di Sorveglianza Sanitaria in Agricoltura ex DGR XII/294 del 15/05/2023</a:t>
            </a:r>
            <a:br>
              <a:rPr lang="it-IT" sz="1800" dirty="0">
                <a:solidFill>
                  <a:srgbClr val="000000"/>
                </a:solidFill>
                <a:effectLst/>
                <a:latin typeface="Calibri" panose="020F0502020204030204" pitchFamily="34" charset="0"/>
                <a:ea typeface="Calibri" panose="020F0502020204030204" pitchFamily="34" charset="0"/>
              </a:rPr>
            </a:br>
            <a:endParaRPr lang="it-IT" dirty="0"/>
          </a:p>
        </p:txBody>
      </p:sp>
      <p:sp>
        <p:nvSpPr>
          <p:cNvPr id="3" name="Segnaposto contenuto 2">
            <a:extLst>
              <a:ext uri="{FF2B5EF4-FFF2-40B4-BE49-F238E27FC236}">
                <a16:creationId xmlns:a16="http://schemas.microsoft.com/office/drawing/2014/main" id="{8E33D901-9FFE-6351-F4BD-DA6DED14C594}"/>
              </a:ext>
            </a:extLst>
          </p:cNvPr>
          <p:cNvSpPr>
            <a:spLocks noGrp="1"/>
          </p:cNvSpPr>
          <p:nvPr>
            <p:ph idx="1"/>
          </p:nvPr>
        </p:nvSpPr>
        <p:spPr>
          <a:xfrm>
            <a:off x="353360" y="1484784"/>
            <a:ext cx="11485277" cy="5112568"/>
          </a:xfrm>
        </p:spPr>
        <p:txBody>
          <a:bodyPr/>
          <a:lstStyle/>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visita medica ha, di norma, salvo casi particolari, validità annuale, come previsto dal Decreto Legge n. 18 all’art.78 2- </a:t>
            </a:r>
            <a:r>
              <a:rPr lang="it-IT" sz="1600" dirty="0" err="1">
                <a:solidFill>
                  <a:srgbClr val="000000"/>
                </a:solidFill>
                <a:effectLst/>
                <a:latin typeface="Calibri" panose="020F0502020204030204" pitchFamily="34" charset="0"/>
                <a:ea typeface="Calibri" panose="020F0502020204030204" pitchFamily="34" charset="0"/>
                <a:cs typeface="Calibri" panose="020F0502020204030204" pitchFamily="34" charset="0"/>
              </a:rPr>
              <a:t>septies</a:t>
            </a: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e consente al lavoratore idoneo o con idoneità parziale di prestare la propria attività presso altre imprese agricole, per lavorazioni che presentano i medesimi rischi, senza la necessità di ulteriori accertamenti medici.  </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L’effettuazione e l’esito della visita medica devono risultare da apposita certificazione, ai sensi del DL n. 18 del 17 marzo 2020, che deve essere consegnata direttamente al lavoratore dal medico, unitamente alla cartella sanitaria individuale e di rischio, secondo il modello del D.lgs. 81/08 (Allegato 3A).  Il datore di lavoro è tenuto ad acquisire copia del giudizio di idoneità. </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 Dirigenti Medici della UOOML non saranno nominati medici competente delle Aziende e non sono tenuti ad effettuare le visite degli ambienti di lavoro, in relazione alle lavorazioni agricole di riferimento. Il giudizio di idoneità emesso dal medico competente produce i suoi effetti nei confronti di tutti i datori di lavoro convenzionati con EBAT, che siano in grado di dimostrare il possesso dei requisiti richiesti nella dichiarazione di adesione. </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UOOML invierà ad EBAT, a cadenza semestrale le dichiarazioni di adesione da parte delle aziende (Allegato A) e il totale dei lavoratori sottoposti a visita medica. </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EBAT si impegna a favorire la corretta informazione in materia di sorveglianza sanitaria e a promuovere le misure preventive anche con incentivi economici a favore delle aziende agricole: </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La presente convenzione ha validità di 1 anno con proroga implicita; la disdetta tra le parti deve essere comunicata tramite posta elettronica certificata (PEC), con almeno 3 mesi di preavviso.</a:t>
            </a:r>
            <a:endParaRPr lang="it-IT" sz="1600" dirty="0">
              <a:solidFill>
                <a:srgbClr val="000000"/>
              </a:solidFill>
              <a:effectLst/>
              <a:latin typeface="Calibri" panose="020F0502020204030204" pitchFamily="34" charset="0"/>
              <a:ea typeface="Calibri" panose="020F0502020204030204" pitchFamily="34" charset="0"/>
            </a:endParaRPr>
          </a:p>
          <a:p>
            <a:pPr marL="342900" lvl="0" indent="-342900" algn="just">
              <a:lnSpc>
                <a:spcPct val="115000"/>
              </a:lnSpc>
              <a:spcBef>
                <a:spcPts val="0"/>
              </a:spcBef>
              <a:spcAft>
                <a:spcPts val="0"/>
              </a:spcAft>
              <a:buFont typeface="+mj-lt"/>
              <a:buAutoNum type="arabicPeriod"/>
            </a:pPr>
            <a:r>
              <a:rPr lang="it-IT"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Con la sottoscrizione del presente accordo si attesta l’avvenuta presa visione della normativa privacy allegata. </a:t>
            </a:r>
            <a:endParaRPr lang="it-IT" sz="1600" dirty="0">
              <a:solidFill>
                <a:srgbClr val="000000"/>
              </a:solidFill>
              <a:effectLst/>
              <a:latin typeface="Calibri" panose="020F0502020204030204" pitchFamily="34" charset="0"/>
              <a:ea typeface="Calibri" panose="020F0502020204030204" pitchFamily="34" charset="0"/>
            </a:endParaRPr>
          </a:p>
          <a:p>
            <a:pPr marL="0" indent="0">
              <a:spcBef>
                <a:spcPts val="0"/>
              </a:spcBef>
              <a:spcAft>
                <a:spcPts val="0"/>
              </a:spcAft>
              <a:buNone/>
            </a:pPr>
            <a:endParaRPr lang="it-IT" sz="3600" dirty="0"/>
          </a:p>
        </p:txBody>
      </p:sp>
    </p:spTree>
    <p:extLst>
      <p:ext uri="{BB962C8B-B14F-4D97-AF65-F5344CB8AC3E}">
        <p14:creationId xmlns:p14="http://schemas.microsoft.com/office/powerpoint/2010/main" val="17128947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A19E42F-1989-E607-463F-533CA1A185BF}"/>
              </a:ext>
            </a:extLst>
          </p:cNvPr>
          <p:cNvSpPr>
            <a:spLocks noGrp="1"/>
          </p:cNvSpPr>
          <p:nvPr>
            <p:ph type="title"/>
          </p:nvPr>
        </p:nvSpPr>
        <p:spPr>
          <a:xfrm>
            <a:off x="407369" y="44190"/>
            <a:ext cx="11521280" cy="1152562"/>
          </a:xfrm>
        </p:spPr>
        <p:txBody>
          <a:bodyPr/>
          <a:lstStyle/>
          <a:p>
            <a:pPr>
              <a:lnSpc>
                <a:spcPct val="114000"/>
              </a:lnSpc>
              <a:spcAft>
                <a:spcPts val="0"/>
              </a:spcAft>
            </a:pPr>
            <a:r>
              <a:rPr lang="it-IT" sz="2400" i="1" dirty="0">
                <a:solidFill>
                  <a:srgbClr val="0070C0"/>
                </a:solidFill>
                <a:effectLst/>
                <a:ea typeface="Calibri" panose="020F0502020204030204" pitchFamily="34" charset="0"/>
              </a:rPr>
              <a:t>Allegato A - </a:t>
            </a:r>
            <a:r>
              <a:rPr lang="it-IT" sz="2400" b="1" kern="0" dirty="0">
                <a:solidFill>
                  <a:srgbClr val="0070C0"/>
                </a:solidFill>
                <a:effectLst/>
                <a:latin typeface="+mj-lt"/>
                <a:ea typeface="Calibri" panose="020F0502020204030204" pitchFamily="34" charset="0"/>
              </a:rPr>
              <a:t>Dichiarazione di adesione alla convenzione per effettuare la sorveglianza sanitaria  </a:t>
            </a:r>
            <a:r>
              <a:rPr lang="it-IT" sz="2400" b="1" dirty="0">
                <a:solidFill>
                  <a:srgbClr val="0070C0"/>
                </a:solidFill>
                <a:effectLst/>
                <a:latin typeface="+mj-lt"/>
                <a:ea typeface="Calibri" panose="020F0502020204030204" pitchFamily="34" charset="0"/>
              </a:rPr>
              <a:t>(ai sensi del DL n. 18 del 17 marzo 2020 art. 78, comma 2-sexies</a:t>
            </a:r>
            <a:r>
              <a:rPr lang="it-IT" sz="2400" dirty="0">
                <a:solidFill>
                  <a:srgbClr val="0070C0"/>
                </a:solidFill>
                <a:ea typeface="Calibri" panose="020F0502020204030204" pitchFamily="34" charset="0"/>
              </a:rPr>
              <a:t>,</a:t>
            </a:r>
            <a:r>
              <a:rPr lang="it-IT" sz="2400" b="1" dirty="0">
                <a:solidFill>
                  <a:srgbClr val="0070C0"/>
                </a:solidFill>
                <a:effectLst/>
                <a:latin typeface="+mj-lt"/>
                <a:ea typeface="Calibri" panose="020F0502020204030204" pitchFamily="34" charset="0"/>
              </a:rPr>
              <a:t>-septies,-octies,-novies)</a:t>
            </a:r>
            <a:endParaRPr lang="it-IT" sz="2400" dirty="0">
              <a:solidFill>
                <a:srgbClr val="0070C0"/>
              </a:solidFill>
            </a:endParaRPr>
          </a:p>
        </p:txBody>
      </p:sp>
      <p:sp>
        <p:nvSpPr>
          <p:cNvPr id="3" name="Segnaposto contenuto 2">
            <a:extLst>
              <a:ext uri="{FF2B5EF4-FFF2-40B4-BE49-F238E27FC236}">
                <a16:creationId xmlns:a16="http://schemas.microsoft.com/office/drawing/2014/main" id="{9D0465E9-0119-D41B-6709-8A91BE556BAC}"/>
              </a:ext>
            </a:extLst>
          </p:cNvPr>
          <p:cNvSpPr>
            <a:spLocks noGrp="1"/>
          </p:cNvSpPr>
          <p:nvPr>
            <p:ph idx="1"/>
          </p:nvPr>
        </p:nvSpPr>
        <p:spPr>
          <a:xfrm>
            <a:off x="179004" y="1209370"/>
            <a:ext cx="11833992" cy="5544616"/>
          </a:xfrm>
        </p:spPr>
        <p:txBody>
          <a:bodyPr/>
          <a:lstStyle/>
          <a:p>
            <a:pPr marL="0" indent="0" algn="just">
              <a:spcBef>
                <a:spcPts val="0"/>
              </a:spcBef>
              <a:spcAft>
                <a:spcPts val="0"/>
              </a:spcAft>
              <a:buNone/>
            </a:pPr>
            <a:r>
              <a:rPr lang="it-IT" sz="2000" dirty="0">
                <a:solidFill>
                  <a:srgbClr val="000000"/>
                </a:solidFill>
                <a:effectLst/>
                <a:latin typeface="Calibri" panose="020F0502020204030204" pitchFamily="34" charset="0"/>
                <a:ea typeface="Calibri" panose="020F0502020204030204" pitchFamily="34" charset="0"/>
              </a:rPr>
              <a:t>In materia di sorveglianza sanitaria, per i lavoratori a tempo determinato e stagionali del settore agricolo, e limitatamente a lavorazioni generiche semplici, non richiedenti specifici requisiti professionali, di cui all’art. 3 comma 13-ter del D. Lgs 81/08 e s.m., si intende rendere operativo quanto indicato dal Decreto Legge n. 18 del 17 marzo 2020 art. 78, 2-sexies, 2-septies, 2-octies, 2-novies e convertito in legge n. 27 del 24 aprile 2020, recependo la possibilità da parte degli enti bilaterali del settore agricolo di “adottare iniziative, anche utilizzando lo strumento della convenzione, finalizzate a favorire l’assolvimento degli obblighi in materia di sorveglianza sanitaria  di cui all’art. 41 del decreto legislativo 9 aprile 2008, n. 81”. </a:t>
            </a:r>
          </a:p>
          <a:p>
            <a:pPr marL="0" indent="0" algn="ctr">
              <a:spcBef>
                <a:spcPts val="0"/>
              </a:spcBef>
              <a:spcAft>
                <a:spcPts val="0"/>
              </a:spcAft>
              <a:buNone/>
            </a:pPr>
            <a:r>
              <a:rPr lang="it-IT" sz="2000" b="1" dirty="0">
                <a:solidFill>
                  <a:srgbClr val="0070C0"/>
                </a:solidFill>
                <a:effectLst/>
                <a:latin typeface="Calibri" panose="020F0502020204030204" pitchFamily="34" charset="0"/>
                <a:ea typeface="Calibri" panose="020F0502020204030204" pitchFamily="34" charset="0"/>
              </a:rPr>
              <a:t>Il Datore di Lavoro/Rappresentante Legale</a:t>
            </a:r>
            <a:r>
              <a:rPr lang="it-IT" sz="2000" b="1" dirty="0">
                <a:solidFill>
                  <a:srgbClr val="0070C0"/>
                </a:solidFill>
                <a:latin typeface="Calibri" panose="020F0502020204030204" pitchFamily="34" charset="0"/>
                <a:ea typeface="Calibri" panose="020F0502020204030204" pitchFamily="34" charset="0"/>
              </a:rPr>
              <a:t> </a:t>
            </a:r>
            <a:r>
              <a:rPr lang="it-IT" sz="2000" b="1" dirty="0">
                <a:solidFill>
                  <a:srgbClr val="0070C0"/>
                </a:solidFill>
                <a:effectLst/>
                <a:latin typeface="Calibri" panose="020F0502020204030204" pitchFamily="34" charset="0"/>
                <a:ea typeface="Calibri" panose="020F0502020204030204" pitchFamily="34" charset="0"/>
              </a:rPr>
              <a:t>dell’Azienda agricola con Sede Legale in P.IVA  tel. Mail</a:t>
            </a:r>
            <a:r>
              <a:rPr lang="it-IT" sz="2000" b="1" dirty="0">
                <a:solidFill>
                  <a:srgbClr val="0070C0"/>
                </a:solidFill>
                <a:latin typeface="Calibri" panose="020F0502020204030204" pitchFamily="34" charset="0"/>
                <a:ea typeface="Calibri" panose="020F0502020204030204" pitchFamily="34" charset="0"/>
              </a:rPr>
              <a:t> </a:t>
            </a:r>
            <a:r>
              <a:rPr lang="it-IT" sz="2000" b="1" dirty="0">
                <a:solidFill>
                  <a:srgbClr val="0070C0"/>
                </a:solidFill>
                <a:effectLst/>
                <a:latin typeface="Calibri" panose="020F0502020204030204" pitchFamily="34" charset="0"/>
                <a:ea typeface="Calibri" panose="020F0502020204030204" pitchFamily="34" charset="0"/>
              </a:rPr>
              <a:t>dichiara </a:t>
            </a:r>
          </a:p>
          <a:p>
            <a:pPr marL="0" indent="0" algn="just">
              <a:spcBef>
                <a:spcPts val="0"/>
              </a:spcBef>
              <a:spcAft>
                <a:spcPts val="0"/>
              </a:spcAft>
              <a:buNone/>
            </a:pPr>
            <a:r>
              <a:rPr lang="it-IT" sz="2000" dirty="0">
                <a:solidFill>
                  <a:srgbClr val="000000"/>
                </a:solidFill>
                <a:effectLst/>
                <a:latin typeface="Calibri" panose="020F0502020204030204" pitchFamily="34" charset="0"/>
                <a:ea typeface="Calibri" panose="020F0502020204030204" pitchFamily="34" charset="0"/>
              </a:rPr>
              <a:t>di aderire alla convenzione predisposta tra EBAT, Ente Bilaterale Territoriale per l’Agricoltura e la S.C. Medicina del Lavoro, Igiene, Tossicologia e Prevenzione Occupazionale (UOOML c/o ASST Spedali Civili di Brescia) al fine di sottoporre a sorveglianza sanitaria gli operai a tempo determinato e stagionali del settore agricolo, limitatamente a lavorazioni generiche semplici, non richiedenti specifici requisiti professionali.  </a:t>
            </a:r>
          </a:p>
          <a:p>
            <a:pPr marL="0" indent="0" algn="just">
              <a:spcBef>
                <a:spcPts val="0"/>
              </a:spcBef>
              <a:spcAft>
                <a:spcPts val="0"/>
              </a:spcAft>
              <a:buNone/>
            </a:pPr>
            <a:r>
              <a:rPr lang="it-IT" sz="2000" dirty="0">
                <a:solidFill>
                  <a:srgbClr val="000000"/>
                </a:solidFill>
                <a:effectLst/>
                <a:latin typeface="Calibri" panose="020F0502020204030204" pitchFamily="34" charset="0"/>
                <a:ea typeface="Calibri" panose="020F0502020204030204" pitchFamily="34" charset="0"/>
              </a:rPr>
              <a:t>Aderendo alla Convenzione, l’azienda non dovrà nominare il medico competente, che non sarà tenuto a effettuare la visita degli ambienti di lavoro di riferimento e a collaborare nella stesura del documento di valutazione dei rischi: il Datore di lavoro acquisirà direttamente dal lavoratore copia della certificazione che ne attesta l’idoneità con validità annuale.</a:t>
            </a:r>
          </a:p>
          <a:p>
            <a:pPr marL="0" indent="0" algn="just">
              <a:spcBef>
                <a:spcPts val="0"/>
              </a:spcBef>
              <a:spcAft>
                <a:spcPts val="0"/>
              </a:spcAft>
              <a:buNone/>
            </a:pPr>
            <a:r>
              <a:rPr lang="it-IT" sz="2000" dirty="0">
                <a:solidFill>
                  <a:srgbClr val="000000"/>
                </a:solidFill>
                <a:effectLst/>
                <a:latin typeface="Calibri" panose="020F0502020204030204" pitchFamily="34" charset="0"/>
                <a:ea typeface="Calibri" panose="020F0502020204030204" pitchFamily="34" charset="0"/>
              </a:rPr>
              <a:t>L’ adesione alla convenzione non prevederà alcun esborso economico in capo al datore di lavoro.</a:t>
            </a:r>
          </a:p>
          <a:p>
            <a:pPr marL="0" indent="0">
              <a:buNone/>
            </a:pPr>
            <a:endParaRPr lang="it-IT" sz="3200" dirty="0">
              <a:solidFill>
                <a:srgbClr val="0070C0"/>
              </a:solidFill>
              <a:latin typeface="+mj-lt"/>
            </a:endParaRPr>
          </a:p>
        </p:txBody>
      </p:sp>
    </p:spTree>
    <p:extLst>
      <p:ext uri="{BB962C8B-B14F-4D97-AF65-F5344CB8AC3E}">
        <p14:creationId xmlns:p14="http://schemas.microsoft.com/office/powerpoint/2010/main" val="1931584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38B4EE-EF0A-CC9D-5248-5CF8873CA678}"/>
              </a:ext>
            </a:extLst>
          </p:cNvPr>
          <p:cNvSpPr>
            <a:spLocks noGrp="1"/>
          </p:cNvSpPr>
          <p:nvPr>
            <p:ph type="title"/>
          </p:nvPr>
        </p:nvSpPr>
        <p:spPr>
          <a:xfrm>
            <a:off x="119336" y="0"/>
            <a:ext cx="11881320" cy="1124744"/>
          </a:xfrm>
        </p:spPr>
        <p:txBody>
          <a:bodyPr/>
          <a:lstStyle/>
          <a:p>
            <a:r>
              <a:rPr lang="it-IT" sz="2400" i="1" dirty="0">
                <a:solidFill>
                  <a:srgbClr val="0070C0"/>
                </a:solidFill>
                <a:effectLst/>
                <a:ea typeface="Calibri" panose="020F0502020204030204" pitchFamily="34" charset="0"/>
              </a:rPr>
              <a:t>Allegato A - </a:t>
            </a:r>
            <a:r>
              <a:rPr lang="it-IT" sz="2400" b="1" kern="0" dirty="0">
                <a:solidFill>
                  <a:srgbClr val="0070C0"/>
                </a:solidFill>
                <a:effectLst/>
                <a:latin typeface="+mj-lt"/>
                <a:ea typeface="Calibri" panose="020F0502020204030204" pitchFamily="34" charset="0"/>
              </a:rPr>
              <a:t>Dichiarazione di adesione alla convenzione per effettuare la sorveglianza sanitaria  </a:t>
            </a:r>
            <a:r>
              <a:rPr lang="it-IT" sz="2400" b="1" dirty="0">
                <a:solidFill>
                  <a:srgbClr val="0070C0"/>
                </a:solidFill>
                <a:effectLst/>
                <a:latin typeface="+mj-lt"/>
                <a:ea typeface="Calibri" panose="020F0502020204030204" pitchFamily="34" charset="0"/>
              </a:rPr>
              <a:t>(ai sensi del DL n. 18 del 17 marzo 2020 art. 78, comma 2-sexies</a:t>
            </a:r>
            <a:r>
              <a:rPr lang="it-IT" sz="2400" dirty="0">
                <a:solidFill>
                  <a:srgbClr val="0070C0"/>
                </a:solidFill>
                <a:ea typeface="Calibri" panose="020F0502020204030204" pitchFamily="34" charset="0"/>
              </a:rPr>
              <a:t>,</a:t>
            </a:r>
            <a:r>
              <a:rPr lang="it-IT" sz="2400" b="1" dirty="0">
                <a:solidFill>
                  <a:srgbClr val="0070C0"/>
                </a:solidFill>
                <a:effectLst/>
                <a:latin typeface="+mj-lt"/>
                <a:ea typeface="Calibri" panose="020F0502020204030204" pitchFamily="34" charset="0"/>
              </a:rPr>
              <a:t>-septies,-octies,-novies)</a:t>
            </a:r>
            <a:endParaRPr lang="it-IT" sz="2400" dirty="0"/>
          </a:p>
        </p:txBody>
      </p:sp>
      <p:sp>
        <p:nvSpPr>
          <p:cNvPr id="3" name="Segnaposto contenuto 2">
            <a:extLst>
              <a:ext uri="{FF2B5EF4-FFF2-40B4-BE49-F238E27FC236}">
                <a16:creationId xmlns:a16="http://schemas.microsoft.com/office/drawing/2014/main" id="{3C12C173-2285-DC22-284A-59DA8412CC03}"/>
              </a:ext>
            </a:extLst>
          </p:cNvPr>
          <p:cNvSpPr>
            <a:spLocks noGrp="1"/>
          </p:cNvSpPr>
          <p:nvPr>
            <p:ph idx="1"/>
          </p:nvPr>
        </p:nvSpPr>
        <p:spPr>
          <a:xfrm>
            <a:off x="407368" y="1268760"/>
            <a:ext cx="11521280" cy="5473700"/>
          </a:xfrm>
        </p:spPr>
        <p:txBody>
          <a:bodyPr/>
          <a:lstStyle/>
          <a:p>
            <a:pPr marL="0" marR="2540" indent="0" algn="ctr">
              <a:spcBef>
                <a:spcPts val="0"/>
              </a:spcBef>
              <a:spcAft>
                <a:spcPts val="0"/>
              </a:spcAft>
              <a:buNone/>
            </a:pPr>
            <a:r>
              <a:rPr lang="it-IT" sz="1800" b="1" dirty="0">
                <a:solidFill>
                  <a:srgbClr val="0070C0"/>
                </a:solidFill>
                <a:effectLst/>
                <a:ea typeface="Calibri" panose="020F0502020204030204" pitchFamily="34" charset="0"/>
              </a:rPr>
              <a:t>Il Datore di Lavoro dichiara altresì che i lavoratori da sottoporre a visita medica:</a:t>
            </a:r>
          </a:p>
          <a:p>
            <a:pPr lvl="0" algn="just">
              <a:spcBef>
                <a:spcPts val="0"/>
              </a:spcBef>
              <a:spcAft>
                <a:spcPts val="0"/>
              </a:spcAft>
              <a:buFont typeface="Wingdings" panose="05000000000000000000" pitchFamily="2" charset="2"/>
              <a:buChar char="ü"/>
            </a:pPr>
            <a:r>
              <a:rPr lang="it-IT" sz="1800" dirty="0">
                <a:solidFill>
                  <a:srgbClr val="000000"/>
                </a:solidFill>
                <a:effectLst/>
                <a:ea typeface="Calibri" panose="020F0502020204030204" pitchFamily="34" charset="0"/>
              </a:rPr>
              <a:t>sono regolarmente assunti come operai agricoli a tempo determinato e stagionali;</a:t>
            </a:r>
          </a:p>
          <a:p>
            <a:pPr lvl="0" algn="just" fontAlgn="base">
              <a:spcBef>
                <a:spcPts val="0"/>
              </a:spcBef>
              <a:spcAft>
                <a:spcPts val="0"/>
              </a:spcAft>
              <a:buClr>
                <a:srgbClr val="000000"/>
              </a:buClr>
              <a:buSzPts val="1300"/>
              <a:buFont typeface="Wingdings" panose="05000000000000000000" pitchFamily="2" charset="2"/>
              <a:buChar char="ü"/>
            </a:pPr>
            <a:r>
              <a:rPr lang="it-IT" sz="1800" u="none" strike="noStrike" dirty="0">
                <a:solidFill>
                  <a:srgbClr val="000000"/>
                </a:solidFill>
                <a:effectLst/>
                <a:uFill>
                  <a:solidFill>
                    <a:srgbClr val="000000"/>
                  </a:solidFill>
                </a:uFill>
                <a:ea typeface="Arial" panose="020B0604020202020204" pitchFamily="34" charset="0"/>
                <a:cs typeface="Arial" panose="020B0604020202020204" pitchFamily="34" charset="0"/>
              </a:rPr>
              <a:t>svolgono lavorazioni generiche semplici, che non richiedono specifici requisiti professionali;</a:t>
            </a:r>
          </a:p>
          <a:p>
            <a:pPr lvl="0" algn="just" fontAlgn="base">
              <a:spcBef>
                <a:spcPts val="0"/>
              </a:spcBef>
              <a:spcAft>
                <a:spcPts val="0"/>
              </a:spcAft>
              <a:buClr>
                <a:srgbClr val="000000"/>
              </a:buClr>
              <a:buSzPts val="1300"/>
              <a:buFont typeface="Wingdings" panose="05000000000000000000" pitchFamily="2" charset="2"/>
              <a:buChar char="ü"/>
            </a:pPr>
            <a:r>
              <a:rPr lang="it-IT" sz="1800" u="none" strike="noStrike" dirty="0">
                <a:solidFill>
                  <a:srgbClr val="000000"/>
                </a:solidFill>
                <a:effectLst/>
                <a:uFill>
                  <a:solidFill>
                    <a:srgbClr val="000000"/>
                  </a:solidFill>
                </a:uFill>
                <a:ea typeface="Arial" panose="020B0604020202020204" pitchFamily="34" charset="0"/>
                <a:cs typeface="Arial" panose="020B0604020202020204" pitchFamily="34" charset="0"/>
              </a:rPr>
              <a:t>sono esposti a rischi da agenti chimici, fisici, biologici e trasversali per i quali è necessaria l’attivazione della sorveglianza sanitaria;</a:t>
            </a:r>
          </a:p>
          <a:p>
            <a:pPr lvl="0" algn="just" fontAlgn="base">
              <a:spcBef>
                <a:spcPts val="0"/>
              </a:spcBef>
              <a:spcAft>
                <a:spcPts val="0"/>
              </a:spcAft>
              <a:buClr>
                <a:srgbClr val="000000"/>
              </a:buClr>
              <a:buSzPts val="1300"/>
              <a:buFont typeface="Wingdings" panose="05000000000000000000" pitchFamily="2" charset="2"/>
              <a:buChar char="ü"/>
            </a:pPr>
            <a:r>
              <a:rPr lang="it-IT" sz="1800" u="none" strike="noStrike" dirty="0">
                <a:solidFill>
                  <a:srgbClr val="000000"/>
                </a:solidFill>
                <a:effectLst/>
                <a:uFill>
                  <a:solidFill>
                    <a:srgbClr val="000000"/>
                  </a:solidFill>
                </a:uFill>
                <a:ea typeface="Arial" panose="020B0604020202020204" pitchFamily="34" charset="0"/>
                <a:cs typeface="Arial" panose="020B0604020202020204" pitchFamily="34" charset="0"/>
              </a:rPr>
              <a:t>di essere consapevole che l’adesione alla convenzione tra EBAT, Ente Bilaterale Territoriale per l’Agricoltura e la S.C. Medicina del Lavoro, Igiene, Tossicologia e Prevenzione Occupazionale (UOOML c/o ASST Spedali Civili di Brescia) è necessaria sia nel caso si richiedano le visite mediche per gli operai a proprio carico, sia nel caso che si accolgano nella propria azienda lavoratori che abbiano avuto l’idoneità presso altra azienda nell’arco temporale di un anno.</a:t>
            </a:r>
          </a:p>
          <a:p>
            <a:pPr marL="0" lvl="0" indent="0" algn="just" fontAlgn="base">
              <a:spcBef>
                <a:spcPts val="0"/>
              </a:spcBef>
              <a:spcAft>
                <a:spcPts val="0"/>
              </a:spcAft>
              <a:buClr>
                <a:srgbClr val="000000"/>
              </a:buClr>
              <a:buSzPts val="1300"/>
              <a:buNone/>
            </a:pPr>
            <a:endParaRPr lang="it-IT" sz="1800" dirty="0">
              <a:solidFill>
                <a:srgbClr val="000000"/>
              </a:solidFill>
              <a:effectLst/>
              <a:ea typeface="Calibri" panose="020F0502020204030204" pitchFamily="34" charset="0"/>
            </a:endParaRPr>
          </a:p>
          <a:p>
            <a:pPr marL="0" indent="0">
              <a:spcBef>
                <a:spcPts val="0"/>
              </a:spcBef>
              <a:spcAft>
                <a:spcPts val="0"/>
              </a:spcAft>
              <a:buNone/>
            </a:pPr>
            <a:r>
              <a:rPr lang="it-IT" sz="1400" dirty="0">
                <a:solidFill>
                  <a:srgbClr val="000000"/>
                </a:solidFill>
                <a:effectLst/>
                <a:ea typeface="Calibri" panose="020F0502020204030204" pitchFamily="34" charset="0"/>
              </a:rPr>
              <a:t>Il datore di lavoro aderisce alla convenzione inviando copia firmata della presente dichiarazione a ……..; dovrà altresì presentarne copia a  (S.C. Medicina del Lavoro)</a:t>
            </a:r>
          </a:p>
          <a:p>
            <a:pPr marL="0" indent="0">
              <a:spcBef>
                <a:spcPts val="0"/>
              </a:spcBef>
              <a:spcAft>
                <a:spcPts val="0"/>
              </a:spcAft>
              <a:buNone/>
            </a:pPr>
            <a:r>
              <a:rPr lang="it-IT" sz="1400" dirty="0">
                <a:solidFill>
                  <a:srgbClr val="000000"/>
                </a:solidFill>
                <a:effectLst/>
                <a:ea typeface="Calibri" panose="020F0502020204030204" pitchFamily="34" charset="0"/>
              </a:rPr>
              <a:t>Presso il nostro Ente è effettuato il trattamento dei Suoi dati personali. Il trattamento viene effettuato nel rispetto dei criteri previsti dal regolamento europeo in materia di protezione dei dati personali, Reg.016/679/UE, (d’ora in avanti G.D.P.R.) e di ogni altra legge nazionale di adeguamento. La raccolta dati sarà finalizzata all’adempimento degli obblighi contrattuali. Eventuali finalità di natura commerciale e marketing saranno connesse a un consenso espresso. Il titolare del trattamento è EBAT Ente Bilaterale per l’Agricoltura ….. in persona del Presidente pro tempore, con sede legale in Via ……………, tel.: …………………., e-mail:………………….</a:t>
            </a:r>
          </a:p>
          <a:p>
            <a:pPr marL="0" indent="0" algn="just">
              <a:spcBef>
                <a:spcPts val="0"/>
              </a:spcBef>
              <a:spcAft>
                <a:spcPts val="0"/>
              </a:spcAft>
              <a:buNone/>
            </a:pPr>
            <a:r>
              <a:rPr lang="it-IT" sz="1400" dirty="0">
                <a:solidFill>
                  <a:srgbClr val="000000"/>
                </a:solidFill>
                <a:effectLst/>
                <a:ea typeface="Calibri" panose="020F0502020204030204" pitchFamily="34" charset="0"/>
              </a:rPr>
              <a:t>Il titolare del trattamento ha provveduto a nominare ………….. come Data </a:t>
            </a:r>
            <a:r>
              <a:rPr lang="it-IT" sz="1400" dirty="0" err="1">
                <a:solidFill>
                  <a:srgbClr val="000000"/>
                </a:solidFill>
                <a:effectLst/>
                <a:ea typeface="Calibri" panose="020F0502020204030204" pitchFamily="34" charset="0"/>
              </a:rPr>
              <a:t>Protection</a:t>
            </a:r>
            <a:r>
              <a:rPr lang="it-IT" sz="1400" dirty="0">
                <a:solidFill>
                  <a:srgbClr val="000000"/>
                </a:solidFill>
                <a:effectLst/>
                <a:ea typeface="Calibri" panose="020F0502020204030204" pitchFamily="34" charset="0"/>
              </a:rPr>
              <a:t> </a:t>
            </a:r>
            <a:r>
              <a:rPr lang="it-IT" sz="1400" dirty="0" err="1">
                <a:solidFill>
                  <a:srgbClr val="000000"/>
                </a:solidFill>
                <a:effectLst/>
                <a:ea typeface="Calibri" panose="020F0502020204030204" pitchFamily="34" charset="0"/>
              </a:rPr>
              <a:t>Officer</a:t>
            </a:r>
            <a:r>
              <a:rPr lang="it-IT" sz="1400" dirty="0">
                <a:solidFill>
                  <a:srgbClr val="000000"/>
                </a:solidFill>
                <a:effectLst/>
                <a:ea typeface="Calibri" panose="020F0502020204030204" pitchFamily="34" charset="0"/>
              </a:rPr>
              <a:t> (D.P.O.). Referente persona fisica del D.P.O. è ………..contattabile all’indirizzo e-mail: </a:t>
            </a:r>
            <a:r>
              <a:rPr lang="it-IT" sz="1400" u="sng" dirty="0">
                <a:solidFill>
                  <a:srgbClr val="0000FF"/>
                </a:solidFill>
                <a:effectLst/>
                <a:uFill>
                  <a:solidFill>
                    <a:srgbClr val="0000FF"/>
                  </a:solidFill>
                </a:uFill>
                <a:ea typeface="Calibri" panose="020F0502020204030204" pitchFamily="34" charset="0"/>
              </a:rPr>
              <a:t>……………</a:t>
            </a:r>
            <a:endParaRPr lang="it-IT" sz="1400" dirty="0">
              <a:solidFill>
                <a:srgbClr val="000000"/>
              </a:solidFill>
              <a:effectLst/>
              <a:ea typeface="Calibri" panose="020F0502020204030204" pitchFamily="34" charset="0"/>
            </a:endParaRPr>
          </a:p>
          <a:p>
            <a:pPr marL="0" indent="0">
              <a:spcBef>
                <a:spcPts val="0"/>
              </a:spcBef>
              <a:spcAft>
                <a:spcPts val="0"/>
              </a:spcAft>
              <a:buNone/>
            </a:pPr>
            <a:r>
              <a:rPr lang="it-IT" sz="1400" dirty="0">
                <a:solidFill>
                  <a:srgbClr val="000000"/>
                </a:solidFill>
                <a:effectLst/>
                <a:ea typeface="Calibri" panose="020F0502020204030204" pitchFamily="34" charset="0"/>
              </a:rPr>
              <a:t>Firma del Datore di Lavoro/Legale Rappresentante ______ Data ___/___/_____   	 	</a:t>
            </a:r>
            <a:endParaRPr lang="it-IT" dirty="0"/>
          </a:p>
        </p:txBody>
      </p:sp>
    </p:spTree>
    <p:extLst>
      <p:ext uri="{BB962C8B-B14F-4D97-AF65-F5344CB8AC3E}">
        <p14:creationId xmlns:p14="http://schemas.microsoft.com/office/powerpoint/2010/main" val="10957486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3">
            <a:extLst>
              <a:ext uri="{FF2B5EF4-FFF2-40B4-BE49-F238E27FC236}">
                <a16:creationId xmlns:a16="http://schemas.microsoft.com/office/drawing/2014/main" id="{2D84BDC8-6AD9-4AA8-8804-901DD6B7F8C4}"/>
              </a:ext>
            </a:extLst>
          </p:cNvPr>
          <p:cNvSpPr>
            <a:spLocks noGrp="1"/>
          </p:cNvSpPr>
          <p:nvPr>
            <p:ph type="title"/>
          </p:nvPr>
        </p:nvSpPr>
        <p:spPr>
          <a:xfrm>
            <a:off x="2135560" y="116632"/>
            <a:ext cx="7920880" cy="1080120"/>
          </a:xfrm>
        </p:spPr>
        <p:txBody>
          <a:bodyPr>
            <a:normAutofit/>
          </a:bodyPr>
          <a:lstStyle/>
          <a:p>
            <a:pPr algn="ctr"/>
            <a:r>
              <a:rPr lang="it-IT" sz="4400" dirty="0">
                <a:solidFill>
                  <a:srgbClr val="0070C0"/>
                </a:solidFill>
                <a:latin typeface="+mn-lt"/>
              </a:rPr>
              <a:t>Rischi in agricoltura</a:t>
            </a:r>
          </a:p>
        </p:txBody>
      </p:sp>
      <p:sp>
        <p:nvSpPr>
          <p:cNvPr id="3" name="CasellaDiTesto 2">
            <a:extLst>
              <a:ext uri="{FF2B5EF4-FFF2-40B4-BE49-F238E27FC236}">
                <a16:creationId xmlns:a16="http://schemas.microsoft.com/office/drawing/2014/main" id="{F8594A96-EF7B-48D4-8DEC-640D4ABF5E13}"/>
              </a:ext>
            </a:extLst>
          </p:cNvPr>
          <p:cNvSpPr txBox="1"/>
          <p:nvPr/>
        </p:nvSpPr>
        <p:spPr>
          <a:xfrm>
            <a:off x="263352" y="1522039"/>
            <a:ext cx="6264696" cy="4708981"/>
          </a:xfrm>
          <a:prstGeom prst="rect">
            <a:avLst/>
          </a:prstGeom>
          <a:noFill/>
        </p:spPr>
        <p:txBody>
          <a:bodyPr wrap="square">
            <a:spAutoFit/>
          </a:bodyPr>
          <a:lstStyle/>
          <a:p>
            <a:pPr algn="just" rtl="0">
              <a:spcBef>
                <a:spcPts val="0"/>
              </a:spcBef>
              <a:spcAft>
                <a:spcPts val="0"/>
              </a:spcAft>
            </a:pPr>
            <a:r>
              <a:rPr lang="it-IT" sz="2000" b="1" u="sng" dirty="0">
                <a:solidFill>
                  <a:schemeClr val="tx2"/>
                </a:solidFill>
                <a:latin typeface="+mn-lt"/>
              </a:rPr>
              <a:t>DIS-ERGONOMICO </a:t>
            </a:r>
          </a:p>
          <a:p>
            <a:pPr algn="just" rtl="0">
              <a:spcBef>
                <a:spcPts val="0"/>
              </a:spcBef>
              <a:spcAft>
                <a:spcPts val="0"/>
              </a:spcAft>
            </a:pPr>
            <a:r>
              <a:rPr lang="it-IT" sz="2000" i="0" strike="noStrike" dirty="0">
                <a:solidFill>
                  <a:schemeClr val="tx2"/>
                </a:solidFill>
                <a:effectLst/>
                <a:latin typeface="+mn-lt"/>
              </a:rPr>
              <a:t>Sovraccarico biomeccanico del rachide e dell’arto superiore; posture incongrue</a:t>
            </a:r>
          </a:p>
          <a:p>
            <a:pPr algn="just" rtl="0">
              <a:spcBef>
                <a:spcPts val="0"/>
              </a:spcBef>
              <a:spcAft>
                <a:spcPts val="0"/>
              </a:spcAft>
            </a:pPr>
            <a:r>
              <a:rPr lang="it-IT" sz="2000" b="1" i="0" u="sng" strike="noStrike" dirty="0">
                <a:solidFill>
                  <a:schemeClr val="tx2"/>
                </a:solidFill>
                <a:effectLst/>
                <a:latin typeface="+mn-lt"/>
              </a:rPr>
              <a:t>RUMORE</a:t>
            </a:r>
            <a:endParaRPr lang="it-IT" sz="2000" b="1" u="sng" dirty="0">
              <a:solidFill>
                <a:schemeClr val="tx2"/>
              </a:solidFill>
              <a:effectLst/>
              <a:latin typeface="+mn-lt"/>
            </a:endParaRPr>
          </a:p>
          <a:p>
            <a:pPr algn="just" rtl="0">
              <a:spcBef>
                <a:spcPts val="0"/>
              </a:spcBef>
              <a:spcAft>
                <a:spcPts val="0"/>
              </a:spcAft>
            </a:pPr>
            <a:r>
              <a:rPr lang="it-IT" sz="2000" b="0" i="0" u="none" strike="noStrike" dirty="0">
                <a:solidFill>
                  <a:schemeClr val="tx2"/>
                </a:solidFill>
                <a:effectLst/>
                <a:latin typeface="+mn-lt"/>
              </a:rPr>
              <a:t>I trattori possono raggiungere un </a:t>
            </a:r>
            <a:r>
              <a:rPr lang="it-IT" sz="2000" b="0" i="0" u="none" strike="noStrike" dirty="0" err="1">
                <a:solidFill>
                  <a:schemeClr val="tx2"/>
                </a:solidFill>
                <a:effectLst/>
                <a:latin typeface="+mn-lt"/>
              </a:rPr>
              <a:t>Leq</a:t>
            </a:r>
            <a:r>
              <a:rPr lang="it-IT" sz="2000" b="0" i="0" u="none" strike="noStrike" dirty="0">
                <a:solidFill>
                  <a:schemeClr val="tx2"/>
                </a:solidFill>
                <a:effectLst/>
                <a:latin typeface="+mn-lt"/>
              </a:rPr>
              <a:t> di 80-90 dB in base al tipo di lavorazione e alle caratteristiche del mezzo (cabina, finestrini), gli attrezzi raggiungono livelli variabili</a:t>
            </a:r>
          </a:p>
          <a:p>
            <a:pPr algn="just" rtl="0">
              <a:spcBef>
                <a:spcPts val="0"/>
              </a:spcBef>
              <a:spcAft>
                <a:spcPts val="0"/>
              </a:spcAft>
            </a:pPr>
            <a:r>
              <a:rPr lang="it-IT" sz="2000" b="1" i="0" u="sng" strike="noStrike" dirty="0">
                <a:solidFill>
                  <a:schemeClr val="tx2"/>
                </a:solidFill>
                <a:effectLst/>
                <a:latin typeface="+mn-lt"/>
              </a:rPr>
              <a:t>VIBRAZIONI</a:t>
            </a:r>
            <a:endParaRPr lang="it-IT" sz="2000" b="1" u="sng" dirty="0">
              <a:solidFill>
                <a:schemeClr val="tx2"/>
              </a:solidFill>
              <a:effectLst/>
              <a:latin typeface="+mn-lt"/>
            </a:endParaRPr>
          </a:p>
          <a:p>
            <a:pPr algn="just" rtl="0">
              <a:spcBef>
                <a:spcPts val="0"/>
              </a:spcBef>
              <a:spcAft>
                <a:spcPts val="0"/>
              </a:spcAft>
            </a:pPr>
            <a:r>
              <a:rPr lang="it-IT" sz="2000" b="0" i="0" u="none" strike="noStrike" dirty="0">
                <a:solidFill>
                  <a:schemeClr val="tx2"/>
                </a:solidFill>
                <a:effectLst/>
                <a:latin typeface="+mn-lt"/>
              </a:rPr>
              <a:t>Sia mano-braccio (attrezzi) che corpo intero (mezzi agricoli)</a:t>
            </a:r>
          </a:p>
          <a:p>
            <a:pPr algn="just" rtl="0">
              <a:spcBef>
                <a:spcPts val="0"/>
              </a:spcBef>
              <a:spcAft>
                <a:spcPts val="0"/>
              </a:spcAft>
            </a:pPr>
            <a:r>
              <a:rPr lang="it-IT" sz="2000" b="1" i="0" u="sng" strike="noStrike" dirty="0">
                <a:solidFill>
                  <a:schemeClr val="tx2"/>
                </a:solidFill>
                <a:effectLst/>
                <a:latin typeface="+mn-lt"/>
              </a:rPr>
              <a:t>CLIMA</a:t>
            </a:r>
            <a:endParaRPr lang="it-IT" sz="2000" b="1" u="sng" dirty="0">
              <a:solidFill>
                <a:schemeClr val="tx2"/>
              </a:solidFill>
              <a:effectLst/>
              <a:latin typeface="+mn-lt"/>
            </a:endParaRPr>
          </a:p>
          <a:p>
            <a:pPr algn="just" rtl="0">
              <a:spcBef>
                <a:spcPts val="0"/>
              </a:spcBef>
              <a:spcAft>
                <a:spcPts val="0"/>
              </a:spcAft>
            </a:pPr>
            <a:r>
              <a:rPr lang="it-IT" sz="2000" b="0" i="0" u="none" strike="noStrike" dirty="0">
                <a:solidFill>
                  <a:schemeClr val="tx2"/>
                </a:solidFill>
                <a:effectLst/>
                <a:latin typeface="+mn-lt"/>
              </a:rPr>
              <a:t>Quasi sempre il lavoro in condizioni sfavorevoli è associato ad importante sforzo fisico</a:t>
            </a:r>
          </a:p>
          <a:p>
            <a:pPr algn="just" rtl="0">
              <a:spcBef>
                <a:spcPts val="0"/>
              </a:spcBef>
              <a:spcAft>
                <a:spcPts val="0"/>
              </a:spcAft>
            </a:pPr>
            <a:r>
              <a:rPr lang="it-IT" sz="2000" b="1" i="0" u="sng" strike="noStrike" dirty="0">
                <a:solidFill>
                  <a:schemeClr val="tx2"/>
                </a:solidFill>
                <a:effectLst/>
                <a:latin typeface="+mn-lt"/>
              </a:rPr>
              <a:t>RADIAZIONE SOLARE</a:t>
            </a:r>
            <a:endParaRPr lang="it-IT" sz="2000" b="1" u="sng" dirty="0">
              <a:solidFill>
                <a:schemeClr val="tx2"/>
              </a:solidFill>
              <a:effectLst/>
              <a:latin typeface="+mn-lt"/>
            </a:endParaRPr>
          </a:p>
        </p:txBody>
      </p:sp>
      <p:sp>
        <p:nvSpPr>
          <p:cNvPr id="4" name="CasellaDiTesto 3">
            <a:extLst>
              <a:ext uri="{FF2B5EF4-FFF2-40B4-BE49-F238E27FC236}">
                <a16:creationId xmlns:a16="http://schemas.microsoft.com/office/drawing/2014/main" id="{DD426B86-5FC8-C314-3DB1-31667B4FE14C}"/>
              </a:ext>
            </a:extLst>
          </p:cNvPr>
          <p:cNvSpPr txBox="1"/>
          <p:nvPr/>
        </p:nvSpPr>
        <p:spPr>
          <a:xfrm>
            <a:off x="6744072" y="1535789"/>
            <a:ext cx="5400600" cy="3170099"/>
          </a:xfrm>
          <a:prstGeom prst="rect">
            <a:avLst/>
          </a:prstGeom>
          <a:noFill/>
        </p:spPr>
        <p:txBody>
          <a:bodyPr wrap="square">
            <a:spAutoFit/>
          </a:bodyPr>
          <a:lstStyle/>
          <a:p>
            <a:pPr algn="just" rtl="0">
              <a:spcBef>
                <a:spcPts val="0"/>
              </a:spcBef>
              <a:spcAft>
                <a:spcPts val="0"/>
              </a:spcAft>
            </a:pPr>
            <a:r>
              <a:rPr lang="it-IT" sz="2000" b="1" u="sng" dirty="0">
                <a:solidFill>
                  <a:schemeClr val="tx2"/>
                </a:solidFill>
                <a:latin typeface="+mn-lt"/>
              </a:rPr>
              <a:t>RISCHIO CHIMICO</a:t>
            </a:r>
          </a:p>
          <a:p>
            <a:pPr algn="just">
              <a:spcBef>
                <a:spcPts val="0"/>
              </a:spcBef>
              <a:spcAft>
                <a:spcPts val="0"/>
              </a:spcAft>
            </a:pPr>
            <a:r>
              <a:rPr lang="it-IT" sz="2000" dirty="0">
                <a:solidFill>
                  <a:schemeClr val="tx2"/>
                </a:solidFill>
                <a:latin typeface="+mn-lt"/>
              </a:rPr>
              <a:t>Utilizzo di fitosanitari, carburanti, oli</a:t>
            </a:r>
          </a:p>
          <a:p>
            <a:pPr marL="285750" indent="-285750" algn="just">
              <a:spcBef>
                <a:spcPts val="0"/>
              </a:spcBef>
              <a:spcAft>
                <a:spcPts val="0"/>
              </a:spcAft>
              <a:buFont typeface="Arial" panose="020B0604020202020204" pitchFamily="34" charset="0"/>
              <a:buChar char="•"/>
            </a:pPr>
            <a:endParaRPr lang="it-IT" sz="2000" dirty="0">
              <a:solidFill>
                <a:schemeClr val="tx2"/>
              </a:solidFill>
              <a:latin typeface="+mn-lt"/>
            </a:endParaRPr>
          </a:p>
          <a:p>
            <a:pPr algn="just">
              <a:spcBef>
                <a:spcPts val="0"/>
              </a:spcBef>
              <a:spcAft>
                <a:spcPts val="0"/>
              </a:spcAft>
            </a:pPr>
            <a:r>
              <a:rPr lang="it-IT" sz="2000" b="1" u="sng" dirty="0">
                <a:solidFill>
                  <a:schemeClr val="tx2"/>
                </a:solidFill>
                <a:latin typeface="+mn-lt"/>
              </a:rPr>
              <a:t>RISCHIO BIOLOGICO</a:t>
            </a:r>
          </a:p>
          <a:p>
            <a:r>
              <a:rPr lang="it-IT" sz="2000" dirty="0">
                <a:solidFill>
                  <a:schemeClr val="tx2"/>
                </a:solidFill>
                <a:latin typeface="+mn-lt"/>
              </a:rPr>
              <a:t>Tetano, aflatossine, miceti/muffe, zoonosi</a:t>
            </a:r>
          </a:p>
          <a:p>
            <a:pPr marL="285750" indent="-285750" algn="just">
              <a:spcBef>
                <a:spcPts val="0"/>
              </a:spcBef>
              <a:spcAft>
                <a:spcPts val="0"/>
              </a:spcAft>
              <a:buFont typeface="Arial" panose="020B0604020202020204" pitchFamily="34" charset="0"/>
              <a:buChar char="•"/>
            </a:pPr>
            <a:endParaRPr lang="it-IT" sz="2000" dirty="0">
              <a:solidFill>
                <a:schemeClr val="tx2"/>
              </a:solidFill>
              <a:latin typeface="+mn-lt"/>
            </a:endParaRPr>
          </a:p>
          <a:p>
            <a:pPr algn="just">
              <a:spcBef>
                <a:spcPts val="0"/>
              </a:spcBef>
              <a:spcAft>
                <a:spcPts val="0"/>
              </a:spcAft>
            </a:pPr>
            <a:r>
              <a:rPr lang="it-IT" sz="2000" b="1" u="sng" dirty="0">
                <a:solidFill>
                  <a:schemeClr val="tx2"/>
                </a:solidFill>
                <a:latin typeface="+mn-lt"/>
              </a:rPr>
              <a:t>RISCHIO CANCEROGENO</a:t>
            </a:r>
          </a:p>
          <a:p>
            <a:pPr marL="285750" indent="-285750" algn="just">
              <a:spcBef>
                <a:spcPts val="0"/>
              </a:spcBef>
              <a:spcAft>
                <a:spcPts val="0"/>
              </a:spcAft>
              <a:buFont typeface="Arial" panose="020B0604020202020204" pitchFamily="34" charset="0"/>
              <a:buChar char="•"/>
            </a:pPr>
            <a:endParaRPr lang="it-IT" sz="2000" dirty="0">
              <a:solidFill>
                <a:schemeClr val="tx2"/>
              </a:solidFill>
              <a:latin typeface="+mn-lt"/>
            </a:endParaRPr>
          </a:p>
          <a:p>
            <a:pPr algn="just">
              <a:spcBef>
                <a:spcPts val="0"/>
              </a:spcBef>
              <a:spcAft>
                <a:spcPts val="0"/>
              </a:spcAft>
            </a:pPr>
            <a:r>
              <a:rPr lang="it-IT" sz="2000" b="1" u="sng" dirty="0">
                <a:solidFill>
                  <a:schemeClr val="tx2"/>
                </a:solidFill>
                <a:latin typeface="+mn-lt"/>
              </a:rPr>
              <a:t>LAVORO NOTTURNO </a:t>
            </a:r>
            <a:endParaRPr lang="it-IT" sz="2000" dirty="0">
              <a:solidFill>
                <a:schemeClr val="tx2"/>
              </a:solidFill>
              <a:latin typeface="+mn-lt"/>
            </a:endParaRPr>
          </a:p>
          <a:p>
            <a:pPr algn="just" rtl="0">
              <a:spcBef>
                <a:spcPts val="0"/>
              </a:spcBef>
              <a:spcAft>
                <a:spcPts val="0"/>
              </a:spcAft>
            </a:pPr>
            <a:endParaRPr lang="it-IT" sz="2000" b="1" u="sng" dirty="0">
              <a:solidFill>
                <a:schemeClr val="tx2"/>
              </a:solidFill>
              <a:latin typeface="+mn-lt"/>
            </a:endParaRPr>
          </a:p>
        </p:txBody>
      </p:sp>
    </p:spTree>
    <p:extLst>
      <p:ext uri="{BB962C8B-B14F-4D97-AF65-F5344CB8AC3E}">
        <p14:creationId xmlns:p14="http://schemas.microsoft.com/office/powerpoint/2010/main" val="1709278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olo 3">
            <a:extLst>
              <a:ext uri="{FF2B5EF4-FFF2-40B4-BE49-F238E27FC236}">
                <a16:creationId xmlns:a16="http://schemas.microsoft.com/office/drawing/2014/main" id="{8B3F18AE-58EE-4D69-AB4A-104ABC9F5D3E}"/>
              </a:ext>
            </a:extLst>
          </p:cNvPr>
          <p:cNvSpPr>
            <a:spLocks noGrp="1"/>
          </p:cNvSpPr>
          <p:nvPr>
            <p:ph type="title"/>
          </p:nvPr>
        </p:nvSpPr>
        <p:spPr>
          <a:xfrm>
            <a:off x="1556685" y="0"/>
            <a:ext cx="9506272" cy="908720"/>
          </a:xfrm>
        </p:spPr>
        <p:txBody>
          <a:bodyPr>
            <a:normAutofit/>
          </a:bodyPr>
          <a:lstStyle/>
          <a:p>
            <a:pPr algn="ctr"/>
            <a:r>
              <a:rPr lang="it-IT" sz="3600" dirty="0">
                <a:solidFill>
                  <a:srgbClr val="0070C0"/>
                </a:solidFill>
                <a:latin typeface="Avenir LT Std 55 Roman" panose="020B0503020203020204" pitchFamily="34" charset="0"/>
              </a:rPr>
              <a:t>Protocollo sec. LG Reg. Lombardia</a:t>
            </a:r>
          </a:p>
        </p:txBody>
      </p:sp>
      <p:sp>
        <p:nvSpPr>
          <p:cNvPr id="7" name="CasellaDiTesto 6">
            <a:extLst>
              <a:ext uri="{FF2B5EF4-FFF2-40B4-BE49-F238E27FC236}">
                <a16:creationId xmlns:a16="http://schemas.microsoft.com/office/drawing/2014/main" id="{6FF3CC07-9D7D-4FA5-8FB2-D91494DA0ADC}"/>
              </a:ext>
            </a:extLst>
          </p:cNvPr>
          <p:cNvSpPr txBox="1"/>
          <p:nvPr/>
        </p:nvSpPr>
        <p:spPr>
          <a:xfrm>
            <a:off x="1129042" y="1340768"/>
            <a:ext cx="10223541" cy="3477875"/>
          </a:xfrm>
          <a:prstGeom prst="rect">
            <a:avLst/>
          </a:prstGeom>
          <a:noFill/>
        </p:spPr>
        <p:txBody>
          <a:bodyPr wrap="square">
            <a:spAutoFit/>
          </a:bodyPr>
          <a:lstStyle/>
          <a:p>
            <a:pPr marL="342900" indent="-342900"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Visita medica annuale </a:t>
            </a:r>
          </a:p>
          <a:p>
            <a:pPr marL="342900" indent="-342900"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Valutazione morfo-funzionale rachide – polso – spalla</a:t>
            </a:r>
            <a:endParaRPr lang="it-IT" sz="2000" dirty="0">
              <a:solidFill>
                <a:schemeClr val="tx2"/>
              </a:solidFill>
              <a:highlight>
                <a:srgbClr val="FFFF00"/>
              </a:highlight>
              <a:latin typeface="+mn-lt"/>
            </a:endParaRPr>
          </a:p>
          <a:p>
            <a:pPr marL="342900" indent="-342900"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Valutazione della cute</a:t>
            </a:r>
          </a:p>
          <a:p>
            <a:pPr marL="342900" indent="-342900" rtl="0" fontAlgn="base">
              <a:spcBef>
                <a:spcPts val="0"/>
              </a:spcBef>
              <a:spcAft>
                <a:spcPts val="0"/>
              </a:spcAft>
              <a:buFont typeface="Wingdings" panose="05000000000000000000" pitchFamily="2" charset="2"/>
              <a:buChar char="§"/>
            </a:pPr>
            <a:endParaRPr lang="it-IT" sz="2000" b="0" i="0" u="none" strike="noStrike" dirty="0">
              <a:solidFill>
                <a:schemeClr val="tx2"/>
              </a:solidFill>
              <a:effectLst/>
              <a:latin typeface="+mn-lt"/>
            </a:endParaRPr>
          </a:p>
          <a:p>
            <a:pPr marL="342900" indent="-342900" rtl="0" fontAlgn="base">
              <a:spcBef>
                <a:spcPts val="0"/>
              </a:spcBef>
              <a:spcAft>
                <a:spcPts val="0"/>
              </a:spcAft>
              <a:buFont typeface="Wingdings" panose="05000000000000000000" pitchFamily="2" charset="2"/>
              <a:buChar char="§"/>
            </a:pPr>
            <a:r>
              <a:rPr lang="it-IT" sz="2000" b="1" i="0" u="none" strike="noStrike" dirty="0">
                <a:solidFill>
                  <a:srgbClr val="0070C0"/>
                </a:solidFill>
                <a:effectLst/>
                <a:latin typeface="+mn-lt"/>
              </a:rPr>
              <a:t>Audiometria</a:t>
            </a:r>
          </a:p>
          <a:p>
            <a:pPr marL="342900" indent="-342900" rtl="0" fontAlgn="base">
              <a:spcBef>
                <a:spcPts val="0"/>
              </a:spcBef>
              <a:spcAft>
                <a:spcPts val="0"/>
              </a:spcAft>
              <a:buFont typeface="Wingdings" panose="05000000000000000000" pitchFamily="2" charset="2"/>
              <a:buChar char="§"/>
            </a:pPr>
            <a:r>
              <a:rPr lang="it-IT" sz="2000" b="1" i="0" u="none" strike="noStrike" dirty="0">
                <a:solidFill>
                  <a:srgbClr val="0070C0"/>
                </a:solidFill>
                <a:effectLst/>
                <a:latin typeface="+mn-lt"/>
              </a:rPr>
              <a:t>Spirometria </a:t>
            </a:r>
          </a:p>
          <a:p>
            <a:pPr marL="342900" indent="-342900" rtl="0" fontAlgn="base">
              <a:spcBef>
                <a:spcPts val="0"/>
              </a:spcBef>
              <a:spcAft>
                <a:spcPts val="0"/>
              </a:spcAft>
              <a:buFont typeface="Wingdings" panose="05000000000000000000" pitchFamily="2" charset="2"/>
              <a:buChar char="§"/>
            </a:pPr>
            <a:r>
              <a:rPr lang="it-IT" sz="2000" b="1" i="0" u="none" strike="noStrike" dirty="0">
                <a:solidFill>
                  <a:srgbClr val="0070C0"/>
                </a:solidFill>
                <a:effectLst/>
                <a:latin typeface="+mn-lt"/>
              </a:rPr>
              <a:t>Elettrocardiografia basale</a:t>
            </a:r>
          </a:p>
          <a:p>
            <a:pPr marL="342900" indent="-342900" rtl="0" fontAlgn="base">
              <a:spcBef>
                <a:spcPts val="0"/>
              </a:spcBef>
              <a:spcAft>
                <a:spcPts val="0"/>
              </a:spcAft>
              <a:buFont typeface="Wingdings" panose="05000000000000000000" pitchFamily="2" charset="2"/>
              <a:buChar char="§"/>
            </a:pPr>
            <a:endParaRPr lang="it-IT" sz="2000" b="0" i="0" u="none" strike="noStrike" dirty="0">
              <a:solidFill>
                <a:schemeClr val="tx2"/>
              </a:solidFill>
              <a:effectLst/>
              <a:latin typeface="+mn-lt"/>
            </a:endParaRPr>
          </a:p>
          <a:p>
            <a:pPr marL="342900" indent="-342900"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Verifica della copertura antitetanica ed eventuale vaccinazione</a:t>
            </a:r>
          </a:p>
          <a:p>
            <a:pPr marL="342900" indent="-342900"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Sorveglianza per assenza di </a:t>
            </a:r>
            <a:r>
              <a:rPr lang="it-IT" sz="2000" b="0" i="0" u="none" strike="noStrike" dirty="0" err="1">
                <a:solidFill>
                  <a:schemeClr val="tx2"/>
                </a:solidFill>
                <a:effectLst/>
                <a:latin typeface="+mn-lt"/>
              </a:rPr>
              <a:t>alcoldipendenza</a:t>
            </a:r>
            <a:r>
              <a:rPr lang="it-IT" sz="2000" b="0" i="0" u="none" strike="noStrike" dirty="0">
                <a:solidFill>
                  <a:schemeClr val="tx2"/>
                </a:solidFill>
                <a:effectLst/>
                <a:latin typeface="+mn-lt"/>
              </a:rPr>
              <a:t>/ tossicodipendenza per le mansioni previste</a:t>
            </a:r>
          </a:p>
        </p:txBody>
      </p:sp>
      <p:sp>
        <p:nvSpPr>
          <p:cNvPr id="8" name="CasellaDiTesto 7">
            <a:extLst>
              <a:ext uri="{FF2B5EF4-FFF2-40B4-BE49-F238E27FC236}">
                <a16:creationId xmlns:a16="http://schemas.microsoft.com/office/drawing/2014/main" id="{18D1137D-CA45-4073-8ADB-98D2A20BEA48}"/>
              </a:ext>
            </a:extLst>
          </p:cNvPr>
          <p:cNvSpPr txBox="1"/>
          <p:nvPr/>
        </p:nvSpPr>
        <p:spPr>
          <a:xfrm>
            <a:off x="1129042" y="4956932"/>
            <a:ext cx="10223541" cy="1323439"/>
          </a:xfrm>
          <a:prstGeom prst="rect">
            <a:avLst/>
          </a:prstGeom>
          <a:noFill/>
        </p:spPr>
        <p:txBody>
          <a:bodyPr wrap="square">
            <a:spAutoFit/>
          </a:bodyPr>
          <a:lstStyle/>
          <a:p>
            <a:pPr algn="just" rtl="0">
              <a:spcBef>
                <a:spcPts val="0"/>
              </a:spcBef>
              <a:spcAft>
                <a:spcPts val="0"/>
              </a:spcAft>
            </a:pPr>
            <a:r>
              <a:rPr lang="it-IT" sz="2000" b="1" i="0" u="none" strike="noStrike" dirty="0">
                <a:solidFill>
                  <a:schemeClr val="tx2"/>
                </a:solidFill>
                <a:effectLst/>
                <a:latin typeface="+mn-lt"/>
              </a:rPr>
              <a:t>Accertamenti opzionali</a:t>
            </a:r>
            <a:r>
              <a:rPr lang="it-IT" sz="2000" i="0" u="none" strike="noStrike" dirty="0">
                <a:solidFill>
                  <a:schemeClr val="tx2"/>
                </a:solidFill>
                <a:effectLst/>
                <a:latin typeface="+mn-lt"/>
              </a:rPr>
              <a:t>:</a:t>
            </a:r>
            <a:r>
              <a:rPr lang="it-IT" sz="2000" b="1" dirty="0">
                <a:solidFill>
                  <a:schemeClr val="tx2"/>
                </a:solidFill>
                <a:latin typeface="+mn-lt"/>
              </a:rPr>
              <a:t> </a:t>
            </a:r>
            <a:r>
              <a:rPr lang="it-IT" sz="2000" b="0" i="0" u="none" strike="noStrike" dirty="0">
                <a:solidFill>
                  <a:schemeClr val="tx2"/>
                </a:solidFill>
                <a:effectLst/>
                <a:latin typeface="+mn-lt"/>
              </a:rPr>
              <a:t>raccomandati almeno alla prima visita, poi con periodicità biennale/triennale quale valutazione generica dello stato di salute.</a:t>
            </a:r>
            <a:endParaRPr lang="it-IT" sz="2000" b="0" dirty="0">
              <a:solidFill>
                <a:schemeClr val="tx2"/>
              </a:solidFill>
              <a:effectLst/>
              <a:latin typeface="+mn-lt"/>
            </a:endParaRPr>
          </a:p>
          <a:p>
            <a:pPr marL="342900" indent="-342900" algn="just" rtl="0">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Emocromo e formula leucocitaria, glicemia, AST, ALT, GGT</a:t>
            </a:r>
          </a:p>
          <a:p>
            <a:pPr marL="342900" indent="-342900" algn="just" rtl="0">
              <a:spcBef>
                <a:spcPts val="0"/>
              </a:spcBef>
              <a:spcAft>
                <a:spcPts val="0"/>
              </a:spcAft>
              <a:buFont typeface="Wingdings" panose="05000000000000000000" pitchFamily="2" charset="2"/>
              <a:buChar char="§"/>
            </a:pPr>
            <a:r>
              <a:rPr lang="it-IT" sz="2000" dirty="0">
                <a:solidFill>
                  <a:schemeClr val="tx2"/>
                </a:solidFill>
                <a:latin typeface="+mn-lt"/>
              </a:rPr>
              <a:t>C</a:t>
            </a:r>
            <a:r>
              <a:rPr lang="it-IT" sz="2000" b="0" i="0" u="none" strike="noStrike" dirty="0">
                <a:solidFill>
                  <a:schemeClr val="tx2"/>
                </a:solidFill>
                <a:effectLst/>
                <a:latin typeface="+mn-lt"/>
              </a:rPr>
              <a:t>reatinina, chimico-fisico urine</a:t>
            </a:r>
            <a:endParaRPr lang="it-IT" sz="2000" dirty="0">
              <a:solidFill>
                <a:schemeClr val="tx2"/>
              </a:solidFill>
              <a:latin typeface="+mn-lt"/>
            </a:endParaRPr>
          </a:p>
        </p:txBody>
      </p:sp>
    </p:spTree>
    <p:extLst>
      <p:ext uri="{BB962C8B-B14F-4D97-AF65-F5344CB8AC3E}">
        <p14:creationId xmlns:p14="http://schemas.microsoft.com/office/powerpoint/2010/main" val="25163528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7D7E1921-49E5-4C8E-A002-C8145BB4BE37}"/>
              </a:ext>
            </a:extLst>
          </p:cNvPr>
          <p:cNvSpPr/>
          <p:nvPr/>
        </p:nvSpPr>
        <p:spPr>
          <a:xfrm>
            <a:off x="515379" y="1120676"/>
            <a:ext cx="11161240" cy="3970318"/>
          </a:xfrm>
          <a:prstGeom prst="rect">
            <a:avLst/>
          </a:prstGeom>
        </p:spPr>
        <p:txBody>
          <a:bodyPr wrap="square">
            <a:spAutoFit/>
          </a:bodyPr>
          <a:lstStyle/>
          <a:p>
            <a:r>
              <a:rPr lang="it-IT" sz="2400" b="1" dirty="0">
                <a:solidFill>
                  <a:schemeClr val="accent1">
                    <a:lumMod val="90000"/>
                    <a:lumOff val="10000"/>
                  </a:schemeClr>
                </a:solidFill>
                <a:latin typeface="Calibri" panose="020F0502020204030204" pitchFamily="34" charset="0"/>
                <a:cs typeface="Calibri" panose="020F0502020204030204" pitchFamily="34" charset="0"/>
              </a:rPr>
              <a:t>Accertamenti comuni a tutti i lavoratori </a:t>
            </a:r>
          </a:p>
          <a:p>
            <a:endParaRPr lang="it-IT" sz="2400" b="1" dirty="0">
              <a:solidFill>
                <a:schemeClr val="accent1">
                  <a:lumMod val="90000"/>
                  <a:lumOff val="10000"/>
                </a:schemeClr>
              </a:solidFill>
              <a:latin typeface="Calibri" panose="020F0502020204030204" pitchFamily="34" charset="0"/>
              <a:cs typeface="Calibri" panose="020F0502020204030204" pitchFamily="34" charset="0"/>
            </a:endParaRPr>
          </a:p>
          <a:p>
            <a:pPr algn="just"/>
            <a:r>
              <a:rPr lang="it-IT" sz="2000" dirty="0">
                <a:solidFill>
                  <a:srgbClr val="000000"/>
                </a:solidFill>
                <a:latin typeface="Calibri" panose="020F0502020204030204" pitchFamily="34" charset="0"/>
                <a:cs typeface="Calibri" panose="020F0502020204030204" pitchFamily="34" charset="0"/>
              </a:rPr>
              <a:t>Il programma di Sorveglianza Sanitaria prevede accertamenti comuni a tutti i lavoratori, unitamente ad accertamenti mirati per specifici sottogruppi di rischio.</a:t>
            </a:r>
          </a:p>
          <a:p>
            <a:pPr algn="just"/>
            <a:r>
              <a:rPr lang="it-IT" sz="2000" dirty="0">
                <a:solidFill>
                  <a:srgbClr val="000000"/>
                </a:solidFill>
                <a:latin typeface="Calibri" panose="020F0502020204030204" pitchFamily="34" charset="0"/>
                <a:cs typeface="Calibri" panose="020F0502020204030204" pitchFamily="34" charset="0"/>
              </a:rPr>
              <a:t>Il  medico competente personalizza gli accertamenti individuali sulla base di anamnesi e visita medica. </a:t>
            </a:r>
          </a:p>
          <a:p>
            <a:pPr marL="342900" indent="-342900" algn="just">
              <a:buFont typeface="Wingdings" panose="05000000000000000000" pitchFamily="2" charset="2"/>
              <a:buChar char="Ø"/>
            </a:pPr>
            <a:r>
              <a:rPr lang="it-IT" sz="2400" b="1" dirty="0">
                <a:solidFill>
                  <a:srgbClr val="000000"/>
                </a:solidFill>
                <a:latin typeface="Calibri" panose="020F0502020204030204" pitchFamily="34" charset="0"/>
                <a:cs typeface="Calibri" panose="020F0502020204030204" pitchFamily="34" charset="0"/>
              </a:rPr>
              <a:t>Visita medica </a:t>
            </a:r>
            <a:r>
              <a:rPr lang="it-IT" sz="2000" dirty="0">
                <a:solidFill>
                  <a:srgbClr val="000000"/>
                </a:solidFill>
                <a:latin typeface="Calibri" panose="020F0502020204030204" pitchFamily="34" charset="0"/>
                <a:cs typeface="Calibri" panose="020F0502020204030204" pitchFamily="34" charset="0"/>
              </a:rPr>
              <a:t>con raccolta di anamnesi dettagliata, con periodicità generalmente </a:t>
            </a:r>
            <a:r>
              <a:rPr lang="it-IT" sz="2000" u="sng" dirty="0">
                <a:solidFill>
                  <a:srgbClr val="000000"/>
                </a:solidFill>
                <a:latin typeface="Calibri" panose="020F0502020204030204" pitchFamily="34" charset="0"/>
                <a:cs typeface="Calibri" panose="020F0502020204030204" pitchFamily="34" charset="0"/>
              </a:rPr>
              <a:t>annuale.</a:t>
            </a:r>
          </a:p>
          <a:p>
            <a:pPr algn="just"/>
            <a:r>
              <a:rPr lang="it-IT" sz="2000" dirty="0">
                <a:solidFill>
                  <a:srgbClr val="000000"/>
                </a:solidFill>
                <a:latin typeface="Calibri" panose="020F0502020204030204" pitchFamily="34" charset="0"/>
                <a:cs typeface="Calibri" panose="020F0502020204030204" pitchFamily="34" charset="0"/>
              </a:rPr>
              <a:t>La periodicità degli accertamenti integrativi è definita in base ai dati biostatistici e ai risultati delle attività di valutazione del rischio condotte. </a:t>
            </a:r>
          </a:p>
          <a:p>
            <a:pPr algn="just"/>
            <a:endParaRPr lang="it-IT" sz="2000" dirty="0">
              <a:solidFill>
                <a:srgbClr val="000000"/>
              </a:solidFill>
              <a:latin typeface="Calibri" panose="020F0502020204030204" pitchFamily="34" charset="0"/>
              <a:cs typeface="Calibri" panose="020F0502020204030204" pitchFamily="34" charset="0"/>
            </a:endParaRPr>
          </a:p>
          <a:p>
            <a:pPr algn="just"/>
            <a:r>
              <a:rPr lang="it-IT" sz="2000" dirty="0">
                <a:solidFill>
                  <a:srgbClr val="000000"/>
                </a:solidFill>
                <a:latin typeface="Calibri" panose="020F0502020204030204" pitchFamily="34" charset="0"/>
                <a:cs typeface="Calibri" panose="020F0502020204030204" pitchFamily="34" charset="0"/>
              </a:rPr>
              <a:t>È importante definire in sede preventiva lo stato di </a:t>
            </a:r>
            <a:r>
              <a:rPr lang="it-IT" sz="2000" b="1" dirty="0">
                <a:solidFill>
                  <a:srgbClr val="000000"/>
                </a:solidFill>
                <a:latin typeface="Calibri" panose="020F0502020204030204" pitchFamily="34" charset="0"/>
                <a:cs typeface="Calibri" panose="020F0502020204030204" pitchFamily="34" charset="0"/>
              </a:rPr>
              <a:t>immunizzazione verso il tetano </a:t>
            </a:r>
            <a:r>
              <a:rPr lang="it-IT" sz="2000" dirty="0">
                <a:solidFill>
                  <a:srgbClr val="000000"/>
                </a:solidFill>
                <a:latin typeface="Calibri" panose="020F0502020204030204" pitchFamily="34" charset="0"/>
                <a:cs typeface="Calibri" panose="020F0502020204030204" pitchFamily="34" charset="0"/>
              </a:rPr>
              <a:t>e il programma di richiami. Nei casi in cui non sia possibile definire la necessità di richiamo o vaccinazione, si raccomanda l’esecuzione della determinazione del titolo anticorpale. </a:t>
            </a:r>
            <a:endParaRPr lang="it-IT" sz="2000" dirty="0"/>
          </a:p>
        </p:txBody>
      </p:sp>
      <p:sp>
        <p:nvSpPr>
          <p:cNvPr id="4" name="Rettangolo 3">
            <a:extLst>
              <a:ext uri="{FF2B5EF4-FFF2-40B4-BE49-F238E27FC236}">
                <a16:creationId xmlns:a16="http://schemas.microsoft.com/office/drawing/2014/main" id="{4AE0355F-FA2D-4765-ACBF-C22BC5B26115}"/>
              </a:ext>
            </a:extLst>
          </p:cNvPr>
          <p:cNvSpPr/>
          <p:nvPr/>
        </p:nvSpPr>
        <p:spPr>
          <a:xfrm>
            <a:off x="569385" y="5157192"/>
            <a:ext cx="11053227" cy="1477328"/>
          </a:xfrm>
          <a:prstGeom prst="rect">
            <a:avLst/>
          </a:prstGeom>
          <a:solidFill>
            <a:schemeClr val="accent1">
              <a:lumMod val="10000"/>
              <a:lumOff val="90000"/>
            </a:schemeClr>
          </a:solidFill>
        </p:spPr>
        <p:txBody>
          <a:bodyPr wrap="square">
            <a:spAutoFit/>
          </a:bodyPr>
          <a:lstStyle/>
          <a:p>
            <a:pPr algn="just"/>
            <a:r>
              <a:rPr lang="it-IT" b="1" dirty="0">
                <a:solidFill>
                  <a:schemeClr val="tx2"/>
                </a:solidFill>
                <a:latin typeface="Calibri" panose="020F0502020204030204" pitchFamily="34" charset="0"/>
                <a:cs typeface="Calibri" panose="020F0502020204030204" pitchFamily="34" charset="0"/>
              </a:rPr>
              <a:t>&lt; 0.001 </a:t>
            </a:r>
            <a:r>
              <a:rPr lang="it-IT" b="1" dirty="0" err="1">
                <a:solidFill>
                  <a:schemeClr val="tx2"/>
                </a:solidFill>
                <a:latin typeface="Calibri" panose="020F0502020204030204" pitchFamily="34" charset="0"/>
                <a:cs typeface="Calibri" panose="020F0502020204030204" pitchFamily="34" charset="0"/>
              </a:rPr>
              <a:t>iu</a:t>
            </a:r>
            <a:r>
              <a:rPr lang="it-IT" b="1" dirty="0">
                <a:solidFill>
                  <a:schemeClr val="tx2"/>
                </a:solidFill>
                <a:latin typeface="Calibri" panose="020F0502020204030204" pitchFamily="34" charset="0"/>
                <a:cs typeface="Calibri" panose="020F0502020204030204" pitchFamily="34" charset="0"/>
              </a:rPr>
              <a:t>/ml: </a:t>
            </a:r>
            <a:r>
              <a:rPr lang="it-IT" dirty="0">
                <a:solidFill>
                  <a:schemeClr val="tx2"/>
                </a:solidFill>
                <a:latin typeface="Calibri" panose="020F0502020204030204" pitchFamily="34" charset="0"/>
                <a:cs typeface="Calibri" panose="020F0502020204030204" pitchFamily="34" charset="0"/>
              </a:rPr>
              <a:t>assenza di protezione</a:t>
            </a:r>
          </a:p>
          <a:p>
            <a:pPr algn="just"/>
            <a:r>
              <a:rPr lang="it-IT" b="1" dirty="0">
                <a:solidFill>
                  <a:schemeClr val="tx2"/>
                </a:solidFill>
                <a:latin typeface="Calibri" panose="020F0502020204030204" pitchFamily="34" charset="0"/>
                <a:cs typeface="Calibri" panose="020F0502020204030204" pitchFamily="34" charset="0"/>
              </a:rPr>
              <a:t>0.001 – 0.10 </a:t>
            </a:r>
            <a:r>
              <a:rPr lang="it-IT" b="1" dirty="0" err="1">
                <a:solidFill>
                  <a:schemeClr val="tx2"/>
                </a:solidFill>
                <a:latin typeface="Calibri" panose="020F0502020204030204" pitchFamily="34" charset="0"/>
                <a:cs typeface="Calibri" panose="020F0502020204030204" pitchFamily="34" charset="0"/>
              </a:rPr>
              <a:t>iu</a:t>
            </a:r>
            <a:r>
              <a:rPr lang="it-IT" b="1" dirty="0">
                <a:solidFill>
                  <a:schemeClr val="tx2"/>
                </a:solidFill>
                <a:latin typeface="Calibri" panose="020F0502020204030204" pitchFamily="34" charset="0"/>
                <a:cs typeface="Calibri" panose="020F0502020204030204" pitchFamily="34" charset="0"/>
              </a:rPr>
              <a:t>/ml: </a:t>
            </a:r>
            <a:r>
              <a:rPr lang="it-IT" dirty="0">
                <a:solidFill>
                  <a:schemeClr val="tx2"/>
                </a:solidFill>
                <a:latin typeface="Calibri" panose="020F0502020204030204" pitchFamily="34" charset="0"/>
                <a:cs typeface="Calibri" panose="020F0502020204030204" pitchFamily="34" charset="0"/>
              </a:rPr>
              <a:t>protezione non assicurata – effettuare richiamo</a:t>
            </a:r>
          </a:p>
          <a:p>
            <a:pPr algn="just"/>
            <a:r>
              <a:rPr lang="it-IT" b="1" dirty="0">
                <a:solidFill>
                  <a:schemeClr val="tx2"/>
                </a:solidFill>
                <a:latin typeface="Calibri" panose="020F0502020204030204" pitchFamily="34" charset="0"/>
                <a:cs typeface="Calibri" panose="020F0502020204030204" pitchFamily="34" charset="0"/>
              </a:rPr>
              <a:t>0.11 – 0.50 </a:t>
            </a:r>
            <a:r>
              <a:rPr lang="it-IT" b="1" dirty="0" err="1">
                <a:solidFill>
                  <a:schemeClr val="tx2"/>
                </a:solidFill>
                <a:latin typeface="Calibri" panose="020F0502020204030204" pitchFamily="34" charset="0"/>
                <a:cs typeface="Calibri" panose="020F0502020204030204" pitchFamily="34" charset="0"/>
              </a:rPr>
              <a:t>iu</a:t>
            </a:r>
            <a:r>
              <a:rPr lang="it-IT" b="1" dirty="0">
                <a:solidFill>
                  <a:schemeClr val="tx2"/>
                </a:solidFill>
                <a:latin typeface="Calibri" panose="020F0502020204030204" pitchFamily="34" charset="0"/>
                <a:cs typeface="Calibri" panose="020F0502020204030204" pitchFamily="34" charset="0"/>
              </a:rPr>
              <a:t>/ml: </a:t>
            </a:r>
            <a:r>
              <a:rPr lang="it-IT" dirty="0">
                <a:solidFill>
                  <a:schemeClr val="tx2"/>
                </a:solidFill>
                <a:latin typeface="Calibri" panose="020F0502020204030204" pitchFamily="34" charset="0"/>
                <a:cs typeface="Calibri" panose="020F0502020204030204" pitchFamily="34" charset="0"/>
              </a:rPr>
              <a:t>protezione affidabile – considerare richiamo</a:t>
            </a:r>
          </a:p>
          <a:p>
            <a:pPr algn="just"/>
            <a:r>
              <a:rPr lang="it-IT" b="1" dirty="0">
                <a:solidFill>
                  <a:schemeClr val="tx2"/>
                </a:solidFill>
                <a:latin typeface="Calibri" panose="020F0502020204030204" pitchFamily="34" charset="0"/>
                <a:cs typeface="Calibri" panose="020F0502020204030204" pitchFamily="34" charset="0"/>
              </a:rPr>
              <a:t>0.51 – 1.00 </a:t>
            </a:r>
            <a:r>
              <a:rPr lang="it-IT" b="1" dirty="0" err="1">
                <a:solidFill>
                  <a:schemeClr val="tx2"/>
                </a:solidFill>
                <a:latin typeface="Calibri" panose="020F0502020204030204" pitchFamily="34" charset="0"/>
                <a:cs typeface="Calibri" panose="020F0502020204030204" pitchFamily="34" charset="0"/>
              </a:rPr>
              <a:t>iu</a:t>
            </a:r>
            <a:r>
              <a:rPr lang="it-IT" b="1" dirty="0">
                <a:solidFill>
                  <a:schemeClr val="tx2"/>
                </a:solidFill>
                <a:latin typeface="Calibri" panose="020F0502020204030204" pitchFamily="34" charset="0"/>
                <a:cs typeface="Calibri" panose="020F0502020204030204" pitchFamily="34" charset="0"/>
              </a:rPr>
              <a:t>/ml: </a:t>
            </a:r>
            <a:r>
              <a:rPr lang="it-IT" dirty="0">
                <a:solidFill>
                  <a:schemeClr val="tx2"/>
                </a:solidFill>
                <a:latin typeface="Calibri" panose="020F0502020204030204" pitchFamily="34" charset="0"/>
                <a:cs typeface="Calibri" panose="020F0502020204030204" pitchFamily="34" charset="0"/>
              </a:rPr>
              <a:t>protezione sicura – richiamo a due anni</a:t>
            </a:r>
          </a:p>
          <a:p>
            <a:pPr algn="just"/>
            <a:r>
              <a:rPr lang="it-IT" b="1" dirty="0">
                <a:solidFill>
                  <a:schemeClr val="tx2"/>
                </a:solidFill>
                <a:latin typeface="Calibri" panose="020F0502020204030204" pitchFamily="34" charset="0"/>
                <a:cs typeface="Calibri" panose="020F0502020204030204" pitchFamily="34" charset="0"/>
              </a:rPr>
              <a:t>&gt; 1.00 </a:t>
            </a:r>
            <a:r>
              <a:rPr lang="it-IT" b="1" dirty="0" err="1">
                <a:solidFill>
                  <a:schemeClr val="tx2"/>
                </a:solidFill>
                <a:latin typeface="Calibri" panose="020F0502020204030204" pitchFamily="34" charset="0"/>
                <a:cs typeface="Calibri" panose="020F0502020204030204" pitchFamily="34" charset="0"/>
              </a:rPr>
              <a:t>iu</a:t>
            </a:r>
            <a:r>
              <a:rPr lang="it-IT" b="1" dirty="0">
                <a:solidFill>
                  <a:schemeClr val="tx2"/>
                </a:solidFill>
                <a:latin typeface="Calibri" panose="020F0502020204030204" pitchFamily="34" charset="0"/>
                <a:cs typeface="Calibri" panose="020F0502020204030204" pitchFamily="34" charset="0"/>
              </a:rPr>
              <a:t>/ml: </a:t>
            </a:r>
            <a:r>
              <a:rPr lang="it-IT" dirty="0">
                <a:solidFill>
                  <a:schemeClr val="tx2"/>
                </a:solidFill>
                <a:latin typeface="Calibri" panose="020F0502020204030204" pitchFamily="34" charset="0"/>
                <a:cs typeface="Calibri" panose="020F0502020204030204" pitchFamily="34" charset="0"/>
              </a:rPr>
              <a:t>protezione elevata – richiamo a 10 anni (se infortunio dopo 5 anni: anticipare il richiamo)</a:t>
            </a:r>
          </a:p>
        </p:txBody>
      </p:sp>
      <p:sp>
        <p:nvSpPr>
          <p:cNvPr id="7" name="Titolo 3">
            <a:extLst>
              <a:ext uri="{FF2B5EF4-FFF2-40B4-BE49-F238E27FC236}">
                <a16:creationId xmlns:a16="http://schemas.microsoft.com/office/drawing/2014/main" id="{BBC0235E-B730-338D-E8D2-AA925C459124}"/>
              </a:ext>
            </a:extLst>
          </p:cNvPr>
          <p:cNvSpPr>
            <a:spLocks noGrp="1"/>
          </p:cNvSpPr>
          <p:nvPr>
            <p:ph type="title"/>
          </p:nvPr>
        </p:nvSpPr>
        <p:spPr>
          <a:xfrm>
            <a:off x="911424" y="116632"/>
            <a:ext cx="10441159" cy="1008112"/>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885559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09776C6-074D-84B2-D8C2-6ADABE5A82A0}"/>
              </a:ext>
            </a:extLst>
          </p:cNvPr>
          <p:cNvSpPr>
            <a:spLocks noGrp="1"/>
          </p:cNvSpPr>
          <p:nvPr>
            <p:ph type="title"/>
          </p:nvPr>
        </p:nvSpPr>
        <p:spPr>
          <a:xfrm>
            <a:off x="407368" y="188640"/>
            <a:ext cx="11593287" cy="1008112"/>
          </a:xfrm>
        </p:spPr>
        <p:txBody>
          <a:bodyPr/>
          <a:lstStyle/>
          <a:p>
            <a:pPr algn="ctr"/>
            <a:r>
              <a:rPr lang="it-IT" sz="4000" b="1" dirty="0" err="1">
                <a:solidFill>
                  <a:srgbClr val="0070C0"/>
                </a:solidFill>
                <a:effectLst/>
                <a:ea typeface="Calibri" panose="020F0502020204030204" pitchFamily="34" charset="0"/>
                <a:cs typeface="Times New Roman" panose="02020603050405020304" pitchFamily="18" charset="0"/>
              </a:rPr>
              <a:t>D.g.r</a:t>
            </a:r>
            <a:r>
              <a:rPr lang="it-IT" sz="4000" b="1" dirty="0">
                <a:solidFill>
                  <a:srgbClr val="0070C0"/>
                </a:solidFill>
                <a:effectLst/>
                <a:ea typeface="Calibri" panose="020F0502020204030204" pitchFamily="34" charset="0"/>
                <a:cs typeface="Times New Roman" panose="02020603050405020304" pitchFamily="18" charset="0"/>
              </a:rPr>
              <a:t>. 15 maggio 2023 - n. XII/294…</a:t>
            </a:r>
            <a:endParaRPr lang="it-IT" sz="6600" dirty="0">
              <a:solidFill>
                <a:srgbClr val="0070C0"/>
              </a:solidFill>
            </a:endParaRPr>
          </a:p>
        </p:txBody>
      </p:sp>
      <p:sp>
        <p:nvSpPr>
          <p:cNvPr id="3" name="Segnaposto contenuto 2">
            <a:extLst>
              <a:ext uri="{FF2B5EF4-FFF2-40B4-BE49-F238E27FC236}">
                <a16:creationId xmlns:a16="http://schemas.microsoft.com/office/drawing/2014/main" id="{AD7D0243-8CDF-ED92-59D9-3F57D9B39889}"/>
              </a:ext>
            </a:extLst>
          </p:cNvPr>
          <p:cNvSpPr>
            <a:spLocks noGrp="1"/>
          </p:cNvSpPr>
          <p:nvPr>
            <p:ph idx="1"/>
          </p:nvPr>
        </p:nvSpPr>
        <p:spPr>
          <a:xfrm>
            <a:off x="191344" y="1844825"/>
            <a:ext cx="11665296" cy="2664296"/>
          </a:xfrm>
        </p:spPr>
        <p:txBody>
          <a:bodyPr/>
          <a:lstStyle/>
          <a:p>
            <a:pPr algn="just">
              <a:spcAft>
                <a:spcPts val="200"/>
              </a:spcAft>
              <a:buFont typeface="Wingdings" panose="05000000000000000000" pitchFamily="2" charset="2"/>
              <a:buChar char="Ø"/>
            </a:pPr>
            <a:r>
              <a:rPr lang="it-IT" dirty="0">
                <a:solidFill>
                  <a:srgbClr val="211D1E"/>
                </a:solidFill>
                <a:effectLst/>
                <a:ea typeface="Calibri" panose="020F0502020204030204" pitchFamily="34" charset="0"/>
                <a:cs typeface="ITC Avant Garde Std Bk"/>
              </a:rPr>
              <a:t>assicurare l’effettuazione di visite preventive ai </a:t>
            </a:r>
            <a:r>
              <a:rPr lang="it-IT" dirty="0">
                <a:solidFill>
                  <a:srgbClr val="0070C0"/>
                </a:solidFill>
                <a:effectLst/>
                <a:ea typeface="Calibri" panose="020F0502020204030204" pitchFamily="34" charset="0"/>
                <a:cs typeface="ITC Avant Garde Std Bk"/>
              </a:rPr>
              <a:t>lavoratori stagionali </a:t>
            </a:r>
            <a:r>
              <a:rPr lang="it-IT" dirty="0">
                <a:solidFill>
                  <a:srgbClr val="211D1E"/>
                </a:solidFill>
                <a:effectLst/>
                <a:ea typeface="Calibri" panose="020F0502020204030204" pitchFamily="34" charset="0"/>
                <a:cs typeface="ITC Avant Garde Std Bk"/>
              </a:rPr>
              <a:t>e ai </a:t>
            </a:r>
            <a:r>
              <a:rPr lang="it-IT" dirty="0">
                <a:solidFill>
                  <a:srgbClr val="0070C0"/>
                </a:solidFill>
                <a:effectLst/>
                <a:ea typeface="Calibri" panose="020F0502020204030204" pitchFamily="34" charset="0"/>
                <a:cs typeface="ITC Avant Garde Std Bk"/>
              </a:rPr>
              <a:t>lavoratori a tempo determinato </a:t>
            </a:r>
            <a:r>
              <a:rPr lang="it-IT" dirty="0">
                <a:solidFill>
                  <a:srgbClr val="211D1E"/>
                </a:solidFill>
                <a:effectLst/>
                <a:ea typeface="Calibri" panose="020F0502020204030204" pitchFamily="34" charset="0"/>
                <a:cs typeface="ITC Avant Garde Std Bk"/>
              </a:rPr>
              <a:t>attraverso </a:t>
            </a:r>
            <a:r>
              <a:rPr lang="it-IT" b="1" dirty="0">
                <a:solidFill>
                  <a:srgbClr val="211D1E"/>
                </a:solidFill>
                <a:effectLst/>
                <a:ea typeface="Calibri" panose="020F0502020204030204" pitchFamily="34" charset="0"/>
                <a:cs typeface="ITC Avant Garde Std Bk"/>
              </a:rPr>
              <a:t>pro­grammi</a:t>
            </a:r>
            <a:r>
              <a:rPr lang="it-IT" dirty="0">
                <a:solidFill>
                  <a:srgbClr val="211D1E"/>
                </a:solidFill>
                <a:effectLst/>
                <a:ea typeface="Calibri" panose="020F0502020204030204" pitchFamily="34" charset="0"/>
                <a:cs typeface="ITC Avant Garde Std Bk"/>
              </a:rPr>
              <a:t> che le ATS a vocazione agricola- ATS Milano per il territo­rio di Lodi, ATS Pavia, ATS Brescia, ATS Montagna, ATS Valpadana - trasmettono ogni anno, entro il 30 marzo, alla DG Welfare; </a:t>
            </a:r>
            <a:endParaRPr lang="it-IT"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4513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7D7E1921-49E5-4C8E-A002-C8145BB4BE37}"/>
              </a:ext>
            </a:extLst>
          </p:cNvPr>
          <p:cNvSpPr/>
          <p:nvPr/>
        </p:nvSpPr>
        <p:spPr>
          <a:xfrm>
            <a:off x="299355" y="1700808"/>
            <a:ext cx="11665295" cy="3785652"/>
          </a:xfrm>
          <a:prstGeom prst="rect">
            <a:avLst/>
          </a:prstGeom>
        </p:spPr>
        <p:txBody>
          <a:bodyPr wrap="square">
            <a:spAutoFit/>
          </a:bodyPr>
          <a:lstStyle/>
          <a:p>
            <a:r>
              <a:rPr lang="it-IT" sz="2000" b="1" dirty="0">
                <a:solidFill>
                  <a:schemeClr val="accent1">
                    <a:lumMod val="90000"/>
                    <a:lumOff val="10000"/>
                  </a:schemeClr>
                </a:solidFill>
                <a:latin typeface="+mn-lt"/>
              </a:rPr>
              <a:t>Accertamenti comuni a tutti i lavoratori </a:t>
            </a:r>
          </a:p>
          <a:p>
            <a:endParaRPr lang="it-IT" sz="2000" dirty="0">
              <a:solidFill>
                <a:schemeClr val="tx2"/>
              </a:solidFill>
              <a:latin typeface="+mn-lt"/>
            </a:endParaRPr>
          </a:p>
          <a:p>
            <a:pPr marL="285750" indent="-285750">
              <a:buFont typeface="Wingdings" panose="05000000000000000000" pitchFamily="2" charset="2"/>
              <a:buChar char="v"/>
            </a:pPr>
            <a:r>
              <a:rPr lang="it-IT" sz="2000" b="1" dirty="0">
                <a:solidFill>
                  <a:schemeClr val="tx2"/>
                </a:solidFill>
                <a:latin typeface="+mn-lt"/>
              </a:rPr>
              <a:t>ESAME AUDIOMETRICO CON OTOSCOPIA </a:t>
            </a:r>
          </a:p>
          <a:p>
            <a:pPr algn="just"/>
            <a:r>
              <a:rPr lang="it-IT" sz="2000" dirty="0">
                <a:solidFill>
                  <a:schemeClr val="tx2"/>
                </a:solidFill>
                <a:latin typeface="+mn-lt"/>
              </a:rPr>
              <a:t>Esame di screening, eseguito in condizioni di riposo acustico, non necessariamente in cabina silente, e accompagnato da esame otoscopico. Tracciati dubbi o sospetti potranno essere ulteriormente approfonditi, preferibilmente presso le UOOML di riferimento, in condizioni di riposo acustico e in cabina silente. </a:t>
            </a:r>
          </a:p>
          <a:p>
            <a:pPr marL="285750" indent="-285750" algn="just">
              <a:buFont typeface="Wingdings" panose="05000000000000000000" pitchFamily="2" charset="2"/>
              <a:buChar char="v"/>
            </a:pPr>
            <a:endParaRPr lang="it-IT" sz="2000" dirty="0">
              <a:solidFill>
                <a:schemeClr val="tx2"/>
              </a:solidFill>
              <a:latin typeface="+mn-lt"/>
            </a:endParaRPr>
          </a:p>
          <a:p>
            <a:pPr marL="285750" indent="-285750">
              <a:buFont typeface="Wingdings" panose="05000000000000000000" pitchFamily="2" charset="2"/>
              <a:buChar char="v"/>
            </a:pPr>
            <a:r>
              <a:rPr lang="it-IT" sz="2000" b="1" dirty="0">
                <a:solidFill>
                  <a:schemeClr val="tx2"/>
                </a:solidFill>
                <a:latin typeface="+mn-lt"/>
              </a:rPr>
              <a:t>ESAME SPIROMETRICO</a:t>
            </a:r>
          </a:p>
          <a:p>
            <a:endParaRPr lang="it-IT" sz="2000" i="1" dirty="0">
              <a:solidFill>
                <a:schemeClr val="tx2"/>
              </a:solidFill>
              <a:latin typeface="+mn-lt"/>
            </a:endParaRPr>
          </a:p>
          <a:p>
            <a:pPr marL="285750" indent="-285750">
              <a:buFont typeface="Wingdings" panose="05000000000000000000" pitchFamily="2" charset="2"/>
              <a:buChar char="v"/>
            </a:pPr>
            <a:r>
              <a:rPr lang="it-IT" sz="2000" b="1" dirty="0">
                <a:solidFill>
                  <a:schemeClr val="tx2"/>
                </a:solidFill>
                <a:latin typeface="+mn-lt"/>
              </a:rPr>
              <a:t>ESAME ELETTROCARDIOGRAFICO</a:t>
            </a:r>
          </a:p>
          <a:p>
            <a:r>
              <a:rPr lang="it-IT" sz="2000" dirty="0">
                <a:solidFill>
                  <a:schemeClr val="tx2"/>
                </a:solidFill>
                <a:latin typeface="+mn-lt"/>
              </a:rPr>
              <a:t>In fase </a:t>
            </a:r>
            <a:r>
              <a:rPr lang="it-IT" sz="2000" dirty="0" err="1">
                <a:solidFill>
                  <a:schemeClr val="tx2"/>
                </a:solidFill>
                <a:latin typeface="+mn-lt"/>
              </a:rPr>
              <a:t>pre</a:t>
            </a:r>
            <a:r>
              <a:rPr lang="it-IT" sz="2000" dirty="0">
                <a:solidFill>
                  <a:schemeClr val="tx2"/>
                </a:solidFill>
                <a:latin typeface="+mn-lt"/>
              </a:rPr>
              <a:t>-assuntiva, poi ogni 5 anni oppure biennale in soggetti patologici o di età superiore a 50 aa.</a:t>
            </a:r>
          </a:p>
        </p:txBody>
      </p:sp>
      <p:sp>
        <p:nvSpPr>
          <p:cNvPr id="6" name="Titolo 3">
            <a:extLst>
              <a:ext uri="{FF2B5EF4-FFF2-40B4-BE49-F238E27FC236}">
                <a16:creationId xmlns:a16="http://schemas.microsoft.com/office/drawing/2014/main" id="{AEECD241-2EC3-5769-4FF8-CD6DB4C14725}"/>
              </a:ext>
            </a:extLst>
          </p:cNvPr>
          <p:cNvSpPr>
            <a:spLocks noGrp="1"/>
          </p:cNvSpPr>
          <p:nvPr>
            <p:ph type="title"/>
          </p:nvPr>
        </p:nvSpPr>
        <p:spPr>
          <a:xfrm>
            <a:off x="911424" y="116632"/>
            <a:ext cx="10441159" cy="1008112"/>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41591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2A2A4EB5-E0B9-4890-9DCC-F95CF7A30217}"/>
              </a:ext>
            </a:extLst>
          </p:cNvPr>
          <p:cNvSpPr txBox="1"/>
          <p:nvPr/>
        </p:nvSpPr>
        <p:spPr>
          <a:xfrm>
            <a:off x="623391" y="1679803"/>
            <a:ext cx="10945216" cy="3744615"/>
          </a:xfrm>
          <a:prstGeom prst="rect">
            <a:avLst/>
          </a:prstGeom>
          <a:noFill/>
        </p:spPr>
        <p:txBody>
          <a:bodyPr wrap="square">
            <a:spAutoFit/>
          </a:bodyPr>
          <a:lstStyle/>
          <a:p>
            <a:pPr algn="just">
              <a:spcBef>
                <a:spcPts val="500"/>
              </a:spcBef>
              <a:spcAft>
                <a:spcPts val="500"/>
              </a:spcAft>
            </a:pPr>
            <a:r>
              <a:rPr lang="it-IT" sz="2000" b="1" dirty="0">
                <a:solidFill>
                  <a:schemeClr val="tx2"/>
                </a:solidFill>
                <a:latin typeface="+mn-lt"/>
              </a:rPr>
              <a:t>RISCHIO ERGONOMICO</a:t>
            </a:r>
          </a:p>
          <a:p>
            <a:pPr algn="just">
              <a:spcBef>
                <a:spcPts val="500"/>
              </a:spcBef>
              <a:spcAft>
                <a:spcPts val="500"/>
              </a:spcAft>
            </a:pPr>
            <a:r>
              <a:rPr lang="it-IT" sz="2000" dirty="0">
                <a:solidFill>
                  <a:schemeClr val="tx2"/>
                </a:solidFill>
                <a:latin typeface="+mn-lt"/>
              </a:rPr>
              <a:t>Valutazione </a:t>
            </a:r>
            <a:r>
              <a:rPr lang="it-IT" sz="2000" dirty="0" err="1">
                <a:solidFill>
                  <a:schemeClr val="tx2"/>
                </a:solidFill>
                <a:latin typeface="+mn-lt"/>
              </a:rPr>
              <a:t>morfofunzionale</a:t>
            </a:r>
            <a:r>
              <a:rPr lang="it-IT" sz="2000" dirty="0">
                <a:solidFill>
                  <a:schemeClr val="tx2"/>
                </a:solidFill>
                <a:latin typeface="+mn-lt"/>
              </a:rPr>
              <a:t> rachide – polso – spalla e somministrazione di apposito questionario per indagare sintomi a carico dell’apparato muscoloscheletrico. </a:t>
            </a:r>
          </a:p>
          <a:p>
            <a:pPr algn="just">
              <a:spcBef>
                <a:spcPts val="500"/>
              </a:spcBef>
              <a:spcAft>
                <a:spcPts val="500"/>
              </a:spcAft>
            </a:pPr>
            <a:endParaRPr lang="it-IT" sz="2000" dirty="0">
              <a:solidFill>
                <a:schemeClr val="tx2"/>
              </a:solidFill>
              <a:latin typeface="+mn-lt"/>
            </a:endParaRPr>
          </a:p>
          <a:p>
            <a:pPr algn="just">
              <a:spcBef>
                <a:spcPts val="500"/>
              </a:spcBef>
              <a:spcAft>
                <a:spcPts val="500"/>
              </a:spcAft>
            </a:pPr>
            <a:r>
              <a:rPr lang="it-IT" sz="2000" dirty="0">
                <a:solidFill>
                  <a:schemeClr val="tx2"/>
                </a:solidFill>
                <a:latin typeface="+mn-lt"/>
              </a:rPr>
              <a:t>Laddove necessario, in particolare in presenza di sintomi meritevoli di approfondimento, si possono richiedere a seconda dei casi accertamenti di secondo livello: radiografia, ecografia, tomografia computerizzata (TC) risonanza magnetica (RM), per indagare la presenza di condizioni patologiche meritevoli di considerazione durante la formulazione del giudizio di idoneità.</a:t>
            </a:r>
          </a:p>
          <a:p>
            <a:pPr algn="just">
              <a:spcBef>
                <a:spcPts val="500"/>
              </a:spcBef>
              <a:spcAft>
                <a:spcPts val="500"/>
              </a:spcAft>
            </a:pPr>
            <a:endParaRPr lang="it-IT" sz="2400" b="1" i="0" u="none" strike="noStrike" dirty="0">
              <a:solidFill>
                <a:schemeClr val="tx2"/>
              </a:solidFill>
              <a:effectLst/>
              <a:latin typeface="+mn-lt"/>
            </a:endParaRPr>
          </a:p>
        </p:txBody>
      </p:sp>
      <p:sp>
        <p:nvSpPr>
          <p:cNvPr id="6" name="Titolo 3">
            <a:extLst>
              <a:ext uri="{FF2B5EF4-FFF2-40B4-BE49-F238E27FC236}">
                <a16:creationId xmlns:a16="http://schemas.microsoft.com/office/drawing/2014/main" id="{CE119B21-F98D-337C-3AFA-07081E1EB8B3}"/>
              </a:ext>
            </a:extLst>
          </p:cNvPr>
          <p:cNvSpPr>
            <a:spLocks noGrp="1"/>
          </p:cNvSpPr>
          <p:nvPr>
            <p:ph type="title"/>
          </p:nvPr>
        </p:nvSpPr>
        <p:spPr>
          <a:xfrm>
            <a:off x="911424" y="116632"/>
            <a:ext cx="10441159" cy="1008112"/>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190415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a:extLst>
              <a:ext uri="{FF2B5EF4-FFF2-40B4-BE49-F238E27FC236}">
                <a16:creationId xmlns:a16="http://schemas.microsoft.com/office/drawing/2014/main" id="{EA444536-A8A3-4168-9465-106A524CC1C7}"/>
              </a:ext>
            </a:extLst>
          </p:cNvPr>
          <p:cNvSpPr/>
          <p:nvPr/>
        </p:nvSpPr>
        <p:spPr>
          <a:xfrm>
            <a:off x="659396" y="1628800"/>
            <a:ext cx="10873208" cy="4555093"/>
          </a:xfrm>
          <a:prstGeom prst="rect">
            <a:avLst/>
          </a:prstGeom>
        </p:spPr>
        <p:txBody>
          <a:bodyPr wrap="square">
            <a:spAutoFit/>
          </a:bodyPr>
          <a:lstStyle/>
          <a:p>
            <a:r>
              <a:rPr lang="it-IT" sz="2000" b="1" dirty="0">
                <a:solidFill>
                  <a:schemeClr val="tx2"/>
                </a:solidFill>
                <a:latin typeface="+mn-lt"/>
              </a:rPr>
              <a:t>AGENTI SENSIBILIZZANTI</a:t>
            </a:r>
          </a:p>
          <a:p>
            <a:endParaRPr lang="it-IT" dirty="0">
              <a:solidFill>
                <a:schemeClr val="tx2"/>
              </a:solidFill>
              <a:latin typeface="+mn-lt"/>
            </a:endParaRPr>
          </a:p>
          <a:p>
            <a:pPr marL="285750" indent="-285750" algn="just">
              <a:buFont typeface="Arial" panose="020B0604020202020204" pitchFamily="34" charset="0"/>
              <a:buChar char="•"/>
            </a:pPr>
            <a:r>
              <a:rPr lang="it-IT" dirty="0">
                <a:solidFill>
                  <a:schemeClr val="tx2"/>
                </a:solidFill>
                <a:latin typeface="+mn-lt"/>
              </a:rPr>
              <a:t>VISITA PREVENTIVA: per i lavoratori esposti ad allergeni è utile la somministrazione di un questionario per valutare la presenza di una condizione di </a:t>
            </a:r>
            <a:r>
              <a:rPr lang="it-IT" dirty="0" err="1">
                <a:solidFill>
                  <a:schemeClr val="tx2"/>
                </a:solidFill>
                <a:latin typeface="+mn-lt"/>
              </a:rPr>
              <a:t>ipersuscettibilità</a:t>
            </a:r>
            <a:r>
              <a:rPr lang="it-IT" dirty="0">
                <a:solidFill>
                  <a:schemeClr val="tx2"/>
                </a:solidFill>
                <a:latin typeface="+mn-lt"/>
              </a:rPr>
              <a:t> (es. atopia, dermatiti in atto) meritevole di considerazione durante la formulazione del giudizio di idoneità.</a:t>
            </a:r>
          </a:p>
          <a:p>
            <a:pPr marL="285750" indent="-285750" algn="just">
              <a:buFont typeface="Arial" panose="020B0604020202020204" pitchFamily="34" charset="0"/>
              <a:buChar char="•"/>
            </a:pPr>
            <a:endParaRPr lang="it-IT" dirty="0">
              <a:solidFill>
                <a:schemeClr val="tx2"/>
              </a:solidFill>
              <a:latin typeface="+mn-lt"/>
            </a:endParaRPr>
          </a:p>
          <a:p>
            <a:pPr marL="285750" indent="-285750" algn="just">
              <a:buFont typeface="Arial" panose="020B0604020202020204" pitchFamily="34" charset="0"/>
              <a:buChar char="•"/>
            </a:pPr>
            <a:r>
              <a:rPr lang="it-IT" dirty="0">
                <a:solidFill>
                  <a:schemeClr val="tx2"/>
                </a:solidFill>
                <a:latin typeface="+mn-lt"/>
              </a:rPr>
              <a:t>Il questionario può essere integrato da test allergologici specifici o eventuali consulenze (es. visite dermatologiche) mirate alla definizione accurata di eventuali condizioni patologiche preesistenti e del loro ruolo predisponente. </a:t>
            </a:r>
          </a:p>
          <a:p>
            <a:pPr marL="285750" indent="-285750" algn="just">
              <a:buFont typeface="Arial" panose="020B0604020202020204" pitchFamily="34" charset="0"/>
              <a:buChar char="•"/>
            </a:pPr>
            <a:endParaRPr lang="it-IT" dirty="0">
              <a:solidFill>
                <a:schemeClr val="tx2"/>
              </a:solidFill>
              <a:latin typeface="+mn-lt"/>
            </a:endParaRPr>
          </a:p>
          <a:p>
            <a:pPr marL="285750" indent="-285750" algn="just">
              <a:buFont typeface="Arial" panose="020B0604020202020204" pitchFamily="34" charset="0"/>
              <a:buChar char="•"/>
            </a:pPr>
            <a:r>
              <a:rPr lang="it-IT" dirty="0">
                <a:solidFill>
                  <a:schemeClr val="tx2"/>
                </a:solidFill>
                <a:latin typeface="+mn-lt"/>
              </a:rPr>
              <a:t>VISITA PERIODICA: utile la somministrazione di un questionario anamnestico mirato per la ricerca di sintomi anche precoci meritevoli di approfondimento.</a:t>
            </a:r>
          </a:p>
          <a:p>
            <a:pPr algn="just"/>
            <a:r>
              <a:rPr lang="it-IT" dirty="0">
                <a:solidFill>
                  <a:schemeClr val="tx2"/>
                </a:solidFill>
                <a:latin typeface="+mn-lt"/>
              </a:rPr>
              <a:t> </a:t>
            </a:r>
          </a:p>
          <a:p>
            <a:pPr marL="285750" indent="-285750" algn="just">
              <a:buFont typeface="Arial" panose="020B0604020202020204" pitchFamily="34" charset="0"/>
              <a:buChar char="•"/>
            </a:pPr>
            <a:r>
              <a:rPr lang="it-IT" dirty="0">
                <a:solidFill>
                  <a:schemeClr val="tx2"/>
                </a:solidFill>
                <a:latin typeface="+mn-lt"/>
              </a:rPr>
              <a:t>In base ai dati raccolti, potranno essere eventualmente effettuati test allergologici (</a:t>
            </a:r>
            <a:r>
              <a:rPr lang="it-IT" dirty="0" err="1">
                <a:solidFill>
                  <a:schemeClr val="tx2"/>
                </a:solidFill>
                <a:latin typeface="+mn-lt"/>
              </a:rPr>
              <a:t>Prick</a:t>
            </a:r>
            <a:r>
              <a:rPr lang="it-IT" dirty="0">
                <a:solidFill>
                  <a:schemeClr val="tx2"/>
                </a:solidFill>
                <a:latin typeface="+mn-lt"/>
              </a:rPr>
              <a:t> test, dosaggio di </a:t>
            </a:r>
            <a:r>
              <a:rPr lang="it-IT" dirty="0" err="1">
                <a:solidFill>
                  <a:schemeClr val="tx2"/>
                </a:solidFill>
                <a:latin typeface="+mn-lt"/>
              </a:rPr>
              <a:t>IgE</a:t>
            </a:r>
            <a:r>
              <a:rPr lang="it-IT" dirty="0">
                <a:solidFill>
                  <a:schemeClr val="tx2"/>
                </a:solidFill>
                <a:latin typeface="+mn-lt"/>
              </a:rPr>
              <a:t> specifiche, Patch test) integrati laddove necessario da esami strumentali (es. PFR, monitoraggio del PEF).</a:t>
            </a:r>
          </a:p>
        </p:txBody>
      </p:sp>
      <p:sp>
        <p:nvSpPr>
          <p:cNvPr id="6" name="Titolo 3">
            <a:extLst>
              <a:ext uri="{FF2B5EF4-FFF2-40B4-BE49-F238E27FC236}">
                <a16:creationId xmlns:a16="http://schemas.microsoft.com/office/drawing/2014/main" id="{261EF884-03EB-2E1E-B4A0-274559BA9ABD}"/>
              </a:ext>
            </a:extLst>
          </p:cNvPr>
          <p:cNvSpPr>
            <a:spLocks noGrp="1"/>
          </p:cNvSpPr>
          <p:nvPr>
            <p:ph type="title"/>
          </p:nvPr>
        </p:nvSpPr>
        <p:spPr>
          <a:xfrm>
            <a:off x="911424" y="116632"/>
            <a:ext cx="10441159" cy="1008112"/>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7034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94C6F4BA-B940-4781-AB19-36A0CD940BB6}"/>
              </a:ext>
            </a:extLst>
          </p:cNvPr>
          <p:cNvSpPr/>
          <p:nvPr/>
        </p:nvSpPr>
        <p:spPr>
          <a:xfrm>
            <a:off x="695399" y="1474618"/>
            <a:ext cx="10801200" cy="984885"/>
          </a:xfrm>
          <a:prstGeom prst="rect">
            <a:avLst/>
          </a:prstGeom>
        </p:spPr>
        <p:txBody>
          <a:bodyPr wrap="square">
            <a:spAutoFit/>
          </a:bodyPr>
          <a:lstStyle/>
          <a:p>
            <a:pPr algn="just"/>
            <a:r>
              <a:rPr lang="it-IT" sz="2000" b="1" dirty="0">
                <a:solidFill>
                  <a:schemeClr val="accent1">
                    <a:lumMod val="90000"/>
                    <a:lumOff val="10000"/>
                  </a:schemeClr>
                </a:solidFill>
                <a:latin typeface="+mn-lt"/>
              </a:rPr>
              <a:t>Accertamenti specifici per sottogruppi di lavoratori </a:t>
            </a:r>
          </a:p>
          <a:p>
            <a:pPr algn="just"/>
            <a:endParaRPr lang="it-IT" sz="2000" b="1" dirty="0">
              <a:solidFill>
                <a:schemeClr val="accent1">
                  <a:lumMod val="90000"/>
                  <a:lumOff val="10000"/>
                </a:schemeClr>
              </a:solidFill>
              <a:latin typeface="+mn-lt"/>
            </a:endParaRPr>
          </a:p>
          <a:p>
            <a:pPr algn="just"/>
            <a:r>
              <a:rPr lang="it-IT" dirty="0">
                <a:solidFill>
                  <a:schemeClr val="tx2"/>
                </a:solidFill>
                <a:latin typeface="+mn-lt"/>
              </a:rPr>
              <a:t> </a:t>
            </a:r>
          </a:p>
        </p:txBody>
      </p:sp>
      <p:sp>
        <p:nvSpPr>
          <p:cNvPr id="5" name="Rettangolo 4">
            <a:extLst>
              <a:ext uri="{FF2B5EF4-FFF2-40B4-BE49-F238E27FC236}">
                <a16:creationId xmlns:a16="http://schemas.microsoft.com/office/drawing/2014/main" id="{30292023-EF42-4138-BC8C-44590AFBECB4}"/>
              </a:ext>
            </a:extLst>
          </p:cNvPr>
          <p:cNvSpPr/>
          <p:nvPr/>
        </p:nvSpPr>
        <p:spPr>
          <a:xfrm>
            <a:off x="660806" y="2443048"/>
            <a:ext cx="10801200" cy="3293209"/>
          </a:xfrm>
          <a:prstGeom prst="rect">
            <a:avLst/>
          </a:prstGeom>
        </p:spPr>
        <p:txBody>
          <a:bodyPr wrap="square">
            <a:spAutoFit/>
          </a:bodyPr>
          <a:lstStyle/>
          <a:p>
            <a:r>
              <a:rPr lang="it-IT" sz="2400" b="1" dirty="0">
                <a:solidFill>
                  <a:schemeClr val="tx2"/>
                </a:solidFill>
                <a:latin typeface="+mn-lt"/>
              </a:rPr>
              <a:t>VIBRAZIONI </a:t>
            </a:r>
          </a:p>
          <a:p>
            <a:endParaRPr lang="it-IT" sz="2400" b="1" dirty="0">
              <a:solidFill>
                <a:schemeClr val="tx2"/>
              </a:solidFill>
              <a:latin typeface="+mn-lt"/>
            </a:endParaRPr>
          </a:p>
          <a:p>
            <a:pPr algn="just"/>
            <a:r>
              <a:rPr lang="it-IT" sz="2000" dirty="0">
                <a:solidFill>
                  <a:schemeClr val="tx2"/>
                </a:solidFill>
                <a:latin typeface="+mn-lt"/>
              </a:rPr>
              <a:t>Questionario anamnestico mirato per i lavoratori esposti a vibrazioni trasmesse al sistema mano-braccio o al corpo intero. </a:t>
            </a:r>
          </a:p>
          <a:p>
            <a:pPr algn="just"/>
            <a:endParaRPr lang="it-IT" sz="2000" dirty="0">
              <a:solidFill>
                <a:schemeClr val="tx2"/>
              </a:solidFill>
              <a:latin typeface="+mn-lt"/>
            </a:endParaRPr>
          </a:p>
          <a:p>
            <a:pPr algn="just"/>
            <a:r>
              <a:rPr lang="it-IT" sz="2000" dirty="0">
                <a:solidFill>
                  <a:schemeClr val="tx2"/>
                </a:solidFill>
                <a:latin typeface="+mn-lt"/>
              </a:rPr>
              <a:t>Accertamenti di II livello presso le UOOML </a:t>
            </a:r>
          </a:p>
          <a:p>
            <a:pPr marL="285750" indent="-285750" algn="just">
              <a:buFontTx/>
              <a:buChar char="-"/>
            </a:pPr>
            <a:r>
              <a:rPr lang="it-IT" sz="2000" dirty="0">
                <a:solidFill>
                  <a:schemeClr val="tx2"/>
                </a:solidFill>
                <a:latin typeface="+mn-lt"/>
              </a:rPr>
              <a:t>«</a:t>
            </a:r>
            <a:r>
              <a:rPr lang="it-IT" sz="2000" dirty="0" err="1">
                <a:solidFill>
                  <a:schemeClr val="tx2"/>
                </a:solidFill>
                <a:latin typeface="+mn-lt"/>
              </a:rPr>
              <a:t>cold</a:t>
            </a:r>
            <a:r>
              <a:rPr lang="it-IT" sz="2000" dirty="0">
                <a:solidFill>
                  <a:schemeClr val="tx2"/>
                </a:solidFill>
                <a:latin typeface="+mn-lt"/>
              </a:rPr>
              <a:t> test»</a:t>
            </a:r>
          </a:p>
          <a:p>
            <a:pPr marL="285750" indent="-285750" algn="just">
              <a:buFontTx/>
              <a:buChar char="-"/>
            </a:pPr>
            <a:r>
              <a:rPr lang="it-IT" sz="2000" dirty="0">
                <a:solidFill>
                  <a:schemeClr val="tx2"/>
                </a:solidFill>
                <a:latin typeface="+mn-lt"/>
              </a:rPr>
              <a:t>valutazione neurologica</a:t>
            </a:r>
          </a:p>
          <a:p>
            <a:pPr marL="285750" indent="-285750" algn="just">
              <a:buFontTx/>
              <a:buChar char="-"/>
            </a:pPr>
            <a:r>
              <a:rPr lang="it-IT" sz="2000" dirty="0">
                <a:solidFill>
                  <a:schemeClr val="tx2"/>
                </a:solidFill>
                <a:latin typeface="+mn-lt"/>
              </a:rPr>
              <a:t>esame radiologico delle grandi articolazioni</a:t>
            </a:r>
          </a:p>
          <a:p>
            <a:endParaRPr lang="it-IT" sz="2000" dirty="0">
              <a:solidFill>
                <a:schemeClr val="tx2"/>
              </a:solidFill>
              <a:latin typeface="+mn-lt"/>
            </a:endParaRPr>
          </a:p>
        </p:txBody>
      </p:sp>
      <p:sp>
        <p:nvSpPr>
          <p:cNvPr id="7" name="Titolo 3">
            <a:extLst>
              <a:ext uri="{FF2B5EF4-FFF2-40B4-BE49-F238E27FC236}">
                <a16:creationId xmlns:a16="http://schemas.microsoft.com/office/drawing/2014/main" id="{A80FED34-609A-0685-0992-0E993C0371C9}"/>
              </a:ext>
            </a:extLst>
          </p:cNvPr>
          <p:cNvSpPr txBox="1">
            <a:spLocks/>
          </p:cNvSpPr>
          <p:nvPr/>
        </p:nvSpPr>
        <p:spPr bwMode="auto">
          <a:xfrm>
            <a:off x="875419" y="137387"/>
            <a:ext cx="10441159" cy="100811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lvl1pPr algn="l" rtl="0" eaLnBrk="1" fontAlgn="base" hangingPunct="1">
              <a:spcBef>
                <a:spcPct val="0"/>
              </a:spcBef>
              <a:spcAft>
                <a:spcPct val="0"/>
              </a:spcAft>
              <a:defRPr sz="3600" b="1">
                <a:solidFill>
                  <a:schemeClr val="tx2"/>
                </a:solidFill>
                <a:latin typeface="+mj-lt"/>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600" b="1">
                <a:solidFill>
                  <a:schemeClr val="tx2"/>
                </a:solidFill>
                <a:latin typeface="Arial" charset="0"/>
              </a:defRPr>
            </a:lvl6pPr>
            <a:lvl7pPr marL="914400" algn="l" rtl="0" eaLnBrk="1" fontAlgn="base" hangingPunct="1">
              <a:spcBef>
                <a:spcPct val="0"/>
              </a:spcBef>
              <a:spcAft>
                <a:spcPct val="0"/>
              </a:spcAft>
              <a:defRPr sz="3600" b="1">
                <a:solidFill>
                  <a:schemeClr val="tx2"/>
                </a:solidFill>
                <a:latin typeface="Arial" charset="0"/>
              </a:defRPr>
            </a:lvl7pPr>
            <a:lvl8pPr marL="1371600" algn="l" rtl="0" eaLnBrk="1" fontAlgn="base" hangingPunct="1">
              <a:spcBef>
                <a:spcPct val="0"/>
              </a:spcBef>
              <a:spcAft>
                <a:spcPct val="0"/>
              </a:spcAft>
              <a:defRPr sz="3600" b="1">
                <a:solidFill>
                  <a:schemeClr val="tx2"/>
                </a:solidFill>
                <a:latin typeface="Arial" charset="0"/>
              </a:defRPr>
            </a:lvl8pPr>
            <a:lvl9pPr marL="1828800" algn="l" rtl="0" eaLnBrk="1" fontAlgn="base" hangingPunct="1">
              <a:spcBef>
                <a:spcPct val="0"/>
              </a:spcBef>
              <a:spcAft>
                <a:spcPct val="0"/>
              </a:spcAft>
              <a:defRPr sz="3600" b="1">
                <a:solidFill>
                  <a:schemeClr val="tx2"/>
                </a:solidFill>
                <a:latin typeface="Arial" charset="0"/>
              </a:defRPr>
            </a:lvl9pPr>
          </a:lstStyle>
          <a:p>
            <a:pPr marL="6350" indent="-6350" algn="ctr">
              <a:lnSpc>
                <a:spcPct val="103000"/>
              </a:lnSpc>
              <a:spcAft>
                <a:spcPts val="15"/>
              </a:spcAft>
            </a:pPr>
            <a:r>
              <a:rPr lang="it-IT" sz="4000" kern="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kern="0" dirty="0">
              <a:solidFill>
                <a:srgbClr val="000000"/>
              </a:solidFill>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862517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3">
            <a:extLst>
              <a:ext uri="{FF2B5EF4-FFF2-40B4-BE49-F238E27FC236}">
                <a16:creationId xmlns:a16="http://schemas.microsoft.com/office/drawing/2014/main" id="{2D84BDC8-6AD9-4AA8-8804-901DD6B7F8C4}"/>
              </a:ext>
            </a:extLst>
          </p:cNvPr>
          <p:cNvSpPr>
            <a:spLocks noGrp="1"/>
          </p:cNvSpPr>
          <p:nvPr>
            <p:ph type="title"/>
          </p:nvPr>
        </p:nvSpPr>
        <p:spPr>
          <a:xfrm>
            <a:off x="911424" y="116632"/>
            <a:ext cx="10441159" cy="1008112"/>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0000"/>
              </a:solidFill>
              <a:latin typeface="Calibri" panose="020F0502020204030204" pitchFamily="34" charset="0"/>
              <a:ea typeface="Calibri" panose="020F0502020204030204" pitchFamily="34" charset="0"/>
            </a:endParaRPr>
          </a:p>
        </p:txBody>
      </p:sp>
      <p:sp>
        <p:nvSpPr>
          <p:cNvPr id="3" name="CasellaDiTesto 2">
            <a:extLst>
              <a:ext uri="{FF2B5EF4-FFF2-40B4-BE49-F238E27FC236}">
                <a16:creationId xmlns:a16="http://schemas.microsoft.com/office/drawing/2014/main" id="{70B9A98F-455A-4089-A8D3-CA4D01FC160D}"/>
              </a:ext>
            </a:extLst>
          </p:cNvPr>
          <p:cNvSpPr txBox="1"/>
          <p:nvPr/>
        </p:nvSpPr>
        <p:spPr>
          <a:xfrm>
            <a:off x="407367" y="1196752"/>
            <a:ext cx="11377264" cy="5296322"/>
          </a:xfrm>
          <a:prstGeom prst="rect">
            <a:avLst/>
          </a:prstGeom>
          <a:noFill/>
        </p:spPr>
        <p:txBody>
          <a:bodyPr wrap="square">
            <a:spAutoFit/>
          </a:bodyPr>
          <a:lstStyle/>
          <a:p>
            <a:pPr algn="just" rtl="0">
              <a:spcBef>
                <a:spcPts val="500"/>
              </a:spcBef>
              <a:spcAft>
                <a:spcPts val="500"/>
              </a:spcAft>
            </a:pPr>
            <a:r>
              <a:rPr lang="it-IT" sz="2400" b="1" dirty="0">
                <a:solidFill>
                  <a:schemeClr val="accent1">
                    <a:lumMod val="90000"/>
                    <a:lumOff val="10000"/>
                  </a:schemeClr>
                </a:solidFill>
                <a:latin typeface="+mn-lt"/>
              </a:rPr>
              <a:t>ALCOLDIPENDENZA</a:t>
            </a:r>
          </a:p>
          <a:p>
            <a:pPr algn="just" rtl="0">
              <a:spcBef>
                <a:spcPts val="500"/>
              </a:spcBef>
              <a:spcAft>
                <a:spcPts val="500"/>
              </a:spcAft>
            </a:pPr>
            <a:endParaRPr lang="it-IT" sz="2000" b="1" i="0" u="none" strike="noStrike" dirty="0">
              <a:solidFill>
                <a:schemeClr val="tx2"/>
              </a:solidFill>
              <a:effectLst/>
              <a:latin typeface="+mn-lt"/>
            </a:endParaRPr>
          </a:p>
          <a:p>
            <a:pPr algn="just" rtl="0">
              <a:spcBef>
                <a:spcPts val="500"/>
              </a:spcBef>
              <a:spcAft>
                <a:spcPts val="500"/>
              </a:spcAft>
            </a:pPr>
            <a:r>
              <a:rPr lang="it-IT" sz="2000" b="1" i="0" u="none" strike="noStrike" dirty="0">
                <a:solidFill>
                  <a:schemeClr val="tx2"/>
                </a:solidFill>
                <a:effectLst/>
                <a:latin typeface="+mn-lt"/>
              </a:rPr>
              <a:t>ALLEGATO </a:t>
            </a:r>
            <a:r>
              <a:rPr lang="it-IT" sz="2000" b="1" dirty="0">
                <a:solidFill>
                  <a:schemeClr val="tx2"/>
                </a:solidFill>
                <a:latin typeface="+mn-lt"/>
              </a:rPr>
              <a:t>I DEL </a:t>
            </a:r>
            <a:r>
              <a:rPr lang="it-IT" sz="2000" b="1" i="0" u="none" strike="noStrike" dirty="0">
                <a:solidFill>
                  <a:schemeClr val="tx2"/>
                </a:solidFill>
                <a:effectLst/>
                <a:latin typeface="+mn-lt"/>
              </a:rPr>
              <a:t>PROVVEDIMENTO del 16 MARZO 2006 CONFERENZA STATO - REGIONI </a:t>
            </a:r>
            <a:r>
              <a:rPr lang="it-IT" sz="2000" i="0" u="none" strike="noStrike" dirty="0">
                <a:solidFill>
                  <a:schemeClr val="tx2"/>
                </a:solidFill>
                <a:effectLst/>
                <a:latin typeface="+mn-lt"/>
              </a:rPr>
              <a:t>(</a:t>
            </a:r>
            <a:r>
              <a:rPr lang="it-IT" sz="2000" dirty="0">
                <a:solidFill>
                  <a:schemeClr val="tx2"/>
                </a:solidFill>
                <a:latin typeface="+mn-lt"/>
              </a:rPr>
              <a:t>attuazione dell'articolo 15 della legge 30 marzo 2001, n.  125): individua le attività lavorative che comportano un elevato rischio di infortuni sul  lavoro  ovvero  per  la sicurezza, l'incolumità o la salute dei terzi.</a:t>
            </a:r>
          </a:p>
          <a:p>
            <a:pPr marL="38100" indent="-228600" algn="just" rtl="0">
              <a:spcBef>
                <a:spcPts val="500"/>
              </a:spcBef>
              <a:spcAft>
                <a:spcPts val="500"/>
              </a:spcAft>
            </a:pPr>
            <a:r>
              <a:rPr lang="it-IT" sz="2000" b="1" dirty="0">
                <a:solidFill>
                  <a:schemeClr val="tx2"/>
                </a:solidFill>
                <a:latin typeface="+mn-lt"/>
              </a:rPr>
              <a:t>COMMA 8) Mansioni inerenti le seguenti attività di trasporto:</a:t>
            </a:r>
          </a:p>
          <a:p>
            <a:pPr algn="just" rtl="0">
              <a:spcBef>
                <a:spcPts val="500"/>
              </a:spcBef>
              <a:spcAft>
                <a:spcPts val="500"/>
              </a:spcAft>
            </a:pPr>
            <a:r>
              <a:rPr lang="it-IT" sz="2000" dirty="0">
                <a:solidFill>
                  <a:schemeClr val="tx2"/>
                </a:solidFill>
                <a:latin typeface="+mn-lt"/>
              </a:rPr>
              <a:t>a) addetti alla guida di veicoli stradali per i quali è richiesto il possesso della patente di guida categoria B, C, D, E […]</a:t>
            </a:r>
          </a:p>
          <a:p>
            <a:pPr algn="just" rtl="0">
              <a:spcBef>
                <a:spcPts val="500"/>
              </a:spcBef>
              <a:spcAft>
                <a:spcPts val="500"/>
              </a:spcAft>
            </a:pPr>
            <a:r>
              <a:rPr lang="it-IT" sz="2000" dirty="0">
                <a:solidFill>
                  <a:schemeClr val="tx2"/>
                </a:solidFill>
                <a:latin typeface="+mn-lt"/>
              </a:rPr>
              <a:t>p) addetti alla guida di macchine di movimentazione terra e merci</a:t>
            </a:r>
          </a:p>
          <a:p>
            <a:pPr algn="just" rtl="0">
              <a:spcBef>
                <a:spcPts val="500"/>
              </a:spcBef>
              <a:spcAft>
                <a:spcPts val="500"/>
              </a:spcAft>
            </a:pPr>
            <a:r>
              <a:rPr lang="it-IT" sz="2000" b="1" dirty="0">
                <a:solidFill>
                  <a:schemeClr val="tx2"/>
                </a:solidFill>
                <a:latin typeface="+mn-lt"/>
              </a:rPr>
              <a:t>COMMA 10) lavoratori addetti ai comparti della edilizia e delle costruzioni e tutte le mansioni che prevedono attività in quota, oltre i due metri di altezza;</a:t>
            </a:r>
          </a:p>
          <a:p>
            <a:pPr marL="342900" indent="-342900" algn="just" rtl="0" fontAlgn="base">
              <a:spcBef>
                <a:spcPts val="0"/>
              </a:spcBef>
              <a:spcAft>
                <a:spcPts val="0"/>
              </a:spcAft>
              <a:buFont typeface="Wingdings" panose="05000000000000000000" pitchFamily="2" charset="2"/>
              <a:buChar char="§"/>
            </a:pPr>
            <a:r>
              <a:rPr lang="it-IT" sz="2000" dirty="0">
                <a:solidFill>
                  <a:schemeClr val="tx2"/>
                </a:solidFill>
                <a:latin typeface="+mn-lt"/>
              </a:rPr>
              <a:t>Valutazione anamnestica (es. questionario AUDIT-C)</a:t>
            </a:r>
          </a:p>
          <a:p>
            <a:pPr marL="342900" indent="-342900" algn="just" rtl="0" fontAlgn="base">
              <a:spcBef>
                <a:spcPts val="0"/>
              </a:spcBef>
              <a:spcAft>
                <a:spcPts val="0"/>
              </a:spcAft>
              <a:buFont typeface="Wingdings" panose="05000000000000000000" pitchFamily="2" charset="2"/>
              <a:buChar char="§"/>
            </a:pPr>
            <a:r>
              <a:rPr lang="it-IT" sz="2000" b="0" i="0" u="none" strike="noStrike" dirty="0">
                <a:solidFill>
                  <a:schemeClr val="tx2"/>
                </a:solidFill>
                <a:effectLst/>
                <a:latin typeface="+mn-lt"/>
              </a:rPr>
              <a:t>Determinazione parametri ematici (funzionalità epatica, MCV)</a:t>
            </a:r>
            <a:endParaRPr lang="it-IT" sz="2000" b="0" dirty="0">
              <a:solidFill>
                <a:schemeClr val="tx2"/>
              </a:solidFill>
              <a:effectLst/>
              <a:latin typeface="+mn-lt"/>
            </a:endParaRPr>
          </a:p>
        </p:txBody>
      </p:sp>
    </p:spTree>
    <p:extLst>
      <p:ext uri="{BB962C8B-B14F-4D97-AF65-F5344CB8AC3E}">
        <p14:creationId xmlns:p14="http://schemas.microsoft.com/office/powerpoint/2010/main" val="1467951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3">
            <a:extLst>
              <a:ext uri="{FF2B5EF4-FFF2-40B4-BE49-F238E27FC236}">
                <a16:creationId xmlns:a16="http://schemas.microsoft.com/office/drawing/2014/main" id="{2D84BDC8-6AD9-4AA8-8804-901DD6B7F8C4}"/>
              </a:ext>
            </a:extLst>
          </p:cNvPr>
          <p:cNvSpPr>
            <a:spLocks noGrp="1"/>
          </p:cNvSpPr>
          <p:nvPr>
            <p:ph type="title"/>
          </p:nvPr>
        </p:nvSpPr>
        <p:spPr>
          <a:xfrm>
            <a:off x="1199456" y="116632"/>
            <a:ext cx="10081119" cy="1034650"/>
          </a:xfrm>
        </p:spPr>
        <p:txBody>
          <a:bodyPr>
            <a:normAutofit/>
          </a:bodyPr>
          <a:lstStyle/>
          <a:p>
            <a:pPr marL="6350" indent="-6350" algn="ctr">
              <a:lnSpc>
                <a:spcPct val="103000"/>
              </a:lnSpc>
              <a:spcAft>
                <a:spcPts val="15"/>
              </a:spcAft>
            </a:pPr>
            <a:r>
              <a:rPr lang="it-IT" sz="4000" dirty="0">
                <a:solidFill>
                  <a:srgbClr val="0070C0"/>
                </a:solidFill>
                <a:latin typeface="Calibri" panose="020F0502020204030204" pitchFamily="34" charset="0"/>
                <a:ea typeface="Calibri" panose="020F0502020204030204" pitchFamily="34" charset="0"/>
                <a:cs typeface="Calibri" panose="020F0502020204030204" pitchFamily="34" charset="0"/>
              </a:rPr>
              <a:t>Piano di sorveglianza sanitaria</a:t>
            </a:r>
            <a:endParaRPr lang="it-IT" dirty="0">
              <a:solidFill>
                <a:srgbClr val="0070C0"/>
              </a:solidFill>
              <a:latin typeface="Calibri" panose="020F0502020204030204" pitchFamily="34" charset="0"/>
              <a:ea typeface="Calibri" panose="020F0502020204030204" pitchFamily="34" charset="0"/>
            </a:endParaRPr>
          </a:p>
        </p:txBody>
      </p:sp>
      <p:sp>
        <p:nvSpPr>
          <p:cNvPr id="3" name="CasellaDiTesto 2">
            <a:extLst>
              <a:ext uri="{FF2B5EF4-FFF2-40B4-BE49-F238E27FC236}">
                <a16:creationId xmlns:a16="http://schemas.microsoft.com/office/drawing/2014/main" id="{2A2A4EB5-E0B9-4890-9DCC-F95CF7A30217}"/>
              </a:ext>
            </a:extLst>
          </p:cNvPr>
          <p:cNvSpPr txBox="1"/>
          <p:nvPr/>
        </p:nvSpPr>
        <p:spPr>
          <a:xfrm>
            <a:off x="623392" y="1151282"/>
            <a:ext cx="11161240" cy="5421997"/>
          </a:xfrm>
          <a:prstGeom prst="rect">
            <a:avLst/>
          </a:prstGeom>
          <a:noFill/>
        </p:spPr>
        <p:txBody>
          <a:bodyPr wrap="square">
            <a:spAutoFit/>
          </a:bodyPr>
          <a:lstStyle/>
          <a:p>
            <a:pPr algn="just">
              <a:spcBef>
                <a:spcPts val="500"/>
              </a:spcBef>
              <a:spcAft>
                <a:spcPts val="500"/>
              </a:spcAft>
            </a:pPr>
            <a:r>
              <a:rPr lang="it-IT" sz="2400" b="1" i="0" u="none" strike="noStrike" dirty="0">
                <a:solidFill>
                  <a:schemeClr val="accent1">
                    <a:lumMod val="90000"/>
                    <a:lumOff val="10000"/>
                  </a:schemeClr>
                </a:solidFill>
                <a:effectLst/>
                <a:latin typeface="+mn-lt"/>
              </a:rPr>
              <a:t>TOSSICODIPENDENZA</a:t>
            </a:r>
          </a:p>
          <a:p>
            <a:pPr algn="just">
              <a:spcBef>
                <a:spcPts val="500"/>
              </a:spcBef>
              <a:spcAft>
                <a:spcPts val="500"/>
              </a:spcAft>
            </a:pPr>
            <a:endParaRPr lang="it-IT" sz="2400" b="1" i="0" u="none" strike="noStrike" dirty="0">
              <a:solidFill>
                <a:schemeClr val="tx2"/>
              </a:solidFill>
              <a:effectLst/>
              <a:latin typeface="+mn-lt"/>
            </a:endParaRPr>
          </a:p>
          <a:p>
            <a:pPr algn="just">
              <a:spcBef>
                <a:spcPts val="500"/>
              </a:spcBef>
              <a:spcAft>
                <a:spcPts val="500"/>
              </a:spcAft>
            </a:pPr>
            <a:r>
              <a:rPr lang="it-IT" sz="2000" b="1" i="0" u="none" strike="noStrike" dirty="0">
                <a:solidFill>
                  <a:schemeClr val="tx2"/>
                </a:solidFill>
                <a:effectLst/>
                <a:latin typeface="+mn-lt"/>
              </a:rPr>
              <a:t>ALLEGATO </a:t>
            </a:r>
            <a:r>
              <a:rPr lang="it-IT" sz="2000" b="1" dirty="0">
                <a:solidFill>
                  <a:schemeClr val="tx2"/>
                </a:solidFill>
                <a:latin typeface="+mn-lt"/>
              </a:rPr>
              <a:t>I DEL PROVVEDIMENTO 30 Ottobre 2007 CONFERENZA STATO – REGIONI </a:t>
            </a:r>
            <a:r>
              <a:rPr lang="it-IT" sz="2000" dirty="0">
                <a:solidFill>
                  <a:schemeClr val="tx2"/>
                </a:solidFill>
                <a:latin typeface="+mn-lt"/>
              </a:rPr>
              <a:t>(attuazione dell'articolo 8, comma 6, della legge 5 giugno 2003, n. 131) : individua le </a:t>
            </a:r>
            <a:r>
              <a:rPr lang="it-IT" sz="2000" dirty="0">
                <a:solidFill>
                  <a:schemeClr val="tx2"/>
                </a:solidFill>
                <a:effectLst/>
                <a:latin typeface="+mn-lt"/>
                <a:ea typeface="Calibri" panose="020F0502020204030204" pitchFamily="34" charset="0"/>
                <a:cs typeface="Times New Roman" panose="02020603050405020304" pitchFamily="18" charset="0"/>
              </a:rPr>
              <a:t>mansioni che comportano particolari rischi per la sicurezza, l'incolumità e la salute dei terzi da sottoporre ad accertamenti per assenza di tossicodipendenza.</a:t>
            </a:r>
          </a:p>
          <a:p>
            <a:pPr algn="just">
              <a:spcBef>
                <a:spcPts val="500"/>
              </a:spcBef>
              <a:spcAft>
                <a:spcPts val="500"/>
              </a:spcAft>
            </a:pPr>
            <a:r>
              <a:rPr lang="it-IT" sz="2000" dirty="0">
                <a:solidFill>
                  <a:schemeClr val="tx2"/>
                </a:solidFill>
                <a:latin typeface="+mn-lt"/>
              </a:rPr>
              <a:t> </a:t>
            </a:r>
          </a:p>
          <a:p>
            <a:pPr marL="38100" indent="-228600" algn="just" rtl="0">
              <a:spcBef>
                <a:spcPts val="500"/>
              </a:spcBef>
              <a:spcAft>
                <a:spcPts val="500"/>
              </a:spcAft>
            </a:pPr>
            <a:r>
              <a:rPr lang="it-IT" sz="2000" b="1" dirty="0">
                <a:solidFill>
                  <a:schemeClr val="tx2"/>
                </a:solidFill>
                <a:latin typeface="+mn-lt"/>
              </a:rPr>
              <a:t>COMMA 2) Mansioni inerenti le attività di trasporto:</a:t>
            </a:r>
          </a:p>
          <a:p>
            <a:pPr algn="just" rtl="0">
              <a:spcBef>
                <a:spcPts val="500"/>
              </a:spcBef>
              <a:spcAft>
                <a:spcPts val="500"/>
              </a:spcAft>
            </a:pPr>
            <a:r>
              <a:rPr lang="it-IT" sz="2000" dirty="0">
                <a:solidFill>
                  <a:schemeClr val="tx2"/>
                </a:solidFill>
                <a:latin typeface="+mn-lt"/>
              </a:rPr>
              <a:t>a) conducenti di veicoli stradali per i quali è richiesto il possesso della patente di guida categoria C, D, E, e quelli per i quali è richiesto il certificato di abilitazione professionale per la guida di taxi o di veicoli in servizio di noleggio con conducente, ovvero il certificato di formazione professionale per guida di veicoli che trasportano merci pericolose su strada;</a:t>
            </a:r>
          </a:p>
          <a:p>
            <a:pPr algn="just" rtl="0">
              <a:spcBef>
                <a:spcPts val="500"/>
              </a:spcBef>
              <a:spcAft>
                <a:spcPts val="500"/>
              </a:spcAft>
            </a:pPr>
            <a:r>
              <a:rPr lang="it-IT" sz="2000" dirty="0">
                <a:solidFill>
                  <a:schemeClr val="tx2"/>
                </a:solidFill>
                <a:latin typeface="+mn-lt"/>
              </a:rPr>
              <a:t>n) addetti alla guida di macchine di movimentazione terra e merci.</a:t>
            </a:r>
          </a:p>
          <a:p>
            <a:pPr marL="342900" indent="-342900" algn="just" rtl="0">
              <a:spcBef>
                <a:spcPts val="500"/>
              </a:spcBef>
              <a:spcAft>
                <a:spcPts val="500"/>
              </a:spcAft>
              <a:buFont typeface="Wingdings" panose="05000000000000000000" pitchFamily="2" charset="2"/>
              <a:buChar char="§"/>
            </a:pPr>
            <a:r>
              <a:rPr lang="it-IT" sz="2000" dirty="0">
                <a:solidFill>
                  <a:schemeClr val="tx2"/>
                </a:solidFill>
                <a:latin typeface="+mn-lt"/>
              </a:rPr>
              <a:t>Esame tossicologico delle urine</a:t>
            </a:r>
          </a:p>
        </p:txBody>
      </p:sp>
    </p:spTree>
    <p:extLst>
      <p:ext uri="{BB962C8B-B14F-4D97-AF65-F5344CB8AC3E}">
        <p14:creationId xmlns:p14="http://schemas.microsoft.com/office/powerpoint/2010/main" val="14198753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8F12B6-57D3-A030-5CC5-89239DCDDA9E}"/>
              </a:ext>
            </a:extLst>
          </p:cNvPr>
          <p:cNvSpPr>
            <a:spLocks noGrp="1"/>
          </p:cNvSpPr>
          <p:nvPr>
            <p:ph type="title"/>
          </p:nvPr>
        </p:nvSpPr>
        <p:spPr/>
        <p:txBody>
          <a:bodyPr/>
          <a:lstStyle/>
          <a:p>
            <a:endParaRPr lang="it-IT"/>
          </a:p>
        </p:txBody>
      </p:sp>
      <p:sp>
        <p:nvSpPr>
          <p:cNvPr id="3" name="Segnaposto contenuto 2">
            <a:extLst>
              <a:ext uri="{FF2B5EF4-FFF2-40B4-BE49-F238E27FC236}">
                <a16:creationId xmlns:a16="http://schemas.microsoft.com/office/drawing/2014/main" id="{C7DDCD64-7395-0C59-BF25-236E1A874BB2}"/>
              </a:ext>
            </a:extLst>
          </p:cNvPr>
          <p:cNvSpPr>
            <a:spLocks noGrp="1"/>
          </p:cNvSpPr>
          <p:nvPr>
            <p:ph idx="1"/>
          </p:nvPr>
        </p:nvSpPr>
        <p:spPr/>
        <p:txBody>
          <a:bodyPr/>
          <a:lstStyle/>
          <a:p>
            <a:pPr marL="0" indent="0">
              <a:buNone/>
            </a:pPr>
            <a:r>
              <a:rPr lang="it-IT" dirty="0"/>
              <a:t>Doverosi Ringraziamenti a:</a:t>
            </a:r>
          </a:p>
          <a:p>
            <a:pPr marL="0" indent="0">
              <a:buNone/>
            </a:pPr>
            <a:endParaRPr lang="it-IT" dirty="0"/>
          </a:p>
          <a:p>
            <a:pPr marL="0" indent="0">
              <a:buNone/>
            </a:pPr>
            <a:r>
              <a:rPr lang="it-IT" dirty="0"/>
              <a:t>SPSAL ATS: Dott. Roberto Trinco, Dott.ssa Elena Toninelli; Dott. </a:t>
            </a:r>
            <a:r>
              <a:rPr lang="it-IT"/>
              <a:t>Massimo Faccio</a:t>
            </a:r>
            <a:endParaRPr lang="it-IT" dirty="0"/>
          </a:p>
          <a:p>
            <a:pPr marL="0" indent="0">
              <a:buNone/>
            </a:pPr>
            <a:endParaRPr lang="it-IT" dirty="0"/>
          </a:p>
          <a:p>
            <a:pPr marL="0" indent="0">
              <a:buNone/>
            </a:pPr>
            <a:r>
              <a:rPr lang="it-IT" dirty="0"/>
              <a:t>EBAT: Sig. Giancarlo Venturini, Presidente; Sig. Antonio Zanetti, Vicepresidente</a:t>
            </a:r>
          </a:p>
        </p:txBody>
      </p:sp>
    </p:spTree>
    <p:extLst>
      <p:ext uri="{BB962C8B-B14F-4D97-AF65-F5344CB8AC3E}">
        <p14:creationId xmlns:p14="http://schemas.microsoft.com/office/powerpoint/2010/main" val="4108650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AE8C125E-2928-384B-2A16-A5EF9EF481D3}"/>
              </a:ext>
            </a:extLst>
          </p:cNvPr>
          <p:cNvPicPr>
            <a:picLocks noChangeAspect="1"/>
          </p:cNvPicPr>
          <p:nvPr/>
        </p:nvPicPr>
        <p:blipFill>
          <a:blip r:embed="rId2"/>
          <a:stretch>
            <a:fillRect/>
          </a:stretch>
        </p:blipFill>
        <p:spPr>
          <a:xfrm>
            <a:off x="2667000" y="932723"/>
            <a:ext cx="6858000" cy="3848100"/>
          </a:xfrm>
          <a:prstGeom prst="rect">
            <a:avLst/>
          </a:prstGeom>
        </p:spPr>
      </p:pic>
      <p:sp>
        <p:nvSpPr>
          <p:cNvPr id="6" name="CasellaDiTesto 5">
            <a:extLst>
              <a:ext uri="{FF2B5EF4-FFF2-40B4-BE49-F238E27FC236}">
                <a16:creationId xmlns:a16="http://schemas.microsoft.com/office/drawing/2014/main" id="{83F30C63-0784-4DF5-0B2E-68A9A037343E}"/>
              </a:ext>
            </a:extLst>
          </p:cNvPr>
          <p:cNvSpPr txBox="1"/>
          <p:nvPr/>
        </p:nvSpPr>
        <p:spPr>
          <a:xfrm>
            <a:off x="2735627" y="4965171"/>
            <a:ext cx="7077405" cy="666786"/>
          </a:xfrm>
          <a:prstGeom prst="rect">
            <a:avLst/>
          </a:prstGeom>
          <a:noFill/>
        </p:spPr>
        <p:txBody>
          <a:bodyPr wrap="square" rtlCol="0">
            <a:spAutoFit/>
          </a:bodyPr>
          <a:lstStyle/>
          <a:p>
            <a:r>
              <a:rPr lang="it-IT" sz="3733" b="1" dirty="0">
                <a:solidFill>
                  <a:srgbClr val="FF000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giuseppe.depalma@unibs.it</a:t>
            </a:r>
            <a:endParaRPr lang="it-IT" sz="3733" b="1"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8045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62A1E53-C450-4BF5-1E0E-F72D115BE773}"/>
              </a:ext>
            </a:extLst>
          </p:cNvPr>
          <p:cNvSpPr>
            <a:spLocks noGrp="1"/>
          </p:cNvSpPr>
          <p:nvPr>
            <p:ph type="title"/>
          </p:nvPr>
        </p:nvSpPr>
        <p:spPr>
          <a:xfrm>
            <a:off x="479376" y="116421"/>
            <a:ext cx="11233247" cy="1008534"/>
          </a:xfrm>
        </p:spPr>
        <p:txBody>
          <a:bodyPr/>
          <a:lstStyle/>
          <a:p>
            <a:pPr algn="ctr"/>
            <a:r>
              <a:rPr lang="it-IT" sz="3600" b="1" dirty="0" err="1">
                <a:solidFill>
                  <a:srgbClr val="0070C0"/>
                </a:solidFill>
                <a:effectLst/>
                <a:ea typeface="Calibri" panose="020F0502020204030204" pitchFamily="34" charset="0"/>
                <a:cs typeface="Times New Roman" panose="02020603050405020304" pitchFamily="18" charset="0"/>
              </a:rPr>
              <a:t>D.g.r</a:t>
            </a:r>
            <a:r>
              <a:rPr lang="it-IT" sz="3600" b="1" dirty="0">
                <a:solidFill>
                  <a:srgbClr val="0070C0"/>
                </a:solidFill>
                <a:effectLst/>
                <a:ea typeface="Calibri" panose="020F0502020204030204" pitchFamily="34" charset="0"/>
                <a:cs typeface="Times New Roman" panose="02020603050405020304" pitchFamily="18" charset="0"/>
              </a:rPr>
              <a:t>. 15 maggio 2023 - n. XII/294…</a:t>
            </a:r>
            <a:endParaRPr lang="it-IT" dirty="0"/>
          </a:p>
        </p:txBody>
      </p:sp>
      <p:sp>
        <p:nvSpPr>
          <p:cNvPr id="3" name="Segnaposto contenuto 2">
            <a:extLst>
              <a:ext uri="{FF2B5EF4-FFF2-40B4-BE49-F238E27FC236}">
                <a16:creationId xmlns:a16="http://schemas.microsoft.com/office/drawing/2014/main" id="{4CA2F230-710B-718F-C0BC-1730ECEDC774}"/>
              </a:ext>
            </a:extLst>
          </p:cNvPr>
          <p:cNvSpPr>
            <a:spLocks noGrp="1"/>
          </p:cNvSpPr>
          <p:nvPr>
            <p:ph idx="1"/>
          </p:nvPr>
        </p:nvSpPr>
        <p:spPr>
          <a:xfrm>
            <a:off x="407368" y="1628800"/>
            <a:ext cx="11377264" cy="4608512"/>
          </a:xfrm>
        </p:spPr>
        <p:txBody>
          <a:bodyPr/>
          <a:lstStyle/>
          <a:p>
            <a:pPr marL="0" indent="0" algn="ctr">
              <a:spcAft>
                <a:spcPts val="200"/>
              </a:spcAft>
              <a:buNone/>
            </a:pPr>
            <a:r>
              <a:rPr lang="it-IT" dirty="0">
                <a:solidFill>
                  <a:srgbClr val="211D1E"/>
                </a:solidFill>
                <a:ea typeface="Calibri" panose="020F0502020204030204" pitchFamily="34" charset="0"/>
                <a:cs typeface="ITC Avant Garde Std Bk"/>
              </a:rPr>
              <a:t>Le ATS</a:t>
            </a:r>
          </a:p>
          <a:p>
            <a:pPr marL="179388" lvl="1" indent="-179388" algn="just">
              <a:spcAft>
                <a:spcPts val="200"/>
              </a:spcAft>
              <a:buFont typeface="Arial" panose="020B0604020202020204" pitchFamily="34" charset="0"/>
              <a:buChar char="•"/>
            </a:pPr>
            <a:r>
              <a:rPr lang="it-IT" dirty="0">
                <a:solidFill>
                  <a:srgbClr val="211D1E"/>
                </a:solidFill>
                <a:ea typeface="Calibri" panose="020F0502020204030204" pitchFamily="34" charset="0"/>
                <a:cs typeface="Times New Roman" panose="02020603050405020304" pitchFamily="18" charset="0"/>
              </a:rPr>
              <a:t>identificano, in termini quantitativi e qualitativi, </a:t>
            </a:r>
            <a:r>
              <a:rPr lang="it-IT" dirty="0">
                <a:solidFill>
                  <a:srgbClr val="0070C0"/>
                </a:solidFill>
                <a:ea typeface="Calibri" panose="020F0502020204030204" pitchFamily="34" charset="0"/>
                <a:cs typeface="Times New Roman" panose="02020603050405020304" pitchFamily="18" charset="0"/>
              </a:rPr>
              <a:t>il target di intervento</a:t>
            </a:r>
            <a:r>
              <a:rPr lang="it-IT" dirty="0">
                <a:solidFill>
                  <a:srgbClr val="211D1E"/>
                </a:solidFill>
                <a:ea typeface="Calibri" panose="020F0502020204030204" pitchFamily="34" charset="0"/>
                <a:cs typeface="Times New Roman" panose="02020603050405020304" pitchFamily="18" charset="0"/>
              </a:rPr>
              <a:t>, i mezzi e le risorse necessarie quantificandone la spesa, </a:t>
            </a:r>
            <a:r>
              <a:rPr lang="it-IT" dirty="0">
                <a:solidFill>
                  <a:srgbClr val="0070C0"/>
                </a:solidFill>
                <a:ea typeface="Calibri" panose="020F0502020204030204" pitchFamily="34" charset="0"/>
                <a:cs typeface="Times New Roman" panose="02020603050405020304" pitchFamily="18" charset="0"/>
              </a:rPr>
              <a:t>e i partners territoriali all’interno del Sistema Integrato della Prevenzione</a:t>
            </a:r>
            <a:r>
              <a:rPr lang="it-IT" dirty="0">
                <a:solidFill>
                  <a:srgbClr val="211D1E"/>
                </a:solidFill>
                <a:ea typeface="Calibri" panose="020F0502020204030204" pitchFamily="34" charset="0"/>
                <a:cs typeface="Times New Roman" panose="02020603050405020304" pitchFamily="18" charset="0"/>
              </a:rPr>
              <a:t>; </a:t>
            </a:r>
            <a:endParaRPr lang="it-IT" dirty="0">
              <a:ea typeface="Calibri" panose="020F0502020204030204" pitchFamily="34" charset="0"/>
              <a:cs typeface="Times New Roman" panose="02020603050405020304" pitchFamily="18" charset="0"/>
            </a:endParaRPr>
          </a:p>
          <a:p>
            <a:pPr marL="179388" lvl="1" indent="-179388">
              <a:buFont typeface="Arial" panose="020B0604020202020204" pitchFamily="34" charset="0"/>
              <a:buChar char="•"/>
            </a:pPr>
            <a:r>
              <a:rPr lang="it-IT" dirty="0">
                <a:solidFill>
                  <a:srgbClr val="211D1E"/>
                </a:solidFill>
                <a:effectLst/>
                <a:ea typeface="Calibri" panose="020F0502020204030204" pitchFamily="34" charset="0"/>
                <a:cs typeface="ITC Avant Garde Std Bk"/>
              </a:rPr>
              <a:t>prevedono la </a:t>
            </a:r>
            <a:r>
              <a:rPr lang="it-IT" dirty="0">
                <a:solidFill>
                  <a:srgbClr val="0070C0"/>
                </a:solidFill>
                <a:effectLst/>
                <a:ea typeface="Calibri" panose="020F0502020204030204" pitchFamily="34" charset="0"/>
                <a:cs typeface="ITC Avant Garde Std Bk"/>
              </a:rPr>
              <a:t>collaborazione delle ASST sede di UOOML </a:t>
            </a:r>
            <a:r>
              <a:rPr lang="it-IT" dirty="0">
                <a:solidFill>
                  <a:srgbClr val="211D1E"/>
                </a:solidFill>
                <a:effectLst/>
                <a:ea typeface="Calibri" panose="020F0502020204030204" pitchFamily="34" charset="0"/>
                <a:cs typeface="ITC Avant Garde Std Bk"/>
              </a:rPr>
              <a:t>che intervengono a supporto dell’iniziativa in una logica di rete, ovvero superando la logica dell’afferenza territoriale all’ATS, in coerenza con la </a:t>
            </a:r>
            <a:r>
              <a:rPr lang="it-IT" dirty="0" err="1">
                <a:solidFill>
                  <a:srgbClr val="211D1E"/>
                </a:solidFill>
                <a:effectLst/>
                <a:ea typeface="Calibri" panose="020F0502020204030204" pitchFamily="34" charset="0"/>
                <a:cs typeface="ITC Avant Garde Std Bk"/>
              </a:rPr>
              <a:t>dgr</a:t>
            </a:r>
            <a:r>
              <a:rPr lang="it-IT" dirty="0">
                <a:solidFill>
                  <a:srgbClr val="211D1E"/>
                </a:solidFill>
                <a:effectLst/>
                <a:ea typeface="Calibri" panose="020F0502020204030204" pitchFamily="34" charset="0"/>
                <a:cs typeface="ITC Avant Garde Std Bk"/>
              </a:rPr>
              <a:t> istitutiva 20 marzo 2017 - </a:t>
            </a:r>
            <a:r>
              <a:rPr lang="it-IT" dirty="0" err="1">
                <a:solidFill>
                  <a:srgbClr val="211D1E"/>
                </a:solidFill>
                <a:effectLst/>
                <a:ea typeface="Calibri" panose="020F0502020204030204" pitchFamily="34" charset="0"/>
                <a:cs typeface="ITC Avant Garde Std Bk"/>
              </a:rPr>
              <a:t>n.X</a:t>
            </a:r>
            <a:r>
              <a:rPr lang="it-IT" dirty="0">
                <a:solidFill>
                  <a:srgbClr val="211D1E"/>
                </a:solidFill>
                <a:effectLst/>
                <a:ea typeface="Calibri" panose="020F0502020204030204" pitchFamily="34" charset="0"/>
                <a:cs typeface="ITC Avant Garde Std Bk"/>
              </a:rPr>
              <a:t>/6359 «Determinazioni in relazione alle Unità operative di medicina del lavoro (UOOML) ai sensi della legge regiona­le 11 agosto 2015, n</a:t>
            </a:r>
            <a:r>
              <a:rPr lang="it-IT" dirty="0">
                <a:solidFill>
                  <a:srgbClr val="000000"/>
                </a:solidFill>
                <a:effectLst/>
                <a:ea typeface="Calibri" panose="020F0502020204030204" pitchFamily="34" charset="0"/>
                <a:cs typeface="ITC Avant Garde Std Bk"/>
              </a:rPr>
              <a:t>.</a:t>
            </a:r>
            <a:r>
              <a:rPr lang="it-IT" dirty="0">
                <a:solidFill>
                  <a:srgbClr val="211D1E"/>
                </a:solidFill>
                <a:effectLst/>
                <a:ea typeface="Calibri" panose="020F0502020204030204" pitchFamily="34" charset="0"/>
                <a:cs typeface="ITC Avant Garde Std Bk"/>
              </a:rPr>
              <a:t>23»;</a:t>
            </a:r>
          </a:p>
          <a:p>
            <a:pPr marL="179388" lvl="1" indent="-179388">
              <a:buFont typeface="Arial" panose="020B0604020202020204" pitchFamily="34" charset="0"/>
              <a:buChar char="•"/>
            </a:pPr>
            <a:r>
              <a:rPr lang="it-IT" dirty="0">
                <a:solidFill>
                  <a:srgbClr val="211D1E"/>
                </a:solidFill>
                <a:effectLst/>
                <a:ea typeface="Calibri" panose="020F0502020204030204" pitchFamily="34" charset="0"/>
                <a:cs typeface="ITC Avant Garde Std Bk"/>
              </a:rPr>
              <a:t>promuovono e sostengono sul territorio di competenza la­ </a:t>
            </a:r>
            <a:r>
              <a:rPr lang="it-IT" dirty="0">
                <a:solidFill>
                  <a:srgbClr val="0070C0"/>
                </a:solidFill>
                <a:effectLst/>
                <a:ea typeface="Calibri" panose="020F0502020204030204" pitchFamily="34" charset="0"/>
                <a:cs typeface="ITC Avant Garde Std Bk"/>
              </a:rPr>
              <a:t>sottoscrizione delle convenzioni</a:t>
            </a:r>
            <a:r>
              <a:rPr lang="it-IT" dirty="0">
                <a:solidFill>
                  <a:srgbClr val="211D1E"/>
                </a:solidFill>
                <a:effectLst/>
                <a:ea typeface="Calibri" panose="020F0502020204030204" pitchFamily="34" charset="0"/>
                <a:cs typeface="ITC Avant Garde Std Bk"/>
              </a:rPr>
              <a:t> di cui alla legge 27/2020 </a:t>
            </a:r>
            <a:r>
              <a:rPr lang="it-IT" dirty="0">
                <a:solidFill>
                  <a:srgbClr val="0070C0"/>
                </a:solidFill>
                <a:effectLst/>
                <a:ea typeface="Calibri" panose="020F0502020204030204" pitchFamily="34" charset="0"/>
                <a:cs typeface="ITC Avant Garde Std Bk"/>
              </a:rPr>
              <a:t>tra Comitati Paritetici e UOOML</a:t>
            </a:r>
            <a:endParaRPr lang="it-IT" b="1" dirty="0"/>
          </a:p>
        </p:txBody>
      </p:sp>
    </p:spTree>
    <p:extLst>
      <p:ext uri="{BB962C8B-B14F-4D97-AF65-F5344CB8AC3E}">
        <p14:creationId xmlns:p14="http://schemas.microsoft.com/office/powerpoint/2010/main" val="3462066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up)">
                                      <p:cBhvr>
                                        <p:cTn id="10" dur="500"/>
                                        <p:tgtEl>
                                          <p:spTgt spid="3">
                                            <p:txEl>
                                              <p:pRg st="1" end="1"/>
                                            </p:txEl>
                                          </p:spTgt>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up)">
                                      <p:cBhvr>
                                        <p:cTn id="13" dur="500"/>
                                        <p:tgtEl>
                                          <p:spTgt spid="3">
                                            <p:txEl>
                                              <p:pRg st="2" end="2"/>
                                            </p:txEl>
                                          </p:spTgt>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up)">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7B42EC-1E05-A235-F06E-65897EBB1433}"/>
              </a:ext>
            </a:extLst>
          </p:cNvPr>
          <p:cNvSpPr>
            <a:spLocks noGrp="1"/>
          </p:cNvSpPr>
          <p:nvPr>
            <p:ph type="title"/>
          </p:nvPr>
        </p:nvSpPr>
        <p:spPr>
          <a:xfrm>
            <a:off x="191344" y="116632"/>
            <a:ext cx="11593287" cy="867618"/>
          </a:xfrm>
        </p:spPr>
        <p:txBody>
          <a:bodyPr/>
          <a:lstStyle/>
          <a:p>
            <a:pPr algn="ctr"/>
            <a:r>
              <a:rPr lang="it-IT" sz="4000" dirty="0">
                <a:solidFill>
                  <a:srgbClr val="0070C0"/>
                </a:solidFill>
              </a:rPr>
              <a:t>Le attività agricole nel bresciano</a:t>
            </a:r>
          </a:p>
        </p:txBody>
      </p:sp>
      <p:sp>
        <p:nvSpPr>
          <p:cNvPr id="3" name="Segnaposto contenuto 2">
            <a:extLst>
              <a:ext uri="{FF2B5EF4-FFF2-40B4-BE49-F238E27FC236}">
                <a16:creationId xmlns:a16="http://schemas.microsoft.com/office/drawing/2014/main" id="{E663E15D-249D-EA25-8EBC-8658647802E2}"/>
              </a:ext>
            </a:extLst>
          </p:cNvPr>
          <p:cNvSpPr>
            <a:spLocks noGrp="1"/>
          </p:cNvSpPr>
          <p:nvPr>
            <p:ph idx="1"/>
          </p:nvPr>
        </p:nvSpPr>
        <p:spPr>
          <a:xfrm>
            <a:off x="191344" y="1254578"/>
            <a:ext cx="11809312" cy="5517232"/>
          </a:xfrm>
        </p:spPr>
        <p:txBody>
          <a:bodyPr/>
          <a:lstStyle/>
          <a:p>
            <a:pPr marL="179388" indent="-179388" algn="just">
              <a:lnSpc>
                <a:spcPct val="114000"/>
              </a:lnSpc>
              <a:spcBef>
                <a:spcPts val="0"/>
              </a:spcBef>
              <a:spcAft>
                <a:spcPts val="0"/>
              </a:spcAft>
            </a:pPr>
            <a:r>
              <a:rPr lang="it-IT" sz="2000" dirty="0">
                <a:effectLst/>
                <a:ea typeface="Calibri" panose="020F0502020204030204" pitchFamily="34" charset="0"/>
                <a:cs typeface="Times New Roman" panose="02020603050405020304" pitchFamily="18" charset="0"/>
              </a:rPr>
              <a:t>Il territorio Bresciano ha una forte vocazione agricola, anche diversificata, e rappresenta storicamente in Lombardia l’area territoriale con la più alta concentrazione di attività tipiche del settore della </a:t>
            </a:r>
            <a:r>
              <a:rPr lang="it-IT" sz="2000" u="sng" dirty="0">
                <a:effectLst/>
                <a:ea typeface="Calibri" panose="020F0502020204030204" pitchFamily="34" charset="0"/>
                <a:cs typeface="Times New Roman" panose="02020603050405020304" pitchFamily="18" charset="0"/>
              </a:rPr>
              <a:t>zootecnia, quali allevamenti di bovini, suini e avicoli</a:t>
            </a:r>
            <a:r>
              <a:rPr lang="it-IT" sz="2000" dirty="0">
                <a:effectLst/>
                <a:ea typeface="Calibri" panose="020F0502020204030204" pitchFamily="34" charset="0"/>
                <a:cs typeface="Times New Roman" panose="02020603050405020304" pitchFamily="18" charset="0"/>
              </a:rPr>
              <a:t>.  </a:t>
            </a:r>
          </a:p>
          <a:p>
            <a:pPr marL="179388" indent="-179388" algn="just">
              <a:lnSpc>
                <a:spcPct val="114000"/>
              </a:lnSpc>
              <a:spcBef>
                <a:spcPts val="0"/>
              </a:spcBef>
              <a:spcAft>
                <a:spcPts val="0"/>
              </a:spcAft>
            </a:pPr>
            <a:r>
              <a:rPr lang="it-IT" sz="2000" dirty="0">
                <a:effectLst/>
                <a:ea typeface="Calibri" panose="020F0502020204030204" pitchFamily="34" charset="0"/>
                <a:cs typeface="Times New Roman" panose="02020603050405020304" pitchFamily="18" charset="0"/>
              </a:rPr>
              <a:t>Non da meno, sul territorio è fortemente rappresentate anche la </a:t>
            </a:r>
            <a:r>
              <a:rPr lang="it-IT" sz="2000" u="sng" dirty="0">
                <a:effectLst/>
                <a:ea typeface="Calibri" panose="020F0502020204030204" pitchFamily="34" charset="0"/>
                <a:cs typeface="Times New Roman" panose="02020603050405020304" pitchFamily="18" charset="0"/>
              </a:rPr>
              <a:t>viticoltura</a:t>
            </a:r>
            <a:r>
              <a:rPr lang="it-IT" sz="2000" dirty="0">
                <a:effectLst/>
                <a:ea typeface="Calibri" panose="020F0502020204030204" pitchFamily="34" charset="0"/>
                <a:cs typeface="Times New Roman" panose="02020603050405020304" pitchFamily="18" charset="0"/>
              </a:rPr>
              <a:t>, concentrata in zone specifiche: </a:t>
            </a:r>
            <a:r>
              <a:rPr lang="it-IT" sz="2000" u="sng" dirty="0">
                <a:effectLst/>
                <a:ea typeface="Calibri" panose="020F0502020204030204" pitchFamily="34" charset="0"/>
                <a:cs typeface="Times New Roman" panose="02020603050405020304" pitchFamily="18" charset="0"/>
              </a:rPr>
              <a:t>l’area del Garda, con la produzione di Lugana</a:t>
            </a:r>
            <a:r>
              <a:rPr lang="it-IT" sz="2000" dirty="0">
                <a:effectLst/>
                <a:ea typeface="Calibri" panose="020F0502020204030204" pitchFamily="34" charset="0"/>
                <a:cs typeface="Times New Roman" panose="02020603050405020304" pitchFamily="18" charset="0"/>
              </a:rPr>
              <a:t>, e </a:t>
            </a:r>
            <a:r>
              <a:rPr lang="it-IT" sz="2000" u="sng" dirty="0">
                <a:effectLst/>
                <a:ea typeface="Calibri" panose="020F0502020204030204" pitchFamily="34" charset="0"/>
                <a:cs typeface="Times New Roman" panose="02020603050405020304" pitchFamily="18" charset="0"/>
              </a:rPr>
              <a:t>la Franciacorta</a:t>
            </a:r>
            <a:r>
              <a:rPr lang="it-IT" sz="2000" dirty="0">
                <a:effectLst/>
                <a:ea typeface="Calibri" panose="020F0502020204030204" pitchFamily="34" charset="0"/>
                <a:cs typeface="Times New Roman" panose="02020603050405020304" pitchFamily="18" charset="0"/>
              </a:rPr>
              <a:t>, area rinomata a livello mondiale.</a:t>
            </a:r>
          </a:p>
          <a:p>
            <a:pPr marL="179388" indent="-179388" algn="just">
              <a:lnSpc>
                <a:spcPct val="114000"/>
              </a:lnSpc>
              <a:spcBef>
                <a:spcPts val="0"/>
              </a:spcBef>
              <a:spcAft>
                <a:spcPts val="0"/>
              </a:spcAft>
            </a:pPr>
            <a:r>
              <a:rPr lang="it-IT" sz="2000" dirty="0">
                <a:ea typeface="Calibri" panose="020F0502020204030204" pitchFamily="34" charset="0"/>
                <a:cs typeface="Times New Roman" panose="02020603050405020304" pitchFamily="18" charset="0"/>
              </a:rPr>
              <a:t>N</a:t>
            </a:r>
            <a:r>
              <a:rPr lang="it-IT" sz="2000" dirty="0">
                <a:effectLst/>
                <a:ea typeface="Calibri" panose="020F0502020204030204" pitchFamily="34" charset="0"/>
                <a:cs typeface="Times New Roman" panose="02020603050405020304" pitchFamily="18" charset="0"/>
              </a:rPr>
              <a:t>egli ultimi anni, il territorio ha progressivamente visto crescere la diffusione del settore dell’</a:t>
            </a:r>
            <a:r>
              <a:rPr lang="it-IT" sz="2000" u="sng" dirty="0">
                <a:solidFill>
                  <a:srgbClr val="FF0000"/>
                </a:solidFill>
                <a:effectLst/>
                <a:ea typeface="Calibri" panose="020F0502020204030204" pitchFamily="34" charset="0"/>
                <a:cs typeface="Times New Roman" panose="02020603050405020304" pitchFamily="18" charset="0"/>
              </a:rPr>
              <a:t>orticoltura</a:t>
            </a:r>
            <a:r>
              <a:rPr lang="it-IT" sz="2000" dirty="0">
                <a:effectLst/>
                <a:ea typeface="Calibri" panose="020F0502020204030204" pitchFamily="34" charset="0"/>
                <a:cs typeface="Times New Roman" panose="02020603050405020304" pitchFamily="18" charset="0"/>
              </a:rPr>
              <a:t>, già fortemente rappresentato in altri territori della regione Lombardia (Mantova e Cremona).</a:t>
            </a:r>
          </a:p>
          <a:p>
            <a:pPr marL="179388" indent="-179388" algn="just">
              <a:lnSpc>
                <a:spcPct val="114000"/>
              </a:lnSpc>
              <a:spcBef>
                <a:spcPts val="0"/>
              </a:spcBef>
              <a:spcAft>
                <a:spcPts val="0"/>
              </a:spcAft>
            </a:pPr>
            <a:r>
              <a:rPr lang="it-IT" sz="2000" dirty="0">
                <a:effectLst/>
                <a:ea typeface="Calibri" panose="020F0502020204030204" pitchFamily="34" charset="0"/>
                <a:cs typeface="Times New Roman" panose="02020603050405020304" pitchFamily="18" charset="0"/>
              </a:rPr>
              <a:t>Sebbene l’ambito agricolo sia storicamente contraddistinto da realtà con predominante caratteristica aziendale di società a conduzione familiare o lavoro diretto (autonomo), i settori della </a:t>
            </a:r>
            <a:r>
              <a:rPr lang="it-IT" sz="2000" u="sng" dirty="0">
                <a:solidFill>
                  <a:srgbClr val="FF0000"/>
                </a:solidFill>
                <a:effectLst/>
                <a:ea typeface="Calibri" panose="020F0502020204030204" pitchFamily="34" charset="0"/>
                <a:cs typeface="Times New Roman" panose="02020603050405020304" pitchFamily="18" charset="0"/>
              </a:rPr>
              <a:t>viticoltura e orticoltura vedono impegnata la presenza crescente di lavoratori stagionali</a:t>
            </a:r>
            <a:r>
              <a:rPr lang="it-IT" sz="2000" dirty="0">
                <a:effectLst/>
                <a:ea typeface="Calibri" panose="020F0502020204030204" pitchFamily="34" charset="0"/>
                <a:cs typeface="Times New Roman" panose="02020603050405020304" pitchFamily="18" charset="0"/>
              </a:rPr>
              <a:t>. </a:t>
            </a:r>
          </a:p>
          <a:p>
            <a:pPr marL="179388" indent="-179388" algn="just">
              <a:lnSpc>
                <a:spcPct val="114000"/>
              </a:lnSpc>
              <a:spcBef>
                <a:spcPts val="0"/>
              </a:spcBef>
              <a:spcAft>
                <a:spcPts val="0"/>
              </a:spcAft>
            </a:pPr>
            <a:r>
              <a:rPr lang="it-IT" sz="2000" dirty="0">
                <a:effectLst/>
                <a:ea typeface="Calibri" panose="020F0502020204030204" pitchFamily="34" charset="0"/>
                <a:cs typeface="Times New Roman" panose="02020603050405020304" pitchFamily="18" charset="0"/>
              </a:rPr>
              <a:t>Ciò anche in ragione della produzione a natura stagionale, caratterizzata da aumento di richiesta di manodopera, per lo svolgimento di attività, in periodi di lavoro di breve durata e concentrati nel </a:t>
            </a:r>
            <a:r>
              <a:rPr lang="it-IT" sz="2000" u="sng" dirty="0">
                <a:solidFill>
                  <a:srgbClr val="FF0000"/>
                </a:solidFill>
                <a:effectLst/>
                <a:ea typeface="Calibri" panose="020F0502020204030204" pitchFamily="34" charset="0"/>
                <a:cs typeface="Times New Roman" panose="02020603050405020304" pitchFamily="18" charset="0"/>
              </a:rPr>
              <a:t>periodo estivo - autunnale</a:t>
            </a:r>
            <a:r>
              <a:rPr lang="it-IT" sz="2000" dirty="0">
                <a:effectLst/>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314711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4DDB672-54BD-4BA3-01ED-A28454DE6300}"/>
              </a:ext>
            </a:extLst>
          </p:cNvPr>
          <p:cNvSpPr>
            <a:spLocks noGrp="1"/>
          </p:cNvSpPr>
          <p:nvPr>
            <p:ph type="title"/>
          </p:nvPr>
        </p:nvSpPr>
        <p:spPr>
          <a:xfrm>
            <a:off x="754993" y="144016"/>
            <a:ext cx="10682013" cy="1052736"/>
          </a:xfrm>
        </p:spPr>
        <p:txBody>
          <a:bodyPr/>
          <a:lstStyle/>
          <a:p>
            <a:pPr algn="ctr"/>
            <a:r>
              <a:rPr lang="it-IT" dirty="0">
                <a:solidFill>
                  <a:srgbClr val="0070C0"/>
                </a:solidFill>
                <a:latin typeface="Arial" panose="020B0604020202020204" pitchFamily="34" charset="0"/>
                <a:ea typeface="Arial" panose="020B0604020202020204" pitchFamily="34" charset="0"/>
              </a:rPr>
              <a:t>Lo stato del settore viticultura</a:t>
            </a:r>
            <a:endParaRPr lang="it-IT" dirty="0">
              <a:solidFill>
                <a:srgbClr val="0070C0"/>
              </a:solidFill>
            </a:endParaRPr>
          </a:p>
        </p:txBody>
      </p:sp>
      <p:sp>
        <p:nvSpPr>
          <p:cNvPr id="3" name="Segnaposto contenuto 2">
            <a:extLst>
              <a:ext uri="{FF2B5EF4-FFF2-40B4-BE49-F238E27FC236}">
                <a16:creationId xmlns:a16="http://schemas.microsoft.com/office/drawing/2014/main" id="{AB55F51D-CBCF-B824-8F27-3E752840B8BC}"/>
              </a:ext>
            </a:extLst>
          </p:cNvPr>
          <p:cNvSpPr>
            <a:spLocks noGrp="1"/>
          </p:cNvSpPr>
          <p:nvPr>
            <p:ph idx="1"/>
          </p:nvPr>
        </p:nvSpPr>
        <p:spPr>
          <a:xfrm>
            <a:off x="263352" y="1340768"/>
            <a:ext cx="11593288" cy="5184576"/>
          </a:xfrm>
        </p:spPr>
        <p:txBody>
          <a:bodyPr/>
          <a:lstStyle/>
          <a:p>
            <a:pPr marL="73660" marR="579755" indent="0" algn="just">
              <a:lnSpc>
                <a:spcPct val="114000"/>
              </a:lnSpc>
              <a:spcBef>
                <a:spcPts val="0"/>
              </a:spcBef>
              <a:spcAft>
                <a:spcPts val="0"/>
              </a:spcAft>
              <a:buNone/>
            </a:pPr>
            <a:r>
              <a:rPr lang="it-IT" sz="2400" dirty="0">
                <a:effectLst/>
                <a:latin typeface="Arial" panose="020B0604020202020204" pitchFamily="34" charset="0"/>
                <a:ea typeface="Arial" panose="020B0604020202020204" pitchFamily="34" charset="0"/>
              </a:rPr>
              <a:t>L'esperienza maturata nel corso degli anni, rispetto al settore vitivinicolo, in cui la SC PSAL ha avviato da tempo un progetto di assistenza alle aziende e promozione della salute e sicurezza (c.d.</a:t>
            </a:r>
            <a:r>
              <a:rPr lang="it-IT" sz="2400" spc="200" dirty="0">
                <a:effectLst/>
                <a:latin typeface="Arial" panose="020B0604020202020204" pitchFamily="34" charset="0"/>
                <a:ea typeface="Arial" panose="020B0604020202020204" pitchFamily="34" charset="0"/>
              </a:rPr>
              <a:t> </a:t>
            </a:r>
            <a:r>
              <a:rPr lang="it-IT" sz="2400" spc="200" dirty="0">
                <a:solidFill>
                  <a:srgbClr val="FF0000"/>
                </a:solidFill>
                <a:latin typeface="Arial" panose="020B0604020202020204" pitchFamily="34" charset="0"/>
                <a:ea typeface="Arial" panose="020B0604020202020204" pitchFamily="34" charset="0"/>
              </a:rPr>
              <a:t>«</a:t>
            </a:r>
            <a:r>
              <a:rPr lang="it-IT" sz="2400" dirty="0">
                <a:solidFill>
                  <a:srgbClr val="FF0000"/>
                </a:solidFill>
                <a:effectLst/>
                <a:latin typeface="Arial" panose="020B0604020202020204" pitchFamily="34" charset="0"/>
                <a:ea typeface="Arial" panose="020B0604020202020204" pitchFamily="34" charset="0"/>
              </a:rPr>
              <a:t>Vendemmia</a:t>
            </a:r>
            <a:r>
              <a:rPr lang="it-IT" sz="2400" spc="200" dirty="0">
                <a:solidFill>
                  <a:srgbClr val="FF0000"/>
                </a:solidFill>
                <a:effectLst/>
                <a:latin typeface="Arial" panose="020B0604020202020204" pitchFamily="34" charset="0"/>
                <a:ea typeface="Arial" panose="020B0604020202020204" pitchFamily="34" charset="0"/>
              </a:rPr>
              <a:t> </a:t>
            </a:r>
            <a:r>
              <a:rPr lang="it-IT" sz="2400" dirty="0">
                <a:solidFill>
                  <a:srgbClr val="FF0000"/>
                </a:solidFill>
                <a:effectLst/>
                <a:latin typeface="Arial" panose="020B0604020202020204" pitchFamily="34" charset="0"/>
                <a:ea typeface="Arial" panose="020B0604020202020204" pitchFamily="34" charset="0"/>
              </a:rPr>
              <a:t>Etica»</a:t>
            </a:r>
            <a:r>
              <a:rPr lang="it-IT" sz="2400" dirty="0">
                <a:effectLst/>
                <a:latin typeface="Arial" panose="020B0604020202020204" pitchFamily="34" charset="0"/>
                <a:ea typeface="Arial" panose="020B0604020202020204" pitchFamily="34" charset="0"/>
              </a:rPr>
              <a:t>),</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ha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consentito</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di individuare</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aspetti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interesse</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per</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l'attività richiamata dal PP07 (Prevenzione in edilizia ed in agricoltura):</a:t>
            </a:r>
          </a:p>
          <a:p>
            <a:pPr marR="578485" lvl="1" indent="-342900" algn="just">
              <a:lnSpc>
                <a:spcPct val="114000"/>
              </a:lnSpc>
              <a:spcBef>
                <a:spcPts val="0"/>
              </a:spcBef>
              <a:spcAft>
                <a:spcPts val="0"/>
              </a:spcAft>
              <a:buClr>
                <a:srgbClr val="1A1A1A"/>
              </a:buClr>
              <a:buSzPts val="1050"/>
              <a:buFont typeface="Arial" panose="020B0604020202020204" pitchFamily="34" charset="0"/>
              <a:buChar char="o"/>
              <a:tabLst>
                <a:tab pos="1228725" algn="l"/>
                <a:tab pos="1241425" algn="l"/>
              </a:tabLst>
            </a:pPr>
            <a:r>
              <a:rPr lang="it-IT" sz="2000" b="0" spc="0" dirty="0">
                <a:effectLst/>
                <a:latin typeface="Arial" panose="020B0604020202020204" pitchFamily="34" charset="0"/>
                <a:ea typeface="Arial" panose="020B0604020202020204" pitchFamily="34" charset="0"/>
              </a:rPr>
              <a:t>forte rappresentazione di </a:t>
            </a:r>
            <a:r>
              <a:rPr lang="it-IT" sz="2000" b="0" spc="0" dirty="0">
                <a:solidFill>
                  <a:srgbClr val="FF0000"/>
                </a:solidFill>
                <a:effectLst/>
                <a:latin typeface="Arial" panose="020B0604020202020204" pitchFamily="34" charset="0"/>
                <a:ea typeface="Arial" panose="020B0604020202020204" pitchFamily="34" charset="0"/>
              </a:rPr>
              <a:t>lavoratori stagionali </a:t>
            </a:r>
            <a:r>
              <a:rPr lang="it-IT" sz="2000" b="0" spc="0" dirty="0">
                <a:effectLst/>
                <a:latin typeface="Arial" panose="020B0604020202020204" pitchFamily="34" charset="0"/>
                <a:ea typeface="Arial" panose="020B0604020202020204" pitchFamily="34" charset="0"/>
              </a:rPr>
              <a:t>impiegati nelle operazioni di vendemmia, sia nel territorio della Franciacorta che del Garda;</a:t>
            </a:r>
          </a:p>
          <a:p>
            <a:pPr marR="577215" lvl="1" indent="-342900" algn="just">
              <a:lnSpc>
                <a:spcPct val="114000"/>
              </a:lnSpc>
              <a:spcBef>
                <a:spcPts val="0"/>
              </a:spcBef>
              <a:spcAft>
                <a:spcPts val="0"/>
              </a:spcAft>
              <a:buClr>
                <a:srgbClr val="1A1A1A"/>
              </a:buClr>
              <a:buSzPts val="1050"/>
              <a:buFont typeface="Arial" panose="020B0604020202020204" pitchFamily="34" charset="0"/>
              <a:buChar char="o"/>
              <a:tabLst>
                <a:tab pos="1228090" algn="l"/>
                <a:tab pos="1241425" algn="l"/>
              </a:tabLst>
            </a:pPr>
            <a:r>
              <a:rPr lang="it-IT" sz="2000" b="0" spc="0" dirty="0">
                <a:effectLst/>
                <a:latin typeface="Arial" panose="020B0604020202020204" pitchFamily="34" charset="0"/>
                <a:ea typeface="Arial" panose="020B0604020202020204" pitchFamily="34" charset="0"/>
              </a:rPr>
              <a:t>diffusione prevalente di un modello di organizzazione</a:t>
            </a:r>
            <a:r>
              <a:rPr lang="it-IT" sz="2000" b="0" spc="-35"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riconducibile</a:t>
            </a:r>
            <a:r>
              <a:rPr lang="it-IT" sz="2000" b="0" spc="16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alla forma</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di</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appalto</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con </a:t>
            </a:r>
            <a:r>
              <a:rPr lang="it-IT" sz="2000" b="0" spc="0" dirty="0">
                <a:solidFill>
                  <a:srgbClr val="FF0000"/>
                </a:solidFill>
                <a:effectLst/>
                <a:latin typeface="Arial" panose="020B0604020202020204" pitchFamily="34" charset="0"/>
                <a:ea typeface="Arial" panose="020B0604020202020204" pitchFamily="34" charset="0"/>
              </a:rPr>
              <a:t>fornitura</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di</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manodopera</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da cooperative</a:t>
            </a:r>
            <a:r>
              <a:rPr lang="it-IT" sz="2000" b="0" spc="0" dirty="0">
                <a:effectLst/>
                <a:latin typeface="Arial" panose="020B0604020202020204" pitchFamily="34" charset="0"/>
                <a:ea typeface="Arial" panose="020B0604020202020204" pitchFamily="34" charset="0"/>
              </a:rPr>
              <a:t>;</a:t>
            </a:r>
          </a:p>
          <a:p>
            <a:pPr marR="576580" lvl="1" indent="-342900" algn="just">
              <a:lnSpc>
                <a:spcPct val="114000"/>
              </a:lnSpc>
              <a:spcBef>
                <a:spcPts val="0"/>
              </a:spcBef>
              <a:spcAft>
                <a:spcPts val="0"/>
              </a:spcAft>
              <a:buClr>
                <a:srgbClr val="1A1A1A"/>
              </a:buClr>
              <a:buSzPts val="1050"/>
              <a:buFont typeface="Arial" panose="020B0604020202020204" pitchFamily="34" charset="0"/>
              <a:buChar char="o"/>
              <a:tabLst>
                <a:tab pos="1233805" algn="l"/>
                <a:tab pos="1242060" algn="l"/>
              </a:tabLst>
            </a:pPr>
            <a:r>
              <a:rPr lang="it-IT" sz="2000" b="0" spc="0" dirty="0">
                <a:solidFill>
                  <a:srgbClr val="FF0000"/>
                </a:solidFill>
                <a:effectLst/>
                <a:latin typeface="Arial" panose="020B0604020202020204" pitchFamily="34" charset="0"/>
                <a:ea typeface="Arial" panose="020B0604020202020204" pitchFamily="34" charset="0"/>
              </a:rPr>
              <a:t>rispetto</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degli</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obblighi</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riconducibili</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all'effettuazione</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della</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solidFill>
                  <a:srgbClr val="FF0000"/>
                </a:solidFill>
                <a:effectLst/>
                <a:latin typeface="Arial" panose="020B0604020202020204" pitchFamily="34" charset="0"/>
                <a:ea typeface="Arial" panose="020B0604020202020204" pitchFamily="34" charset="0"/>
              </a:rPr>
              <a:t>sorveglianza sanitaria</a:t>
            </a:r>
            <a:r>
              <a:rPr lang="it-IT" sz="2000" b="0" spc="200" dirty="0">
                <a:solidFill>
                  <a:srgbClr val="FF0000"/>
                </a:solidFill>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a favore</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dei</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lavoratori</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stagionali</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(visite</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mediche</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per</a:t>
            </a:r>
            <a:r>
              <a:rPr lang="it-IT" sz="2000" b="0" spc="200" dirty="0">
                <a:effectLst/>
                <a:latin typeface="Arial" panose="020B0604020202020204" pitchFamily="34" charset="0"/>
                <a:ea typeface="Arial" panose="020B0604020202020204" pitchFamily="34" charset="0"/>
              </a:rPr>
              <a:t> </a:t>
            </a:r>
            <a:r>
              <a:rPr lang="it-IT" sz="2000" b="0" spc="0" dirty="0">
                <a:effectLst/>
                <a:latin typeface="Arial" panose="020B0604020202020204" pitchFamily="34" charset="0"/>
                <a:ea typeface="Arial" panose="020B0604020202020204" pitchFamily="34" charset="0"/>
              </a:rPr>
              <a:t>l'espressione del giudizio di idoneità) generalmente assolto da parte delle aziende appaltatrici, con nomina del Medico Competente aziendale.</a:t>
            </a:r>
          </a:p>
          <a:p>
            <a:pPr>
              <a:lnSpc>
                <a:spcPct val="114000"/>
              </a:lnSpc>
              <a:spcBef>
                <a:spcPts val="0"/>
              </a:spcBef>
              <a:spcAft>
                <a:spcPts val="0"/>
              </a:spcAft>
            </a:pPr>
            <a:endParaRPr lang="it-IT" sz="3200" dirty="0"/>
          </a:p>
        </p:txBody>
      </p:sp>
    </p:spTree>
    <p:extLst>
      <p:ext uri="{BB962C8B-B14F-4D97-AF65-F5344CB8AC3E}">
        <p14:creationId xmlns:p14="http://schemas.microsoft.com/office/powerpoint/2010/main" val="4188276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F71B4D-0220-B6E5-A0FD-3AB200C99504}"/>
              </a:ext>
            </a:extLst>
          </p:cNvPr>
          <p:cNvSpPr>
            <a:spLocks noGrp="1"/>
          </p:cNvSpPr>
          <p:nvPr>
            <p:ph type="title"/>
          </p:nvPr>
        </p:nvSpPr>
        <p:spPr>
          <a:xfrm>
            <a:off x="1390651" y="260648"/>
            <a:ext cx="9313333" cy="723602"/>
          </a:xfrm>
        </p:spPr>
        <p:txBody>
          <a:bodyPr/>
          <a:lstStyle/>
          <a:p>
            <a:pPr algn="ctr"/>
            <a:r>
              <a:rPr lang="it-IT" sz="4000" dirty="0">
                <a:solidFill>
                  <a:srgbClr val="0070C0"/>
                </a:solidFill>
              </a:rPr>
              <a:t>Il target d’intervento</a:t>
            </a:r>
          </a:p>
        </p:txBody>
      </p:sp>
      <p:sp>
        <p:nvSpPr>
          <p:cNvPr id="3" name="Segnaposto contenuto 2">
            <a:extLst>
              <a:ext uri="{FF2B5EF4-FFF2-40B4-BE49-F238E27FC236}">
                <a16:creationId xmlns:a16="http://schemas.microsoft.com/office/drawing/2014/main" id="{83C649BF-3BC7-456B-8652-3A39954028E1}"/>
              </a:ext>
            </a:extLst>
          </p:cNvPr>
          <p:cNvSpPr>
            <a:spLocks noGrp="1"/>
          </p:cNvSpPr>
          <p:nvPr>
            <p:ph idx="1"/>
          </p:nvPr>
        </p:nvSpPr>
        <p:spPr>
          <a:xfrm>
            <a:off x="335360" y="1268760"/>
            <a:ext cx="11449272" cy="5040560"/>
          </a:xfrm>
        </p:spPr>
        <p:txBody>
          <a:bodyPr/>
          <a:lstStyle/>
          <a:p>
            <a:r>
              <a:rPr lang="it-IT" sz="2400" dirty="0">
                <a:solidFill>
                  <a:srgbClr val="1A1A1A"/>
                </a:solidFill>
                <a:effectLst/>
                <a:ea typeface="Arial" panose="020B0604020202020204" pitchFamily="34" charset="0"/>
              </a:rPr>
              <a:t>Le conoscenze </a:t>
            </a:r>
            <a:r>
              <a:rPr lang="it-IT" sz="2400" dirty="0">
                <a:solidFill>
                  <a:srgbClr val="363636"/>
                </a:solidFill>
                <a:effectLst/>
                <a:ea typeface="Arial" panose="020B0604020202020204" pitchFamily="34" charset="0"/>
              </a:rPr>
              <a:t>acquisite </a:t>
            </a:r>
            <a:r>
              <a:rPr lang="it-IT" sz="2400" dirty="0">
                <a:solidFill>
                  <a:srgbClr val="1A1A1A"/>
                </a:solidFill>
                <a:effectLst/>
                <a:ea typeface="Arial" panose="020B0604020202020204" pitchFamily="34" charset="0"/>
              </a:rPr>
              <a:t>con l'attività condotta nell'ambito della viticoltura,</a:t>
            </a:r>
            <a:r>
              <a:rPr lang="it-IT" sz="2400" spc="200" dirty="0">
                <a:solidFill>
                  <a:srgbClr val="1A1A1A"/>
                </a:solidFill>
                <a:effectLst/>
                <a:ea typeface="Arial" panose="020B0604020202020204" pitchFamily="34" charset="0"/>
              </a:rPr>
              <a:t> </a:t>
            </a:r>
            <a:r>
              <a:rPr lang="it-IT" sz="2400" dirty="0">
                <a:solidFill>
                  <a:srgbClr val="1A1A1A"/>
                </a:solidFill>
                <a:effectLst/>
                <a:ea typeface="Arial" panose="020B0604020202020204" pitchFamily="34" charset="0"/>
              </a:rPr>
              <a:t>tenute presenti </a:t>
            </a:r>
            <a:r>
              <a:rPr lang="it-IT" sz="2400" spc="-10" dirty="0">
                <a:solidFill>
                  <a:srgbClr val="1A1A1A"/>
                </a:solidFill>
                <a:effectLst/>
                <a:ea typeface="Arial" panose="020B0604020202020204" pitchFamily="34" charset="0"/>
              </a:rPr>
              <a:t>anche</a:t>
            </a:r>
            <a:r>
              <a:rPr lang="it-IT" sz="2400" spc="-75"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le</a:t>
            </a:r>
            <a:r>
              <a:rPr lang="it-IT" sz="2400" spc="-70"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necessità</a:t>
            </a:r>
            <a:r>
              <a:rPr lang="it-IT" sz="2400" spc="-70" dirty="0">
                <a:solidFill>
                  <a:srgbClr val="1A1A1A"/>
                </a:solidFill>
                <a:effectLst/>
                <a:ea typeface="Arial" panose="020B0604020202020204" pitchFamily="34" charset="0"/>
              </a:rPr>
              <a:t> </a:t>
            </a:r>
            <a:r>
              <a:rPr lang="it-IT" sz="2400" spc="-10" dirty="0">
                <a:solidFill>
                  <a:srgbClr val="363636"/>
                </a:solidFill>
                <a:effectLst/>
                <a:ea typeface="Arial" panose="020B0604020202020204" pitchFamily="34" charset="0"/>
              </a:rPr>
              <a:t>richiamate</a:t>
            </a:r>
            <a:r>
              <a:rPr lang="it-IT" sz="2400" spc="-15" dirty="0">
                <a:solidFill>
                  <a:srgbClr val="363636"/>
                </a:solidFill>
                <a:effectLst/>
                <a:ea typeface="Arial" panose="020B0604020202020204" pitchFamily="34" charset="0"/>
              </a:rPr>
              <a:t> </a:t>
            </a:r>
            <a:r>
              <a:rPr lang="it-IT" sz="2400" spc="-10" dirty="0">
                <a:solidFill>
                  <a:srgbClr val="1A1A1A"/>
                </a:solidFill>
                <a:effectLst/>
                <a:ea typeface="Arial" panose="020B0604020202020204" pitchFamily="34" charset="0"/>
              </a:rPr>
              <a:t>nel</a:t>
            </a:r>
            <a:r>
              <a:rPr lang="it-IT" sz="2400" spc="-75"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PP07,</a:t>
            </a:r>
            <a:r>
              <a:rPr lang="it-IT" sz="2400" spc="-30" dirty="0">
                <a:solidFill>
                  <a:srgbClr val="1A1A1A"/>
                </a:solidFill>
                <a:effectLst/>
                <a:ea typeface="Arial" panose="020B0604020202020204" pitchFamily="34" charset="0"/>
              </a:rPr>
              <a:t> </a:t>
            </a:r>
            <a:r>
              <a:rPr lang="it-IT" sz="2400" spc="-10" dirty="0">
                <a:solidFill>
                  <a:srgbClr val="363636"/>
                </a:solidFill>
                <a:effectLst/>
                <a:ea typeface="Arial" panose="020B0604020202020204" pitchFamily="34" charset="0"/>
              </a:rPr>
              <a:t>hanno</a:t>
            </a:r>
            <a:r>
              <a:rPr lang="it-IT" sz="2400" spc="-35" dirty="0">
                <a:solidFill>
                  <a:srgbClr val="363636"/>
                </a:solidFill>
                <a:effectLst/>
                <a:ea typeface="Arial" panose="020B0604020202020204" pitchFamily="34" charset="0"/>
              </a:rPr>
              <a:t> </a:t>
            </a:r>
            <a:r>
              <a:rPr lang="it-IT" sz="2400" spc="-10" dirty="0">
                <a:solidFill>
                  <a:srgbClr val="1A1A1A"/>
                </a:solidFill>
                <a:effectLst/>
                <a:ea typeface="Arial" panose="020B0604020202020204" pitchFamily="34" charset="0"/>
              </a:rPr>
              <a:t>portato</a:t>
            </a:r>
            <a:r>
              <a:rPr lang="it-IT" sz="2400" spc="-55"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ad</a:t>
            </a:r>
            <a:r>
              <a:rPr lang="it-IT" sz="2400" spc="-50" dirty="0">
                <a:solidFill>
                  <a:srgbClr val="1A1A1A"/>
                </a:solidFill>
                <a:effectLst/>
                <a:ea typeface="Arial" panose="020B0604020202020204" pitchFamily="34" charset="0"/>
              </a:rPr>
              <a:t> </a:t>
            </a:r>
            <a:r>
              <a:rPr lang="it-IT" sz="2400" spc="-10" dirty="0">
                <a:solidFill>
                  <a:srgbClr val="363636"/>
                </a:solidFill>
                <a:effectLst/>
                <a:ea typeface="Arial" panose="020B0604020202020204" pitchFamily="34" charset="0"/>
              </a:rPr>
              <a:t>estendere </a:t>
            </a:r>
            <a:r>
              <a:rPr lang="it-IT" sz="2400" spc="-10" dirty="0">
                <a:solidFill>
                  <a:srgbClr val="1A1A1A"/>
                </a:solidFill>
                <a:effectLst/>
                <a:ea typeface="Arial" panose="020B0604020202020204" pitchFamily="34" charset="0"/>
              </a:rPr>
              <a:t>l'attenzione</a:t>
            </a:r>
            <a:r>
              <a:rPr lang="it-IT" sz="2400" spc="-35"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ad altro</a:t>
            </a:r>
            <a:r>
              <a:rPr lang="it-IT" sz="2400" spc="-75" dirty="0">
                <a:solidFill>
                  <a:srgbClr val="1A1A1A"/>
                </a:solidFill>
                <a:effectLst/>
                <a:ea typeface="Arial" panose="020B0604020202020204" pitchFamily="34" charset="0"/>
              </a:rPr>
              <a:t> </a:t>
            </a:r>
            <a:r>
              <a:rPr lang="it-IT" sz="2400" spc="-10" dirty="0">
                <a:solidFill>
                  <a:srgbClr val="1A1A1A"/>
                </a:solidFill>
                <a:effectLst/>
                <a:ea typeface="Arial" panose="020B0604020202020204" pitchFamily="34" charset="0"/>
              </a:rPr>
              <a:t>settore produttivo tipico del territorio </a:t>
            </a:r>
            <a:r>
              <a:rPr lang="it-IT" sz="2400" dirty="0">
                <a:solidFill>
                  <a:srgbClr val="1A1A1A"/>
                </a:solidFill>
                <a:effectLst/>
                <a:ea typeface="Arial" panose="020B0604020202020204" pitchFamily="34" charset="0"/>
              </a:rPr>
              <a:t>in cui possono </a:t>
            </a:r>
            <a:r>
              <a:rPr lang="it-IT" sz="2400" dirty="0">
                <a:solidFill>
                  <a:srgbClr val="363636"/>
                </a:solidFill>
                <a:effectLst/>
                <a:ea typeface="Arial" panose="020B0604020202020204" pitchFamily="34" charset="0"/>
              </a:rPr>
              <a:t>essere </a:t>
            </a:r>
            <a:r>
              <a:rPr lang="it-IT" sz="2400" dirty="0">
                <a:solidFill>
                  <a:srgbClr val="1A1A1A"/>
                </a:solidFill>
                <a:effectLst/>
                <a:ea typeface="Arial" panose="020B0604020202020204" pitchFamily="34" charset="0"/>
              </a:rPr>
              <a:t>presenti stagionali ovvero aziende agricole </a:t>
            </a:r>
          </a:p>
          <a:p>
            <a:pPr lvl="1"/>
            <a:r>
              <a:rPr lang="it-IT" sz="2000" dirty="0">
                <a:solidFill>
                  <a:srgbClr val="0070C0"/>
                </a:solidFill>
                <a:effectLst/>
                <a:uFill>
                  <a:solidFill>
                    <a:srgbClr val="1A1A1A"/>
                  </a:solidFill>
                </a:uFill>
                <a:ea typeface="Arial" panose="020B0604020202020204" pitchFamily="34" charset="0"/>
              </a:rPr>
              <a:t>settore orticolo (pieno</a:t>
            </a:r>
            <a:r>
              <a:rPr lang="it-IT" sz="2000" dirty="0">
                <a:solidFill>
                  <a:srgbClr val="0070C0"/>
                </a:solidFill>
                <a:effectLst/>
                <a:ea typeface="Arial" panose="020B0604020202020204" pitchFamily="34" charset="0"/>
              </a:rPr>
              <a:t> </a:t>
            </a:r>
            <a:r>
              <a:rPr lang="it-IT" sz="2000" dirty="0">
                <a:solidFill>
                  <a:srgbClr val="0070C0"/>
                </a:solidFill>
                <a:effectLst/>
                <a:uFill>
                  <a:solidFill>
                    <a:srgbClr val="1A1A1A"/>
                  </a:solidFill>
                </a:uFill>
                <a:ea typeface="Arial" panose="020B0604020202020204" pitchFamily="34" charset="0"/>
              </a:rPr>
              <a:t>campo e serre</a:t>
            </a:r>
            <a:r>
              <a:rPr lang="it-IT" sz="2000" u="heavy" dirty="0">
                <a:solidFill>
                  <a:srgbClr val="0070C0"/>
                </a:solidFill>
                <a:effectLst/>
                <a:uFill>
                  <a:solidFill>
                    <a:srgbClr val="1A1A1A"/>
                  </a:solidFill>
                </a:uFill>
                <a:ea typeface="Arial" panose="020B0604020202020204" pitchFamily="34" charset="0"/>
              </a:rPr>
              <a:t>)</a:t>
            </a:r>
            <a:r>
              <a:rPr lang="it-IT" sz="2000" dirty="0">
                <a:solidFill>
                  <a:srgbClr val="0070C0"/>
                </a:solidFill>
                <a:effectLst/>
                <a:ea typeface="Arial" panose="020B0604020202020204" pitchFamily="34" charset="0"/>
              </a:rPr>
              <a:t> </a:t>
            </a:r>
          </a:p>
          <a:p>
            <a:pPr lvl="1"/>
            <a:r>
              <a:rPr lang="it-IT" sz="2000" dirty="0">
                <a:solidFill>
                  <a:srgbClr val="0070C0"/>
                </a:solidFill>
                <a:ea typeface="Arial" panose="020B0604020202020204" pitchFamily="34" charset="0"/>
              </a:rPr>
              <a:t>filiera della IV gamma: preparazione di </a:t>
            </a:r>
            <a:r>
              <a:rPr lang="it-IT" sz="2000" i="1" dirty="0">
                <a:solidFill>
                  <a:srgbClr val="0070C0"/>
                </a:solidFill>
                <a:effectLst/>
              </a:rPr>
              <a:t>frutta, la verdura e, in generale, gli ortaggi freschi, a elevato contenuto di servizio, confezionati e pronti per il consumo</a:t>
            </a:r>
            <a:r>
              <a:rPr lang="it-IT" sz="2000" i="0" dirty="0">
                <a:solidFill>
                  <a:srgbClr val="0070C0"/>
                </a:solidFill>
                <a:effectLst/>
              </a:rPr>
              <a:t>.</a:t>
            </a:r>
          </a:p>
          <a:p>
            <a:pPr marL="457200" lvl="1" indent="0">
              <a:buNone/>
            </a:pPr>
            <a:r>
              <a:rPr lang="it-IT" b="0" dirty="0">
                <a:solidFill>
                  <a:srgbClr val="1A1A1A"/>
                </a:solidFill>
                <a:effectLst/>
                <a:ea typeface="Arial" panose="020B0604020202020204" pitchFamily="34" charset="0"/>
              </a:rPr>
              <a:t>che utilizzino il lavoro stagionale</a:t>
            </a:r>
            <a:r>
              <a:rPr lang="it-IT" b="0" spc="200" dirty="0">
                <a:solidFill>
                  <a:srgbClr val="1A1A1A"/>
                </a:solidFill>
                <a:effectLst/>
                <a:ea typeface="Arial" panose="020B0604020202020204" pitchFamily="34" charset="0"/>
              </a:rPr>
              <a:t> </a:t>
            </a:r>
            <a:r>
              <a:rPr lang="it-IT" b="0" dirty="0">
                <a:solidFill>
                  <a:srgbClr val="1A1A1A"/>
                </a:solidFill>
                <a:effectLst/>
                <a:ea typeface="Arial" panose="020B0604020202020204" pitchFamily="34" charset="0"/>
              </a:rPr>
              <a:t>e/o manodopera</a:t>
            </a:r>
            <a:r>
              <a:rPr lang="it-IT" b="0" spc="200" dirty="0">
                <a:solidFill>
                  <a:srgbClr val="1A1A1A"/>
                </a:solidFill>
                <a:effectLst/>
                <a:ea typeface="Arial" panose="020B0604020202020204" pitchFamily="34" charset="0"/>
              </a:rPr>
              <a:t> </a:t>
            </a:r>
            <a:r>
              <a:rPr lang="it-IT" b="0" dirty="0">
                <a:solidFill>
                  <a:srgbClr val="1A1A1A"/>
                </a:solidFill>
                <a:effectLst/>
                <a:ea typeface="Arial" panose="020B0604020202020204" pitchFamily="34" charset="0"/>
              </a:rPr>
              <a:t>avventizia</a:t>
            </a:r>
          </a:p>
          <a:p>
            <a:pPr marL="78105">
              <a:lnSpc>
                <a:spcPts val="1040"/>
              </a:lnSpc>
            </a:pPr>
            <a:endParaRPr lang="it-IT" sz="2400" dirty="0">
              <a:solidFill>
                <a:srgbClr val="1A1A1A"/>
              </a:solidFill>
              <a:effectLst/>
              <a:ea typeface="Arial" panose="020B0604020202020204" pitchFamily="34" charset="0"/>
            </a:endParaRPr>
          </a:p>
          <a:p>
            <a:pPr marL="358775" indent="-358775">
              <a:lnSpc>
                <a:spcPct val="114000"/>
              </a:lnSpc>
              <a:spcBef>
                <a:spcPts val="0"/>
              </a:spcBef>
              <a:spcAft>
                <a:spcPts val="0"/>
              </a:spcAft>
            </a:pPr>
            <a:r>
              <a:rPr lang="it-IT" sz="2400" dirty="0">
                <a:solidFill>
                  <a:srgbClr val="1A1A1A"/>
                </a:solidFill>
                <a:effectLst/>
                <a:ea typeface="Arial" panose="020B0604020202020204" pitchFamily="34" charset="0"/>
              </a:rPr>
              <a:t>Sulla</a:t>
            </a:r>
            <a:r>
              <a:rPr lang="it-IT" sz="2400" spc="135" dirty="0">
                <a:solidFill>
                  <a:srgbClr val="1A1A1A"/>
                </a:solidFill>
                <a:effectLst/>
                <a:ea typeface="Arial" panose="020B0604020202020204" pitchFamily="34" charset="0"/>
              </a:rPr>
              <a:t> </a:t>
            </a:r>
            <a:r>
              <a:rPr lang="it-IT" sz="2400" dirty="0">
                <a:solidFill>
                  <a:srgbClr val="1A1A1A"/>
                </a:solidFill>
                <a:effectLst/>
                <a:ea typeface="Arial" panose="020B0604020202020204" pitchFamily="34" charset="0"/>
              </a:rPr>
              <a:t>base</a:t>
            </a:r>
            <a:r>
              <a:rPr lang="it-IT" sz="2400" spc="110" dirty="0">
                <a:solidFill>
                  <a:srgbClr val="1A1A1A"/>
                </a:solidFill>
                <a:effectLst/>
                <a:ea typeface="Arial" panose="020B0604020202020204" pitchFamily="34" charset="0"/>
              </a:rPr>
              <a:t> </a:t>
            </a:r>
            <a:r>
              <a:rPr lang="it-IT" sz="2400" dirty="0">
                <a:solidFill>
                  <a:srgbClr val="1A1A1A"/>
                </a:solidFill>
                <a:effectLst/>
                <a:ea typeface="Arial" panose="020B0604020202020204" pitchFamily="34" charset="0"/>
              </a:rPr>
              <a:t>di</a:t>
            </a:r>
            <a:r>
              <a:rPr lang="it-IT" sz="2400" spc="185" dirty="0">
                <a:solidFill>
                  <a:srgbClr val="1A1A1A"/>
                </a:solidFill>
                <a:effectLst/>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precedenti</a:t>
            </a:r>
            <a:r>
              <a:rPr lang="it-IT" sz="2400" u="heavy" spc="190"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analisi</a:t>
            </a:r>
            <a:r>
              <a:rPr lang="it-IT" sz="2400" u="heavy" spc="175"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condotte</a:t>
            </a:r>
            <a:r>
              <a:rPr lang="it-IT" sz="2400" u="heavy" spc="260"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(esclusivamente</a:t>
            </a:r>
            <a:r>
              <a:rPr lang="it-IT" sz="2400" u="heavy" spc="95"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su</a:t>
            </a:r>
            <a:r>
              <a:rPr lang="it-IT" sz="2400" u="heavy" spc="85"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imprese con</a:t>
            </a:r>
            <a:r>
              <a:rPr lang="it-IT" sz="2400" u="heavy" spc="125"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codice</a:t>
            </a:r>
            <a:r>
              <a:rPr lang="it-IT" sz="2400" u="heavy" spc="195" dirty="0">
                <a:solidFill>
                  <a:srgbClr val="1A1A1A"/>
                </a:solidFill>
                <a:effectLst/>
                <a:uFill>
                  <a:solidFill>
                    <a:srgbClr val="1A1A1A"/>
                  </a:solidFill>
                </a:uFill>
                <a:ea typeface="Arial" panose="020B0604020202020204" pitchFamily="34" charset="0"/>
              </a:rPr>
              <a:t> </a:t>
            </a:r>
            <a:r>
              <a:rPr lang="it-IT" sz="2400" u="heavy" dirty="0">
                <a:solidFill>
                  <a:srgbClr val="1A1A1A"/>
                </a:solidFill>
                <a:effectLst/>
                <a:uFill>
                  <a:solidFill>
                    <a:srgbClr val="1A1A1A"/>
                  </a:solidFill>
                </a:uFill>
                <a:ea typeface="Arial" panose="020B0604020202020204" pitchFamily="34" charset="0"/>
              </a:rPr>
              <a:t>ATECO</a:t>
            </a:r>
            <a:r>
              <a:rPr lang="it-IT" sz="2400" u="heavy" spc="265" dirty="0">
                <a:solidFill>
                  <a:srgbClr val="1A1A1A"/>
                </a:solidFill>
                <a:effectLst/>
                <a:uFill>
                  <a:solidFill>
                    <a:srgbClr val="1A1A1A"/>
                  </a:solidFill>
                </a:uFill>
                <a:ea typeface="Arial" panose="020B0604020202020204" pitchFamily="34" charset="0"/>
              </a:rPr>
              <a:t> </a:t>
            </a:r>
            <a:r>
              <a:rPr lang="it-IT" sz="2400" u="heavy" spc="-10" dirty="0">
                <a:solidFill>
                  <a:srgbClr val="1A1A1A"/>
                </a:solidFill>
                <a:effectLst/>
                <a:uFill>
                  <a:solidFill>
                    <a:srgbClr val="1A1A1A"/>
                  </a:solidFill>
                </a:uFill>
                <a:ea typeface="Arial" panose="020B0604020202020204" pitchFamily="34" charset="0"/>
              </a:rPr>
              <a:t>01.13)</a:t>
            </a:r>
            <a:r>
              <a:rPr lang="it-IT" sz="2400" spc="-10" dirty="0">
                <a:solidFill>
                  <a:srgbClr val="1A1A1A"/>
                </a:solidFill>
                <a:effectLst/>
                <a:uFill>
                  <a:solidFill>
                    <a:srgbClr val="1A1A1A"/>
                  </a:solidFill>
                </a:uFill>
                <a:ea typeface="Arial" panose="020B0604020202020204" pitchFamily="34" charset="0"/>
              </a:rPr>
              <a:t>, </a:t>
            </a:r>
            <a:r>
              <a:rPr lang="it-IT" sz="2400" dirty="0">
                <a:solidFill>
                  <a:srgbClr val="1F1F1F"/>
                </a:solidFill>
                <a:effectLst/>
                <a:ea typeface="Arial" panose="020B0604020202020204" pitchFamily="34" charset="0"/>
              </a:rPr>
              <a:t>considerando</a:t>
            </a:r>
            <a:r>
              <a:rPr lang="it-IT" sz="2400" spc="275"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complessivamente</a:t>
            </a:r>
            <a:r>
              <a:rPr lang="it-IT" sz="2400" spc="310"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una</a:t>
            </a:r>
            <a:r>
              <a:rPr lang="it-IT" sz="2400" spc="355"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base</a:t>
            </a:r>
            <a:r>
              <a:rPr lang="it-IT" sz="2400" spc="235"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approssimativamente</a:t>
            </a:r>
            <a:r>
              <a:rPr lang="it-IT" sz="2400" spc="200"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costituita</a:t>
            </a:r>
            <a:r>
              <a:rPr lang="it-IT" sz="2400" spc="305"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da</a:t>
            </a:r>
            <a:r>
              <a:rPr lang="it-IT" sz="2400" spc="245" dirty="0">
                <a:solidFill>
                  <a:srgbClr val="1F1F1F"/>
                </a:solidFill>
                <a:effectLst/>
                <a:ea typeface="Arial" panose="020B0604020202020204" pitchFamily="34" charset="0"/>
              </a:rPr>
              <a:t> </a:t>
            </a:r>
            <a:r>
              <a:rPr lang="it-IT" sz="2400" dirty="0">
                <a:solidFill>
                  <a:srgbClr val="1F1F1F"/>
                </a:solidFill>
                <a:effectLst/>
                <a:ea typeface="Arial" panose="020B0604020202020204" pitchFamily="34" charset="0"/>
              </a:rPr>
              <a:t>circa</a:t>
            </a:r>
            <a:r>
              <a:rPr lang="it-IT" sz="2400" spc="295" dirty="0">
                <a:solidFill>
                  <a:srgbClr val="1F1F1F"/>
                </a:solidFill>
                <a:effectLst/>
                <a:ea typeface="Arial" panose="020B0604020202020204" pitchFamily="34" charset="0"/>
              </a:rPr>
              <a:t> </a:t>
            </a:r>
            <a:r>
              <a:rPr lang="it-IT" sz="2400" spc="-25" dirty="0">
                <a:solidFill>
                  <a:srgbClr val="1F1F1F"/>
                </a:solidFill>
                <a:effectLst/>
                <a:ea typeface="Arial" panose="020B0604020202020204" pitchFamily="34" charset="0"/>
              </a:rPr>
              <a:t>500 </a:t>
            </a:r>
            <a:r>
              <a:rPr lang="it-IT" sz="2400" dirty="0">
                <a:solidFill>
                  <a:srgbClr val="1F1F1F"/>
                </a:solidFill>
                <a:effectLst/>
                <a:ea typeface="Arial" panose="020B0604020202020204" pitchFamily="34" charset="0"/>
              </a:rPr>
              <a:t>lavoratori dipendenti, </a:t>
            </a:r>
            <a:r>
              <a:rPr lang="it-IT" sz="2400" dirty="0">
                <a:solidFill>
                  <a:srgbClr val="424242"/>
                </a:solidFill>
                <a:effectLst/>
                <a:ea typeface="Arial" panose="020B0604020202020204" pitchFamily="34" charset="0"/>
              </a:rPr>
              <a:t>il coinvolgimento potenzialmente potrebbe riguardare circa 300</a:t>
            </a:r>
            <a:r>
              <a:rPr lang="it-IT" sz="2400" spc="200" dirty="0">
                <a:solidFill>
                  <a:srgbClr val="424242"/>
                </a:solidFill>
                <a:effectLst/>
                <a:ea typeface="Arial" panose="020B0604020202020204" pitchFamily="34" charset="0"/>
              </a:rPr>
              <a:t> </a:t>
            </a:r>
            <a:r>
              <a:rPr lang="it-IT" sz="2400" spc="-10" dirty="0">
                <a:solidFill>
                  <a:srgbClr val="424242"/>
                </a:solidFill>
                <a:effectLst/>
                <a:ea typeface="Arial" panose="020B0604020202020204" pitchFamily="34" charset="0"/>
              </a:rPr>
              <a:t>lavoratori.</a:t>
            </a:r>
            <a:endParaRPr lang="it-IT" sz="2400" dirty="0">
              <a:effectLst/>
              <a:ea typeface="Arial" panose="020B0604020202020204" pitchFamily="34" charset="0"/>
            </a:endParaRPr>
          </a:p>
          <a:p>
            <a:pPr>
              <a:lnSpc>
                <a:spcPct val="114000"/>
              </a:lnSpc>
              <a:spcBef>
                <a:spcPts val="0"/>
              </a:spcBef>
              <a:spcAft>
                <a:spcPts val="0"/>
              </a:spcAft>
            </a:pPr>
            <a:endParaRPr lang="it-IT" sz="2400" dirty="0">
              <a:effectLst/>
              <a:ea typeface="Arial" panose="020B0604020202020204" pitchFamily="34" charset="0"/>
            </a:endParaRPr>
          </a:p>
          <a:p>
            <a:endParaRPr lang="it-IT" sz="3600" dirty="0"/>
          </a:p>
        </p:txBody>
      </p:sp>
    </p:spTree>
    <p:extLst>
      <p:ext uri="{BB962C8B-B14F-4D97-AF65-F5344CB8AC3E}">
        <p14:creationId xmlns:p14="http://schemas.microsoft.com/office/powerpoint/2010/main" val="5069769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a16="http://schemas.microsoft.com/office/drawing/2014/main" id="{78B17738-022C-67B9-83B2-A4685C94A9A5}"/>
              </a:ext>
            </a:extLst>
          </p:cNvPr>
          <p:cNvSpPr>
            <a:spLocks noGrp="1"/>
          </p:cNvSpPr>
          <p:nvPr>
            <p:ph type="title"/>
          </p:nvPr>
        </p:nvSpPr>
        <p:spPr>
          <a:xfrm>
            <a:off x="1343472" y="188640"/>
            <a:ext cx="9313333" cy="819364"/>
          </a:xfrm>
        </p:spPr>
        <p:txBody>
          <a:bodyPr/>
          <a:lstStyle/>
          <a:p>
            <a:pPr algn="ctr"/>
            <a:r>
              <a:rPr lang="it-IT" sz="4000" dirty="0">
                <a:solidFill>
                  <a:srgbClr val="0070C0"/>
                </a:solidFill>
              </a:rPr>
              <a:t>CODICE ATECO 01.13</a:t>
            </a:r>
          </a:p>
        </p:txBody>
      </p:sp>
      <p:graphicFrame>
        <p:nvGraphicFramePr>
          <p:cNvPr id="9" name="Tabella 8">
            <a:extLst>
              <a:ext uri="{FF2B5EF4-FFF2-40B4-BE49-F238E27FC236}">
                <a16:creationId xmlns:a16="http://schemas.microsoft.com/office/drawing/2014/main" id="{04DCF5B8-EDE5-BB04-5BCE-AACE0EDFE74F}"/>
              </a:ext>
            </a:extLst>
          </p:cNvPr>
          <p:cNvGraphicFramePr>
            <a:graphicFrameLocks noGrp="1"/>
          </p:cNvGraphicFramePr>
          <p:nvPr>
            <p:extLst>
              <p:ext uri="{D42A27DB-BD31-4B8C-83A1-F6EECF244321}">
                <p14:modId xmlns:p14="http://schemas.microsoft.com/office/powerpoint/2010/main" val="2487994420"/>
              </p:ext>
            </p:extLst>
          </p:nvPr>
        </p:nvGraphicFramePr>
        <p:xfrm>
          <a:off x="335360" y="2276872"/>
          <a:ext cx="11521280" cy="2718360"/>
        </p:xfrm>
        <a:graphic>
          <a:graphicData uri="http://schemas.openxmlformats.org/drawingml/2006/table">
            <a:tbl>
              <a:tblPr/>
              <a:tblGrid>
                <a:gridCol w="1728192">
                  <a:extLst>
                    <a:ext uri="{9D8B030D-6E8A-4147-A177-3AD203B41FA5}">
                      <a16:colId xmlns:a16="http://schemas.microsoft.com/office/drawing/2014/main" val="3610477058"/>
                    </a:ext>
                  </a:extLst>
                </a:gridCol>
                <a:gridCol w="9793088">
                  <a:extLst>
                    <a:ext uri="{9D8B030D-6E8A-4147-A177-3AD203B41FA5}">
                      <a16:colId xmlns:a16="http://schemas.microsoft.com/office/drawing/2014/main" val="2059353502"/>
                    </a:ext>
                  </a:extLst>
                </a:gridCol>
              </a:tblGrid>
              <a:tr h="0">
                <a:tc>
                  <a:txBody>
                    <a:bodyPr/>
                    <a:lstStyle/>
                    <a:p>
                      <a:pPr algn="ctr" fontAlgn="t"/>
                      <a:r>
                        <a:rPr lang="it-IT" sz="1800" u="none" dirty="0">
                          <a:solidFill>
                            <a:schemeClr val="tx2"/>
                          </a:solidFill>
                          <a:effectLst/>
                        </a:rPr>
                        <a:t>01.13.10</a:t>
                      </a:r>
                    </a:p>
                  </a:txBody>
                  <a:tcPr marL="52380" marR="52380" marT="52380" marB="523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9F9"/>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it-IT" sz="1800" b="1" u="none" strike="noStrike" dirty="0">
                          <a:solidFill>
                            <a:srgbClr val="0070C0"/>
                          </a:solidFill>
                          <a:effectLst/>
                        </a:rPr>
                        <a:t>In piena aria </a:t>
                      </a:r>
                    </a:p>
                    <a:p>
                      <a:pPr marL="0" marR="0" lvl="0" indent="0" algn="ctr" defTabSz="914400" rtl="0" eaLnBrk="1" fontAlgn="t" latinLnBrk="0" hangingPunct="1">
                        <a:lnSpc>
                          <a:spcPct val="100000"/>
                        </a:lnSpc>
                        <a:spcBef>
                          <a:spcPts val="0"/>
                        </a:spcBef>
                        <a:spcAft>
                          <a:spcPts val="0"/>
                        </a:spcAft>
                        <a:buClrTx/>
                        <a:buSzTx/>
                        <a:buFontTx/>
                        <a:buNone/>
                        <a:tabLst/>
                        <a:defRPr/>
                      </a:pPr>
                      <a:r>
                        <a:rPr lang="it-IT" sz="1800" u="none" strike="noStrike" dirty="0">
                          <a:solidFill>
                            <a:schemeClr val="tx2"/>
                          </a:solidFill>
                          <a:effectLst/>
                        </a:rPr>
                        <a:t>(escluse barbabietola da zucchero e patate)</a:t>
                      </a:r>
                    </a:p>
                  </a:txBody>
                  <a:tcPr marL="52380" marR="52380" marT="52380" marB="523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9F9F9"/>
                    </a:solidFill>
                  </a:tcPr>
                </a:tc>
                <a:extLst>
                  <a:ext uri="{0D108BD9-81ED-4DB2-BD59-A6C34878D82A}">
                    <a16:rowId xmlns:a16="http://schemas.microsoft.com/office/drawing/2014/main" val="3736799611"/>
                  </a:ext>
                </a:extLst>
              </a:tr>
              <a:tr h="0">
                <a:tc>
                  <a:txBody>
                    <a:bodyPr/>
                    <a:lstStyle/>
                    <a:p>
                      <a:pPr algn="ctr" fontAlgn="t"/>
                      <a:r>
                        <a:rPr lang="it-IT" sz="1800" u="none" dirty="0">
                          <a:solidFill>
                            <a:schemeClr val="tx2"/>
                          </a:solidFill>
                          <a:effectLst/>
                        </a:rPr>
                        <a:t>01.13.21</a:t>
                      </a:r>
                    </a:p>
                  </a:txBody>
                  <a:tcPr marL="52380" marR="52380" marT="52380" marB="523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it-IT" sz="1800" b="1" u="none" strike="noStrike" dirty="0">
                          <a:solidFill>
                            <a:srgbClr val="0070C0"/>
                          </a:solidFill>
                          <a:effectLst/>
                        </a:rPr>
                        <a:t>In colture protette fuori suolo </a:t>
                      </a:r>
                    </a:p>
                    <a:p>
                      <a:pPr algn="ctr" fontAlgn="t"/>
                      <a:r>
                        <a:rPr lang="it-IT" sz="1800" u="none" strike="noStrike" dirty="0">
                          <a:solidFill>
                            <a:schemeClr val="tx2"/>
                          </a:solidFill>
                          <a:effectLst/>
                        </a:rPr>
                        <a:t>(escluse barbabietola da zucchero e patate)</a:t>
                      </a:r>
                      <a:endParaRPr lang="it-IT" sz="1800" u="none" dirty="0">
                        <a:solidFill>
                          <a:schemeClr val="tx2"/>
                        </a:solidFill>
                        <a:effectLst/>
                      </a:endParaRPr>
                    </a:p>
                  </a:txBody>
                  <a:tcPr marL="52380" marR="52380" marT="52380" marB="523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2172955403"/>
                  </a:ext>
                </a:extLst>
              </a:tr>
              <a:tr h="0">
                <a:tc>
                  <a:txBody>
                    <a:bodyPr/>
                    <a:lstStyle/>
                    <a:p>
                      <a:pPr algn="ctr" fontAlgn="t"/>
                      <a:r>
                        <a:rPr lang="it-IT" sz="1800" dirty="0">
                          <a:solidFill>
                            <a:schemeClr val="tx2"/>
                          </a:solidFill>
                          <a:effectLst/>
                        </a:rPr>
                        <a:t>01.13.29</a:t>
                      </a:r>
                    </a:p>
                  </a:txBody>
                  <a:tcPr marL="52380" marR="52380" marT="52380" marB="523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it-IT" sz="1800" b="1" u="none" strike="noStrike" dirty="0">
                          <a:solidFill>
                            <a:srgbClr val="0070C0"/>
                          </a:solidFill>
                          <a:effectLst/>
                        </a:rPr>
                        <a:t>in colture protette ad esclusione delle colture fuori suolo</a:t>
                      </a:r>
                      <a:r>
                        <a:rPr lang="it-IT" sz="1800" u="none" strike="noStrike" dirty="0">
                          <a:solidFill>
                            <a:schemeClr val="tx2"/>
                          </a:solidFill>
                          <a:effectLst/>
                        </a:rPr>
                        <a:t> </a:t>
                      </a:r>
                    </a:p>
                    <a:p>
                      <a:pPr algn="ctr" fontAlgn="t"/>
                      <a:r>
                        <a:rPr lang="it-IT" sz="1800" u="none" strike="noStrike" dirty="0">
                          <a:solidFill>
                            <a:schemeClr val="tx2"/>
                          </a:solidFill>
                          <a:effectLst/>
                        </a:rPr>
                        <a:t>(escluse barbabietola da zucchero e patate)</a:t>
                      </a:r>
                      <a:endParaRPr lang="it-IT" sz="1800" dirty="0">
                        <a:solidFill>
                          <a:schemeClr val="tx2"/>
                        </a:solidFill>
                        <a:effectLst/>
                      </a:endParaRPr>
                    </a:p>
                  </a:txBody>
                  <a:tcPr marL="52380" marR="52380" marT="52380" marB="523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3034252513"/>
                  </a:ext>
                </a:extLst>
              </a:tr>
              <a:tr h="0">
                <a:tc>
                  <a:txBody>
                    <a:bodyPr/>
                    <a:lstStyle/>
                    <a:p>
                      <a:pPr algn="ctr" fontAlgn="t"/>
                      <a:r>
                        <a:rPr lang="it-IT" sz="1800" dirty="0">
                          <a:solidFill>
                            <a:schemeClr val="tx2"/>
                          </a:solidFill>
                          <a:effectLst/>
                        </a:rPr>
                        <a:t>01.13.30</a:t>
                      </a:r>
                    </a:p>
                  </a:txBody>
                  <a:tcPr marL="52380" marR="52380" marT="52380" marB="523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it-IT" sz="1800" b="1" u="none" strike="noStrike" dirty="0">
                          <a:solidFill>
                            <a:srgbClr val="0070C0"/>
                          </a:solidFill>
                          <a:effectLst/>
                        </a:rPr>
                        <a:t>Coltivazione di barbabietola da zucchero</a:t>
                      </a:r>
                      <a:endParaRPr lang="it-IT" sz="1800" b="1" dirty="0">
                        <a:solidFill>
                          <a:srgbClr val="0070C0"/>
                        </a:solidFill>
                        <a:effectLst/>
                      </a:endParaRPr>
                    </a:p>
                  </a:txBody>
                  <a:tcPr marL="52380" marR="52380" marT="52380" marB="523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1848897781"/>
                  </a:ext>
                </a:extLst>
              </a:tr>
              <a:tr h="0">
                <a:tc>
                  <a:txBody>
                    <a:bodyPr/>
                    <a:lstStyle/>
                    <a:p>
                      <a:pPr algn="ctr" fontAlgn="t"/>
                      <a:r>
                        <a:rPr lang="it-IT" sz="1800" dirty="0">
                          <a:solidFill>
                            <a:schemeClr val="tx2"/>
                          </a:solidFill>
                          <a:effectLst/>
                        </a:rPr>
                        <a:t>01.13.40</a:t>
                      </a:r>
                    </a:p>
                  </a:txBody>
                  <a:tcPr marL="52380" marR="52380" marT="52380" marB="5238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tc>
                  <a:txBody>
                    <a:bodyPr/>
                    <a:lstStyle/>
                    <a:p>
                      <a:pPr algn="ctr" fontAlgn="t"/>
                      <a:r>
                        <a:rPr lang="it-IT" sz="1800" b="1" u="none" strike="noStrike" dirty="0">
                          <a:solidFill>
                            <a:srgbClr val="0070C0"/>
                          </a:solidFill>
                          <a:effectLst/>
                        </a:rPr>
                        <a:t>Coltivazione di patate</a:t>
                      </a:r>
                      <a:endParaRPr lang="it-IT" sz="1800" b="1" dirty="0">
                        <a:solidFill>
                          <a:srgbClr val="0070C0"/>
                        </a:solidFill>
                        <a:effectLst/>
                      </a:endParaRPr>
                    </a:p>
                  </a:txBody>
                  <a:tcPr marL="52380" marR="52380" marT="52380" marB="5238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FF"/>
                    </a:solidFill>
                  </a:tcPr>
                </a:tc>
                <a:extLst>
                  <a:ext uri="{0D108BD9-81ED-4DB2-BD59-A6C34878D82A}">
                    <a16:rowId xmlns:a16="http://schemas.microsoft.com/office/drawing/2014/main" val="4109126802"/>
                  </a:ext>
                </a:extLst>
              </a:tr>
            </a:tbl>
          </a:graphicData>
        </a:graphic>
      </p:graphicFrame>
      <p:sp>
        <p:nvSpPr>
          <p:cNvPr id="10" name="Rectangle 4">
            <a:extLst>
              <a:ext uri="{FF2B5EF4-FFF2-40B4-BE49-F238E27FC236}">
                <a16:creationId xmlns:a16="http://schemas.microsoft.com/office/drawing/2014/main" id="{95651735-087D-9FC1-07D7-9FA4B93D8C95}"/>
              </a:ext>
            </a:extLst>
          </p:cNvPr>
          <p:cNvSpPr>
            <a:spLocks noChangeArrowheads="1"/>
          </p:cNvSpPr>
          <p:nvPr/>
        </p:nvSpPr>
        <p:spPr bwMode="auto">
          <a:xfrm>
            <a:off x="2474913" y="1008004"/>
            <a:ext cx="65" cy="54621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33308" rIns="0" bIns="13330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altLang="it-IT" sz="1800" b="0" i="0" u="none" strike="noStrike" cap="none" normalizeH="0" baseline="0" dirty="0">
              <a:ln>
                <a:noFill/>
              </a:ln>
              <a:solidFill>
                <a:schemeClr val="tx1"/>
              </a:solidFill>
              <a:effectLst/>
              <a:latin typeface="Arial" panose="020B0604020202020204" pitchFamily="34" charset="0"/>
            </a:endParaRPr>
          </a:p>
        </p:txBody>
      </p:sp>
      <p:sp>
        <p:nvSpPr>
          <p:cNvPr id="15" name="CasellaDiTesto 14">
            <a:extLst>
              <a:ext uri="{FF2B5EF4-FFF2-40B4-BE49-F238E27FC236}">
                <a16:creationId xmlns:a16="http://schemas.microsoft.com/office/drawing/2014/main" id="{27A8BF7A-BE35-4077-BD7A-66E242BD5C52}"/>
              </a:ext>
            </a:extLst>
          </p:cNvPr>
          <p:cNvSpPr txBox="1"/>
          <p:nvPr/>
        </p:nvSpPr>
        <p:spPr>
          <a:xfrm>
            <a:off x="0" y="1275750"/>
            <a:ext cx="12192000" cy="892552"/>
          </a:xfrm>
          <a:prstGeom prst="rect">
            <a:avLst/>
          </a:prstGeom>
          <a:noFill/>
        </p:spPr>
        <p:txBody>
          <a:bodyPr wrap="square">
            <a:spAutoFit/>
          </a:bodyPr>
          <a:lstStyle/>
          <a:p>
            <a:pPr algn="ctr"/>
            <a:r>
              <a:rPr lang="it-IT" sz="2800" b="1" i="0" dirty="0">
                <a:solidFill>
                  <a:srgbClr val="0070C0"/>
                </a:solidFill>
                <a:effectLst/>
                <a:latin typeface="+mn-lt"/>
              </a:rPr>
              <a:t>01.13 - Coltivazione di ortaggi e meloni, radici e tuberi</a:t>
            </a:r>
          </a:p>
          <a:p>
            <a:pPr algn="ctr"/>
            <a:r>
              <a:rPr lang="it-IT" sz="2400" u="none" strike="noStrike" dirty="0">
                <a:solidFill>
                  <a:schemeClr val="tx2"/>
                </a:solidFill>
                <a:effectLst/>
              </a:rPr>
              <a:t>Coltivazione di ortaggi (inclusi i meloni) in foglia, a fusto, a frutto, in radici, bulbi e tuberi</a:t>
            </a:r>
            <a:endParaRPr lang="it-IT" sz="2800" b="1" i="0" dirty="0">
              <a:solidFill>
                <a:srgbClr val="0070C0"/>
              </a:solidFill>
              <a:effectLst/>
              <a:latin typeface="+mn-lt"/>
            </a:endParaRPr>
          </a:p>
        </p:txBody>
      </p:sp>
      <p:sp>
        <p:nvSpPr>
          <p:cNvPr id="17" name="CasellaDiTesto 16">
            <a:extLst>
              <a:ext uri="{FF2B5EF4-FFF2-40B4-BE49-F238E27FC236}">
                <a16:creationId xmlns:a16="http://schemas.microsoft.com/office/drawing/2014/main" id="{6E44DEC3-3644-52F2-5D10-1084F3282B64}"/>
              </a:ext>
            </a:extLst>
          </p:cNvPr>
          <p:cNvSpPr txBox="1"/>
          <p:nvPr/>
        </p:nvSpPr>
        <p:spPr>
          <a:xfrm>
            <a:off x="335360" y="5120024"/>
            <a:ext cx="11521280" cy="1477328"/>
          </a:xfrm>
          <a:prstGeom prst="rect">
            <a:avLst/>
          </a:prstGeom>
          <a:noFill/>
        </p:spPr>
        <p:txBody>
          <a:bodyPr wrap="square">
            <a:spAutoFit/>
          </a:bodyPr>
          <a:lstStyle/>
          <a:p>
            <a:r>
              <a:rPr lang="it-IT" b="0" i="0" dirty="0">
                <a:solidFill>
                  <a:schemeClr val="tx2"/>
                </a:solidFill>
                <a:effectLst/>
                <a:latin typeface="Roboto" panose="02000000000000000000" pitchFamily="2" charset="0"/>
              </a:rPr>
              <a:t>Dalla classe 01.13 sono escluse: - coltivazione di mais, cfr. 01.11 - coltivazione di mais da foraggio, cfr. 01.19 - produzione di semi di barbabietola (esclusi quelli di barbabietola da zucchero), cfr. 01.19 - coltivazione di fragole, cfr. 01.25 - coltivazione di peperoncino, pepe e altre spezie e piante aromatiche, cfr. 01.28 - coltivazione di miceli, cfr. 01.30 - produzione di piantine di ortaggi per il trapianto, cfr. 01.30 - raccolta di funghi e tartufi selvatici, cfr. 02.30</a:t>
            </a:r>
            <a:endParaRPr lang="it-IT" dirty="0">
              <a:solidFill>
                <a:schemeClr val="tx2"/>
              </a:solidFill>
            </a:endParaRPr>
          </a:p>
        </p:txBody>
      </p:sp>
    </p:spTree>
    <p:extLst>
      <p:ext uri="{BB962C8B-B14F-4D97-AF65-F5344CB8AC3E}">
        <p14:creationId xmlns:p14="http://schemas.microsoft.com/office/powerpoint/2010/main" val="4266760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475D105-3565-FAEE-80F3-D17F5CA7A362}"/>
              </a:ext>
            </a:extLst>
          </p:cNvPr>
          <p:cNvSpPr>
            <a:spLocks noGrp="1"/>
          </p:cNvSpPr>
          <p:nvPr>
            <p:ph type="title"/>
          </p:nvPr>
        </p:nvSpPr>
        <p:spPr>
          <a:xfrm>
            <a:off x="1259313" y="260648"/>
            <a:ext cx="9313333" cy="864518"/>
          </a:xfrm>
        </p:spPr>
        <p:txBody>
          <a:bodyPr/>
          <a:lstStyle/>
          <a:p>
            <a:pPr algn="ctr"/>
            <a:r>
              <a:rPr lang="it-IT" sz="4000" dirty="0">
                <a:solidFill>
                  <a:srgbClr val="0070C0"/>
                </a:solidFill>
              </a:rPr>
              <a:t>Il Sistema Integrato della Prevenzione</a:t>
            </a:r>
          </a:p>
        </p:txBody>
      </p:sp>
      <p:sp>
        <p:nvSpPr>
          <p:cNvPr id="3" name="Segnaposto contenuto 2">
            <a:extLst>
              <a:ext uri="{FF2B5EF4-FFF2-40B4-BE49-F238E27FC236}">
                <a16:creationId xmlns:a16="http://schemas.microsoft.com/office/drawing/2014/main" id="{5F4B7EAA-2AF2-61CC-C4D3-078329602375}"/>
              </a:ext>
            </a:extLst>
          </p:cNvPr>
          <p:cNvSpPr>
            <a:spLocks noGrp="1"/>
          </p:cNvSpPr>
          <p:nvPr>
            <p:ph idx="1"/>
          </p:nvPr>
        </p:nvSpPr>
        <p:spPr>
          <a:xfrm>
            <a:off x="695400" y="1844824"/>
            <a:ext cx="10441160" cy="3786186"/>
          </a:xfrm>
        </p:spPr>
        <p:txBody>
          <a:bodyPr/>
          <a:lstStyle/>
          <a:p>
            <a:pPr marL="81280" marR="579120" indent="0">
              <a:lnSpc>
                <a:spcPct val="114000"/>
              </a:lnSpc>
              <a:spcBef>
                <a:spcPts val="0"/>
              </a:spcBef>
              <a:spcAft>
                <a:spcPts val="0"/>
              </a:spcAft>
              <a:buNone/>
            </a:pPr>
            <a:r>
              <a:rPr lang="it-IT" sz="2400" dirty="0">
                <a:effectLst/>
                <a:latin typeface="Arial" panose="020B0604020202020204" pitchFamily="34" charset="0"/>
                <a:ea typeface="Arial" panose="020B0604020202020204" pitchFamily="34" charset="0"/>
              </a:rPr>
              <a:t>Ferma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la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condivisione</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della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programmazione</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dei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controlli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in</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materia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SSL</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che periodicamente viene</a:t>
            </a:r>
            <a:r>
              <a:rPr lang="it-IT" sz="2400" spc="185"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svolta</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all'interno</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del</a:t>
            </a:r>
            <a:r>
              <a:rPr lang="it-IT" sz="2400" spc="175"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Comitato</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Provinciale</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ex</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art.</a:t>
            </a:r>
            <a:r>
              <a:rPr lang="it-IT" sz="2400" spc="175"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7, D.lgs.</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81/2008, il progetto</a:t>
            </a:r>
            <a:r>
              <a:rPr lang="it-IT" sz="2400" spc="15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vedrà</a:t>
            </a:r>
            <a:r>
              <a:rPr lang="it-IT" sz="2400" spc="17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coinvolti,</a:t>
            </a:r>
            <a:r>
              <a:rPr lang="it-IT" sz="2400"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come </a:t>
            </a:r>
            <a:r>
              <a:rPr lang="it-IT" sz="2400" i="1" dirty="0">
                <a:effectLst/>
                <a:latin typeface="Arial" panose="020B0604020202020204" pitchFamily="34" charset="0"/>
                <a:ea typeface="Arial" panose="020B0604020202020204" pitchFamily="34" charset="0"/>
              </a:rPr>
              <a:t>partner</a:t>
            </a:r>
            <a:r>
              <a:rPr lang="it-IT" sz="2400" i="1" spc="2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della</a:t>
            </a:r>
            <a:r>
              <a:rPr lang="it-IT" sz="2400" spc="175" dirty="0">
                <a:effectLst/>
                <a:latin typeface="Arial" panose="020B0604020202020204" pitchFamily="34" charset="0"/>
                <a:ea typeface="Arial" panose="020B0604020202020204" pitchFamily="34" charset="0"/>
              </a:rPr>
              <a:t> </a:t>
            </a:r>
            <a:r>
              <a:rPr lang="it-IT" sz="2400" b="1" dirty="0">
                <a:effectLst/>
                <a:latin typeface="Arial" panose="020B0604020202020204" pitchFamily="34" charset="0"/>
                <a:ea typeface="Arial" panose="020B0604020202020204" pitchFamily="34" charset="0"/>
              </a:rPr>
              <a:t>SC PSAL</a:t>
            </a:r>
            <a:r>
              <a:rPr lang="it-IT" sz="2400" b="1" spc="165" dirty="0">
                <a:effectLst/>
                <a:latin typeface="Arial" panose="020B0604020202020204" pitchFamily="34" charset="0"/>
                <a:ea typeface="Arial" panose="020B0604020202020204" pitchFamily="34" charset="0"/>
              </a:rPr>
              <a:t> </a:t>
            </a:r>
            <a:r>
              <a:rPr lang="it-IT" sz="2400" b="1" dirty="0">
                <a:effectLst/>
                <a:latin typeface="Arial" panose="020B0604020202020204" pitchFamily="34" charset="0"/>
                <a:ea typeface="Arial" panose="020B0604020202020204" pitchFamily="34" charset="0"/>
              </a:rPr>
              <a:t>di</a:t>
            </a:r>
            <a:r>
              <a:rPr lang="it-IT" sz="2400" b="1" spc="200" dirty="0">
                <a:effectLst/>
                <a:latin typeface="Arial" panose="020B0604020202020204" pitchFamily="34" charset="0"/>
                <a:ea typeface="Arial" panose="020B0604020202020204" pitchFamily="34" charset="0"/>
              </a:rPr>
              <a:t> </a:t>
            </a:r>
            <a:r>
              <a:rPr lang="it-IT" sz="2400" b="1" dirty="0">
                <a:effectLst/>
                <a:latin typeface="Arial" panose="020B0604020202020204" pitchFamily="34" charset="0"/>
                <a:ea typeface="Arial" panose="020B0604020202020204" pitchFamily="34" charset="0"/>
              </a:rPr>
              <a:t>ATS</a:t>
            </a:r>
            <a:r>
              <a:rPr lang="it-IT" sz="2400" b="1" spc="140" dirty="0">
                <a:effectLst/>
                <a:latin typeface="Arial" panose="020B0604020202020204" pitchFamily="34" charset="0"/>
                <a:ea typeface="Arial" panose="020B0604020202020204" pitchFamily="34" charset="0"/>
              </a:rPr>
              <a:t> </a:t>
            </a:r>
            <a:r>
              <a:rPr lang="it-IT" sz="2400" b="1" dirty="0">
                <a:effectLst/>
                <a:latin typeface="Arial" panose="020B0604020202020204" pitchFamily="34" charset="0"/>
                <a:ea typeface="Arial" panose="020B0604020202020204" pitchFamily="34" charset="0"/>
              </a:rPr>
              <a:t>Brescia</a:t>
            </a:r>
            <a:endParaRPr lang="it-IT" sz="2400" dirty="0">
              <a:effectLst/>
              <a:latin typeface="Arial" panose="020B0604020202020204" pitchFamily="34" charset="0"/>
              <a:ea typeface="Arial" panose="020B0604020202020204" pitchFamily="34" charset="0"/>
            </a:endParaRPr>
          </a:p>
          <a:p>
            <a:pPr marL="891540" marR="579120">
              <a:lnSpc>
                <a:spcPct val="114000"/>
              </a:lnSpc>
              <a:spcBef>
                <a:spcPts val="0"/>
              </a:spcBef>
              <a:spcAft>
                <a:spcPts val="0"/>
              </a:spcAft>
              <a:tabLst>
                <a:tab pos="2152015" algn="l"/>
                <a:tab pos="3094355" algn="l"/>
                <a:tab pos="3746500" algn="l"/>
              </a:tabLst>
            </a:pPr>
            <a:r>
              <a:rPr lang="it-IT" sz="2400" b="1" dirty="0">
                <a:solidFill>
                  <a:srgbClr val="0070C0"/>
                </a:solidFill>
                <a:effectLst/>
                <a:latin typeface="Arial" panose="020B0604020202020204" pitchFamily="34" charset="0"/>
                <a:ea typeface="Arial" panose="020B0604020202020204" pitchFamily="34" charset="0"/>
              </a:rPr>
              <a:t>Ente</a:t>
            </a:r>
            <a:r>
              <a:rPr lang="it-IT" sz="2400" b="1" spc="40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Bilaterale	</a:t>
            </a:r>
            <a:r>
              <a:rPr lang="it-IT" sz="2400" b="1" spc="-10" dirty="0">
                <a:solidFill>
                  <a:srgbClr val="0070C0"/>
                </a:solidFill>
                <a:effectLst/>
                <a:latin typeface="Arial" panose="020B0604020202020204" pitchFamily="34" charset="0"/>
                <a:ea typeface="Arial" panose="020B0604020202020204" pitchFamily="34" charset="0"/>
              </a:rPr>
              <a:t>Agricoltura</a:t>
            </a:r>
            <a:r>
              <a:rPr lang="it-IT" sz="2400" b="1" spc="-10" dirty="0">
                <a:solidFill>
                  <a:srgbClr val="0070C0"/>
                </a:solidFill>
                <a:latin typeface="Arial" panose="020B0604020202020204" pitchFamily="34" charset="0"/>
                <a:ea typeface="Arial" panose="020B0604020202020204" pitchFamily="34" charset="0"/>
              </a:rPr>
              <a:t> </a:t>
            </a:r>
            <a:r>
              <a:rPr lang="it-IT" sz="2400" b="1" spc="-10" dirty="0">
                <a:solidFill>
                  <a:srgbClr val="0070C0"/>
                </a:solidFill>
                <a:effectLst/>
                <a:latin typeface="Arial" panose="020B0604020202020204" pitchFamily="34" charset="0"/>
                <a:ea typeface="Arial" panose="020B0604020202020204" pitchFamily="34" charset="0"/>
              </a:rPr>
              <a:t>Brescia</a:t>
            </a:r>
            <a:r>
              <a:rPr lang="it-IT" sz="2400" b="1" spc="-10" dirty="0">
                <a:solidFill>
                  <a:srgbClr val="0070C0"/>
                </a:solidFill>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(EBAT)</a:t>
            </a:r>
            <a:r>
              <a:rPr lang="it-IT" sz="2400" b="1" spc="4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riferimento</a:t>
            </a:r>
            <a:r>
              <a:rPr lang="it-IT" sz="2400" spc="4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Sig.</a:t>
            </a:r>
            <a:r>
              <a:rPr lang="it-IT" sz="2400" spc="40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Giancarlo </a:t>
            </a:r>
            <a:r>
              <a:rPr lang="it-IT" sz="2400" spc="-10" dirty="0">
                <a:effectLst/>
                <a:latin typeface="Arial" panose="020B0604020202020204" pitchFamily="34" charset="0"/>
                <a:ea typeface="Arial" panose="020B0604020202020204" pitchFamily="34" charset="0"/>
              </a:rPr>
              <a:t>Venturini</a:t>
            </a:r>
            <a:endParaRPr lang="it-IT" sz="2400" dirty="0">
              <a:effectLst/>
              <a:latin typeface="Arial" panose="020B0604020202020204" pitchFamily="34" charset="0"/>
              <a:ea typeface="Arial" panose="020B0604020202020204" pitchFamily="34" charset="0"/>
            </a:endParaRPr>
          </a:p>
          <a:p>
            <a:pPr marL="891540">
              <a:lnSpc>
                <a:spcPct val="114000"/>
              </a:lnSpc>
              <a:spcBef>
                <a:spcPts val="0"/>
              </a:spcBef>
              <a:spcAft>
                <a:spcPts val="0"/>
              </a:spcAft>
            </a:pPr>
            <a:r>
              <a:rPr lang="it-IT" sz="2400" b="1" dirty="0">
                <a:solidFill>
                  <a:srgbClr val="0070C0"/>
                </a:solidFill>
                <a:effectLst/>
                <a:latin typeface="Arial" panose="020B0604020202020204" pitchFamily="34" charset="0"/>
                <a:ea typeface="Arial" panose="020B0604020202020204" pitchFamily="34" charset="0"/>
              </a:rPr>
              <a:t>Unità</a:t>
            </a:r>
            <a:r>
              <a:rPr lang="it-IT" sz="2400" b="1" spc="2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Operativa</a:t>
            </a:r>
            <a:r>
              <a:rPr lang="it-IT" sz="2400" b="1" spc="65"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Ospedaliera</a:t>
            </a:r>
            <a:r>
              <a:rPr lang="it-IT" sz="2400" b="1" spc="12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(UOOML)</a:t>
            </a:r>
            <a:r>
              <a:rPr lang="it-IT" sz="2400" b="1" spc="1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della</a:t>
            </a:r>
            <a:r>
              <a:rPr lang="it-IT" sz="2400" b="1" spc="7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ASST</a:t>
            </a:r>
            <a:r>
              <a:rPr lang="it-IT" sz="2400" b="1" spc="-15"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Spedali</a:t>
            </a:r>
            <a:r>
              <a:rPr lang="it-IT" sz="2400" b="1" spc="-25"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Civili</a:t>
            </a:r>
            <a:r>
              <a:rPr lang="it-IT" sz="2400" b="1" spc="-20" dirty="0">
                <a:solidFill>
                  <a:srgbClr val="0070C0"/>
                </a:solidFill>
                <a:effectLst/>
                <a:latin typeface="Arial" panose="020B0604020202020204" pitchFamily="34" charset="0"/>
                <a:ea typeface="Arial" panose="020B0604020202020204" pitchFamily="34" charset="0"/>
              </a:rPr>
              <a:t> </a:t>
            </a:r>
            <a:r>
              <a:rPr lang="it-IT" sz="2400" b="1" dirty="0">
                <a:solidFill>
                  <a:srgbClr val="0070C0"/>
                </a:solidFill>
                <a:effectLst/>
                <a:latin typeface="Arial" panose="020B0604020202020204" pitchFamily="34" charset="0"/>
                <a:ea typeface="Arial" panose="020B0604020202020204" pitchFamily="34" charset="0"/>
              </a:rPr>
              <a:t>di</a:t>
            </a:r>
            <a:r>
              <a:rPr lang="it-IT" sz="2400" b="1" spc="-75" dirty="0">
                <a:solidFill>
                  <a:srgbClr val="0070C0"/>
                </a:solidFill>
                <a:effectLst/>
                <a:latin typeface="Arial" panose="020B0604020202020204" pitchFamily="34" charset="0"/>
                <a:ea typeface="Arial" panose="020B0604020202020204" pitchFamily="34" charset="0"/>
              </a:rPr>
              <a:t> </a:t>
            </a:r>
            <a:r>
              <a:rPr lang="it-IT" sz="2400" b="1" spc="-10" dirty="0">
                <a:solidFill>
                  <a:srgbClr val="0070C0"/>
                </a:solidFill>
                <a:effectLst/>
                <a:latin typeface="Arial" panose="020B0604020202020204" pitchFamily="34" charset="0"/>
                <a:ea typeface="Arial" panose="020B0604020202020204" pitchFamily="34" charset="0"/>
              </a:rPr>
              <a:t>Brescia</a:t>
            </a:r>
            <a:r>
              <a:rPr lang="it-IT" sz="2400" b="1" spc="-1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riferimento prof.</a:t>
            </a:r>
            <a:r>
              <a:rPr lang="it-IT" sz="2400" spc="-8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Giuseppe</a:t>
            </a:r>
            <a:r>
              <a:rPr lang="it-IT" sz="2400" spc="40" dirty="0">
                <a:effectLst/>
                <a:latin typeface="Arial" panose="020B0604020202020204" pitchFamily="34" charset="0"/>
                <a:ea typeface="Arial" panose="020B0604020202020204" pitchFamily="34" charset="0"/>
              </a:rPr>
              <a:t> </a:t>
            </a:r>
            <a:r>
              <a:rPr lang="it-IT" sz="2400" dirty="0">
                <a:effectLst/>
                <a:latin typeface="Arial" panose="020B0604020202020204" pitchFamily="34" charset="0"/>
                <a:ea typeface="Arial" panose="020B0604020202020204" pitchFamily="34" charset="0"/>
              </a:rPr>
              <a:t>De</a:t>
            </a:r>
            <a:r>
              <a:rPr lang="it-IT" sz="2400" spc="-70" dirty="0">
                <a:effectLst/>
                <a:latin typeface="Arial" panose="020B0604020202020204" pitchFamily="34" charset="0"/>
                <a:ea typeface="Arial" panose="020B0604020202020204" pitchFamily="34" charset="0"/>
              </a:rPr>
              <a:t> </a:t>
            </a:r>
            <a:r>
              <a:rPr lang="it-IT" sz="2400" spc="-10" dirty="0">
                <a:effectLst/>
                <a:latin typeface="Arial" panose="020B0604020202020204" pitchFamily="34" charset="0"/>
                <a:ea typeface="Arial" panose="020B0604020202020204" pitchFamily="34" charset="0"/>
              </a:rPr>
              <a:t>Palma.</a:t>
            </a:r>
            <a:endParaRPr lang="it-IT" sz="2400" dirty="0">
              <a:effectLst/>
              <a:latin typeface="Arial" panose="020B0604020202020204" pitchFamily="34" charset="0"/>
              <a:ea typeface="Arial" panose="020B0604020202020204" pitchFamily="34" charset="0"/>
            </a:endParaRPr>
          </a:p>
          <a:p>
            <a:pPr>
              <a:lnSpc>
                <a:spcPct val="114000"/>
              </a:lnSpc>
              <a:spcBef>
                <a:spcPts val="0"/>
              </a:spcBef>
              <a:spcAft>
                <a:spcPts val="0"/>
              </a:spcAft>
            </a:pPr>
            <a:endParaRPr lang="it-IT" sz="2400" dirty="0"/>
          </a:p>
        </p:txBody>
      </p:sp>
    </p:spTree>
    <p:extLst>
      <p:ext uri="{BB962C8B-B14F-4D97-AF65-F5344CB8AC3E}">
        <p14:creationId xmlns:p14="http://schemas.microsoft.com/office/powerpoint/2010/main" val="4093919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994116B-50F0-E37A-3702-74BCD069B86F}"/>
              </a:ext>
            </a:extLst>
          </p:cNvPr>
          <p:cNvSpPr>
            <a:spLocks noGrp="1"/>
          </p:cNvSpPr>
          <p:nvPr>
            <p:ph type="title"/>
          </p:nvPr>
        </p:nvSpPr>
        <p:spPr/>
        <p:txBody>
          <a:bodyPr/>
          <a:lstStyle/>
          <a:p>
            <a:pPr algn="ct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Attività</a:t>
            </a:r>
            <a:r>
              <a:rPr lang="it-IT" sz="40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in</a:t>
            </a:r>
            <a:r>
              <a:rPr lang="it-IT" sz="4000" spc="-2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capo</a:t>
            </a:r>
            <a:r>
              <a:rPr lang="it-IT" sz="4000" spc="1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ad</a:t>
            </a:r>
            <a:r>
              <a:rPr lang="it-IT" sz="4000" spc="20"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dirty="0">
                <a:solidFill>
                  <a:srgbClr val="0070C0"/>
                </a:solidFill>
                <a:effectLst/>
                <a:uFill>
                  <a:solidFill>
                    <a:srgbClr val="1F1F1F"/>
                  </a:solidFill>
                </a:uFill>
                <a:latin typeface="Arial" panose="020B0604020202020204" pitchFamily="34" charset="0"/>
                <a:ea typeface="Arial" panose="020B0604020202020204" pitchFamily="34" charset="0"/>
              </a:rPr>
              <a:t>ATS</a:t>
            </a:r>
            <a:r>
              <a:rPr lang="it-IT" sz="4000" spc="25" dirty="0">
                <a:solidFill>
                  <a:srgbClr val="0070C0"/>
                </a:solidFill>
                <a:effectLst/>
                <a:uFill>
                  <a:solidFill>
                    <a:srgbClr val="1F1F1F"/>
                  </a:solidFill>
                </a:uFill>
                <a:latin typeface="Arial" panose="020B0604020202020204" pitchFamily="34" charset="0"/>
                <a:ea typeface="Arial" panose="020B0604020202020204" pitchFamily="34" charset="0"/>
              </a:rPr>
              <a:t> </a:t>
            </a:r>
            <a:r>
              <a:rPr lang="it-IT" sz="4000" spc="-10" dirty="0">
                <a:solidFill>
                  <a:srgbClr val="0070C0"/>
                </a:solidFill>
                <a:effectLst/>
                <a:uFill>
                  <a:solidFill>
                    <a:srgbClr val="1F1F1F"/>
                  </a:solidFill>
                </a:uFill>
                <a:latin typeface="Arial" panose="020B0604020202020204" pitchFamily="34" charset="0"/>
                <a:ea typeface="Arial" panose="020B0604020202020204" pitchFamily="34" charset="0"/>
              </a:rPr>
              <a:t>Brescia</a:t>
            </a:r>
            <a:endParaRPr lang="it-IT" sz="4000" dirty="0">
              <a:solidFill>
                <a:srgbClr val="0070C0"/>
              </a:solidFill>
            </a:endParaRPr>
          </a:p>
        </p:txBody>
      </p:sp>
      <p:sp>
        <p:nvSpPr>
          <p:cNvPr id="3" name="Segnaposto contenuto 2">
            <a:extLst>
              <a:ext uri="{FF2B5EF4-FFF2-40B4-BE49-F238E27FC236}">
                <a16:creationId xmlns:a16="http://schemas.microsoft.com/office/drawing/2014/main" id="{09AEC1C5-0195-9F60-E324-2D0F125BB2B5}"/>
              </a:ext>
            </a:extLst>
          </p:cNvPr>
          <p:cNvSpPr>
            <a:spLocks noGrp="1"/>
          </p:cNvSpPr>
          <p:nvPr>
            <p:ph idx="1"/>
          </p:nvPr>
        </p:nvSpPr>
        <p:spPr>
          <a:xfrm>
            <a:off x="1055440" y="1912776"/>
            <a:ext cx="10417224" cy="3388432"/>
          </a:xfrm>
        </p:spPr>
        <p:txBody>
          <a:bodyPr/>
          <a:lstStyle/>
          <a:p>
            <a:pPr marL="179388" marR="566420" indent="-179388" algn="just">
              <a:lnSpc>
                <a:spcPct val="107000"/>
              </a:lnSpc>
              <a:spcAft>
                <a:spcPts val="0"/>
              </a:spcAft>
            </a:pPr>
            <a:r>
              <a:rPr lang="it-IT" sz="2400" dirty="0">
                <a:solidFill>
                  <a:srgbClr val="1F1F1F"/>
                </a:solidFill>
                <a:effectLst/>
                <a:latin typeface="Arial" panose="020B0604020202020204" pitchFamily="34" charset="0"/>
                <a:ea typeface="Arial" panose="020B0604020202020204" pitchFamily="34" charset="0"/>
              </a:rPr>
              <a:t>Promozione della attività, anche attraverso la realizzazi</a:t>
            </a:r>
            <a:r>
              <a:rPr lang="it-IT" sz="2400" dirty="0">
                <a:solidFill>
                  <a:srgbClr val="1F1F1F"/>
                </a:solidFill>
                <a:latin typeface="Arial" panose="020B0604020202020204" pitchFamily="34" charset="0"/>
                <a:ea typeface="Arial" panose="020B0604020202020204" pitchFamily="34" charset="0"/>
              </a:rPr>
              <a:t>o</a:t>
            </a:r>
            <a:r>
              <a:rPr lang="it-IT" sz="2400" dirty="0">
                <a:solidFill>
                  <a:srgbClr val="1F1F1F"/>
                </a:solidFill>
                <a:effectLst/>
                <a:latin typeface="Arial" panose="020B0604020202020204" pitchFamily="34" charset="0"/>
                <a:ea typeface="Arial" panose="020B0604020202020204" pitchFamily="34" charset="0"/>
              </a:rPr>
              <a:t>ne di specifici momenti di incontro con le aziende e presso</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fiere di settore;</a:t>
            </a:r>
          </a:p>
          <a:p>
            <a:pPr marL="179388" marR="566420" indent="-179388" algn="just">
              <a:lnSpc>
                <a:spcPct val="107000"/>
              </a:lnSpc>
              <a:spcAft>
                <a:spcPts val="0"/>
              </a:spcAft>
            </a:pPr>
            <a:endParaRPr lang="it-IT" sz="2400" dirty="0">
              <a:effectLst/>
              <a:latin typeface="Arial" panose="020B0604020202020204" pitchFamily="34" charset="0"/>
              <a:ea typeface="Arial" panose="020B0604020202020204" pitchFamily="34" charset="0"/>
            </a:endParaRPr>
          </a:p>
          <a:p>
            <a:pPr marL="179388" marR="570230" indent="-179388" algn="just">
              <a:lnSpc>
                <a:spcPct val="106000"/>
              </a:lnSpc>
              <a:spcAft>
                <a:spcPts val="0"/>
              </a:spcAft>
            </a:pPr>
            <a:r>
              <a:rPr lang="it-IT" sz="2400" dirty="0">
                <a:solidFill>
                  <a:srgbClr val="1F1F1F"/>
                </a:solidFill>
                <a:effectLst/>
                <a:latin typeface="Arial" panose="020B0604020202020204" pitchFamily="34" charset="0"/>
                <a:ea typeface="Arial" panose="020B0604020202020204" pitchFamily="34" charset="0"/>
              </a:rPr>
              <a:t>Produzione di materiale informativo per la divulgazione di buone prassi, messo a disposizione delle </a:t>
            </a:r>
            <a:r>
              <a:rPr lang="it-IT" sz="2400" dirty="0">
                <a:solidFill>
                  <a:srgbClr val="333333"/>
                </a:solidFill>
                <a:effectLst/>
                <a:latin typeface="Arial" panose="020B0604020202020204" pitchFamily="34" charset="0"/>
                <a:ea typeface="Arial" panose="020B0604020202020204" pitchFamily="34" charset="0"/>
              </a:rPr>
              <a:t>imprese </a:t>
            </a:r>
            <a:r>
              <a:rPr lang="it-IT" sz="2400" dirty="0">
                <a:solidFill>
                  <a:srgbClr val="1F1F1F"/>
                </a:solidFill>
                <a:effectLst/>
                <a:latin typeface="Arial" panose="020B0604020202020204" pitchFamily="34" charset="0"/>
                <a:ea typeface="Arial" panose="020B0604020202020204" pitchFamily="34" charset="0"/>
              </a:rPr>
              <a:t>e diffuso alle stesse, oltre che nelle </a:t>
            </a:r>
            <a:r>
              <a:rPr lang="it-IT" sz="2400" dirty="0">
                <a:solidFill>
                  <a:srgbClr val="424242"/>
                </a:solidFill>
                <a:effectLst/>
                <a:latin typeface="Arial" panose="020B0604020202020204" pitchFamily="34" charset="0"/>
                <a:ea typeface="Arial" panose="020B0604020202020204" pitchFamily="34" charset="0"/>
              </a:rPr>
              <a:t>fasi </a:t>
            </a:r>
            <a:r>
              <a:rPr lang="it-IT" sz="2400" dirty="0">
                <a:solidFill>
                  <a:srgbClr val="1F1F1F"/>
                </a:solidFill>
                <a:effectLst/>
                <a:latin typeface="Arial" panose="020B0604020202020204" pitchFamily="34" charset="0"/>
                <a:ea typeface="Arial" panose="020B0604020202020204" pitchFamily="34" charset="0"/>
              </a:rPr>
              <a:t>di vigilanza "classica",</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anche</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nei</a:t>
            </a:r>
            <a:r>
              <a:rPr lang="it-IT" sz="2400" spc="195"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momenti</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di</a:t>
            </a:r>
            <a:r>
              <a:rPr lang="it-IT" sz="2400" spc="19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incontro</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promossi</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e</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sopra</a:t>
            </a:r>
            <a:r>
              <a:rPr lang="it-IT" sz="2400" spc="200" dirty="0">
                <a:solidFill>
                  <a:srgbClr val="1F1F1F"/>
                </a:solidFill>
                <a:effectLst/>
                <a:latin typeface="Arial" panose="020B0604020202020204" pitchFamily="34" charset="0"/>
                <a:ea typeface="Arial" panose="020B0604020202020204" pitchFamily="34" charset="0"/>
              </a:rPr>
              <a:t> </a:t>
            </a:r>
            <a:r>
              <a:rPr lang="it-IT" sz="2400" dirty="0">
                <a:solidFill>
                  <a:srgbClr val="1F1F1F"/>
                </a:solidFill>
                <a:effectLst/>
                <a:latin typeface="Arial" panose="020B0604020202020204" pitchFamily="34" charset="0"/>
                <a:ea typeface="Arial" panose="020B0604020202020204" pitchFamily="34" charset="0"/>
              </a:rPr>
              <a:t>descritti.</a:t>
            </a:r>
            <a:endParaRPr lang="it-IT" sz="2400" dirty="0">
              <a:effectLst/>
              <a:latin typeface="Arial" panose="020B0604020202020204" pitchFamily="34" charset="0"/>
              <a:ea typeface="Arial" panose="020B0604020202020204" pitchFamily="34" charset="0"/>
            </a:endParaRPr>
          </a:p>
          <a:p>
            <a:endParaRPr lang="it-IT" sz="3600" dirty="0"/>
          </a:p>
        </p:txBody>
      </p:sp>
    </p:spTree>
    <p:extLst>
      <p:ext uri="{BB962C8B-B14F-4D97-AF65-F5344CB8AC3E}">
        <p14:creationId xmlns:p14="http://schemas.microsoft.com/office/powerpoint/2010/main" val="2943441893"/>
      </p:ext>
    </p:extLst>
  </p:cSld>
  <p:clrMapOvr>
    <a:masterClrMapping/>
  </p:clrMapOvr>
</p:sld>
</file>

<file path=ppt/theme/theme1.xml><?xml version="1.0" encoding="utf-8"?>
<a:theme xmlns:a="http://schemas.openxmlformats.org/drawingml/2006/main" name="template">
  <a:themeElements>
    <a:clrScheme name="">
      <a:dk1>
        <a:srgbClr val="4D4D4D"/>
      </a:dk1>
      <a:lt1>
        <a:srgbClr val="FFFFFF"/>
      </a:lt1>
      <a:dk2>
        <a:srgbClr val="000000"/>
      </a:dk2>
      <a:lt2>
        <a:srgbClr val="858800"/>
      </a:lt2>
      <a:accent1>
        <a:srgbClr val="015219"/>
      </a:accent1>
      <a:accent2>
        <a:srgbClr val="A9C42B"/>
      </a:accent2>
      <a:accent3>
        <a:srgbClr val="FFFFFF"/>
      </a:accent3>
      <a:accent4>
        <a:srgbClr val="404040"/>
      </a:accent4>
      <a:accent5>
        <a:srgbClr val="AAB3AB"/>
      </a:accent5>
      <a:accent6>
        <a:srgbClr val="99B126"/>
      </a:accent6>
      <a:hlink>
        <a:srgbClr val="A1B5DD"/>
      </a:hlink>
      <a:folHlink>
        <a:srgbClr val="EAEAEA"/>
      </a:folHlink>
    </a:clrScheme>
    <a:fontScheme name="templat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template 1">
        <a:dk1>
          <a:srgbClr val="4D4D4D"/>
        </a:dk1>
        <a:lt1>
          <a:srgbClr val="FFFFFF"/>
        </a:lt1>
        <a:dk2>
          <a:srgbClr val="000000"/>
        </a:dk2>
        <a:lt2>
          <a:srgbClr val="6E6046"/>
        </a:lt2>
        <a:accent1>
          <a:srgbClr val="B69E77"/>
        </a:accent1>
        <a:accent2>
          <a:srgbClr val="9E280E"/>
        </a:accent2>
        <a:accent3>
          <a:srgbClr val="FFFFFF"/>
        </a:accent3>
        <a:accent4>
          <a:srgbClr val="404040"/>
        </a:accent4>
        <a:accent5>
          <a:srgbClr val="D7CCBD"/>
        </a:accent5>
        <a:accent6>
          <a:srgbClr val="8F230C"/>
        </a:accent6>
        <a:hlink>
          <a:srgbClr val="FFC6A4"/>
        </a:hlink>
        <a:folHlink>
          <a:srgbClr val="EAEAEA"/>
        </a:folHlink>
      </a:clrScheme>
      <a:clrMap bg1="lt1" tx1="dk1" bg2="lt2" tx2="dk2" accent1="accent1" accent2="accent2" accent3="accent3" accent4="accent4" accent5="accent5" accent6="accent6" hlink="hlink" folHlink="folHlink"/>
    </a:extraClrScheme>
    <a:extraClrScheme>
      <a:clrScheme name="template 2">
        <a:dk1>
          <a:srgbClr val="4D4D4D"/>
        </a:dk1>
        <a:lt1>
          <a:srgbClr val="FFFFFF"/>
        </a:lt1>
        <a:dk2>
          <a:srgbClr val="000000"/>
        </a:dk2>
        <a:lt2>
          <a:srgbClr val="6E6046"/>
        </a:lt2>
        <a:accent1>
          <a:srgbClr val="B69E77"/>
        </a:accent1>
        <a:accent2>
          <a:srgbClr val="9E280E"/>
        </a:accent2>
        <a:accent3>
          <a:srgbClr val="FFFFFF"/>
        </a:accent3>
        <a:accent4>
          <a:srgbClr val="404040"/>
        </a:accent4>
        <a:accent5>
          <a:srgbClr val="D7CCBD"/>
        </a:accent5>
        <a:accent6>
          <a:srgbClr val="8F230C"/>
        </a:accent6>
        <a:hlink>
          <a:srgbClr val="E1C6A4"/>
        </a:hlink>
        <a:folHlink>
          <a:srgbClr val="EAEAEA"/>
        </a:folHlink>
      </a:clrScheme>
      <a:clrMap bg1="lt1" tx1="dk1" bg2="lt2" tx2="dk2" accent1="accent1" accent2="accent2" accent3="accent3" accent4="accent4" accent5="accent5" accent6="accent6" hlink="hlink" folHlink="folHlink"/>
    </a:extraClrScheme>
    <a:extraClrScheme>
      <a:clrScheme name="template 3">
        <a:dk1>
          <a:srgbClr val="4D4D4D"/>
        </a:dk1>
        <a:lt1>
          <a:srgbClr val="FFFFFF"/>
        </a:lt1>
        <a:dk2>
          <a:srgbClr val="000000"/>
        </a:dk2>
        <a:lt2>
          <a:srgbClr val="532F3C"/>
        </a:lt2>
        <a:accent1>
          <a:srgbClr val="CDC09A"/>
        </a:accent1>
        <a:accent2>
          <a:srgbClr val="AC9F55"/>
        </a:accent2>
        <a:accent3>
          <a:srgbClr val="FFFFFF"/>
        </a:accent3>
        <a:accent4>
          <a:srgbClr val="404040"/>
        </a:accent4>
        <a:accent5>
          <a:srgbClr val="E3DCCA"/>
        </a:accent5>
        <a:accent6>
          <a:srgbClr val="9B904C"/>
        </a:accent6>
        <a:hlink>
          <a:srgbClr val="DBD3C7"/>
        </a:hlink>
        <a:folHlink>
          <a:srgbClr val="EAEAEA"/>
        </a:folHlink>
      </a:clrScheme>
      <a:clrMap bg1="lt1" tx1="dk1" bg2="lt2" tx2="dk2" accent1="accent1" accent2="accent2" accent3="accent3" accent4="accent4" accent5="accent5" accent6="accent6" hlink="hlink" folHlink="folHlink"/>
    </a:extraClrScheme>
    <a:extraClrScheme>
      <a:clrScheme name="template 4">
        <a:dk1>
          <a:srgbClr val="4D4D4D"/>
        </a:dk1>
        <a:lt1>
          <a:srgbClr val="FFFFFF"/>
        </a:lt1>
        <a:dk2>
          <a:srgbClr val="000000"/>
        </a:dk2>
        <a:lt2>
          <a:srgbClr val="064300"/>
        </a:lt2>
        <a:accent1>
          <a:srgbClr val="AC927F"/>
        </a:accent1>
        <a:accent2>
          <a:srgbClr val="3AAE00"/>
        </a:accent2>
        <a:accent3>
          <a:srgbClr val="FFFFFF"/>
        </a:accent3>
        <a:accent4>
          <a:srgbClr val="404040"/>
        </a:accent4>
        <a:accent5>
          <a:srgbClr val="D2C7C0"/>
        </a:accent5>
        <a:accent6>
          <a:srgbClr val="349D00"/>
        </a:accent6>
        <a:hlink>
          <a:srgbClr val="D2B8A0"/>
        </a:hlink>
        <a:folHlink>
          <a:srgbClr val="EAEAEA"/>
        </a:folHlink>
      </a:clrScheme>
      <a:clrMap bg1="lt1" tx1="dk1" bg2="lt2" tx2="dk2" accent1="accent1" accent2="accent2" accent3="accent3" accent4="accent4" accent5="accent5" accent6="accent6" hlink="hlink" folHlink="folHlink"/>
    </a:extraClrScheme>
    <a:extraClrScheme>
      <a:clrScheme name="template 5">
        <a:dk1>
          <a:srgbClr val="4D4D4D"/>
        </a:dk1>
        <a:lt1>
          <a:srgbClr val="FFFFFF"/>
        </a:lt1>
        <a:dk2>
          <a:srgbClr val="000000"/>
        </a:dk2>
        <a:lt2>
          <a:srgbClr val="033100"/>
        </a:lt2>
        <a:accent1>
          <a:srgbClr val="2F9400"/>
        </a:accent1>
        <a:accent2>
          <a:srgbClr val="6C838B"/>
        </a:accent2>
        <a:accent3>
          <a:srgbClr val="FFFFFF"/>
        </a:accent3>
        <a:accent4>
          <a:srgbClr val="404040"/>
        </a:accent4>
        <a:accent5>
          <a:srgbClr val="ADC8AA"/>
        </a:accent5>
        <a:accent6>
          <a:srgbClr val="61767D"/>
        </a:accent6>
        <a:hlink>
          <a:srgbClr val="996E68"/>
        </a:hlink>
        <a:folHlink>
          <a:srgbClr val="EAEAEA"/>
        </a:folHlink>
      </a:clrScheme>
      <a:clrMap bg1="lt1" tx1="dk1" bg2="lt2" tx2="dk2" accent1="accent1" accent2="accent2" accent3="accent3" accent4="accent4" accent5="accent5" accent6="accent6" hlink="hlink" folHlink="folHlink"/>
    </a:extraClrScheme>
    <a:extraClrScheme>
      <a:clrScheme name="template 6">
        <a:dk1>
          <a:srgbClr val="4D4D4D"/>
        </a:dk1>
        <a:lt1>
          <a:srgbClr val="FFFFFF"/>
        </a:lt1>
        <a:dk2>
          <a:srgbClr val="000000"/>
        </a:dk2>
        <a:lt2>
          <a:srgbClr val="063B00"/>
        </a:lt2>
        <a:accent1>
          <a:srgbClr val="33A800"/>
        </a:accent1>
        <a:accent2>
          <a:srgbClr val="B26D33"/>
        </a:accent2>
        <a:accent3>
          <a:srgbClr val="FFFFFF"/>
        </a:accent3>
        <a:accent4>
          <a:srgbClr val="404040"/>
        </a:accent4>
        <a:accent5>
          <a:srgbClr val="ADD1AA"/>
        </a:accent5>
        <a:accent6>
          <a:srgbClr val="A1622D"/>
        </a:accent6>
        <a:hlink>
          <a:srgbClr val="CE7931"/>
        </a:hlink>
        <a:folHlink>
          <a:srgbClr val="EAEAEA"/>
        </a:folHlink>
      </a:clrScheme>
      <a:clrMap bg1="lt1" tx1="dk1" bg2="lt2" tx2="dk2" accent1="accent1" accent2="accent2" accent3="accent3" accent4="accent4" accent5="accent5" accent6="accent6" hlink="hlink" folHlink="folHlink"/>
    </a:extraClrScheme>
    <a:extraClrScheme>
      <a:clrScheme name="template 7">
        <a:dk1>
          <a:srgbClr val="4D4D4D"/>
        </a:dk1>
        <a:lt1>
          <a:srgbClr val="FFFFFF"/>
        </a:lt1>
        <a:dk2>
          <a:srgbClr val="000000"/>
        </a:dk2>
        <a:lt2>
          <a:srgbClr val="224700"/>
        </a:lt2>
        <a:accent1>
          <a:srgbClr val="68A500"/>
        </a:accent1>
        <a:accent2>
          <a:srgbClr val="8CB400"/>
        </a:accent2>
        <a:accent3>
          <a:srgbClr val="FFFFFF"/>
        </a:accent3>
        <a:accent4>
          <a:srgbClr val="404040"/>
        </a:accent4>
        <a:accent5>
          <a:srgbClr val="B9CFAA"/>
        </a:accent5>
        <a:accent6>
          <a:srgbClr val="7EA300"/>
        </a:accent6>
        <a:hlink>
          <a:srgbClr val="DC888D"/>
        </a:hlink>
        <a:folHlink>
          <a:srgbClr val="EAEAEA"/>
        </a:folHlink>
      </a:clrScheme>
      <a:clrMap bg1="lt1" tx1="dk1" bg2="lt2" tx2="dk2" accent1="accent1" accent2="accent2" accent3="accent3" accent4="accent4" accent5="accent5" accent6="accent6" hlink="hlink" folHlink="folHlink"/>
    </a:extraClrScheme>
    <a:extraClrScheme>
      <a:clrScheme name="template 8">
        <a:dk1>
          <a:srgbClr val="4D4D4D"/>
        </a:dk1>
        <a:lt1>
          <a:srgbClr val="FFFFFF"/>
        </a:lt1>
        <a:dk2>
          <a:srgbClr val="000000"/>
        </a:dk2>
        <a:lt2>
          <a:srgbClr val="224700"/>
        </a:lt2>
        <a:accent1>
          <a:srgbClr val="68A500"/>
        </a:accent1>
        <a:accent2>
          <a:srgbClr val="8CB400"/>
        </a:accent2>
        <a:accent3>
          <a:srgbClr val="FFFFFF"/>
        </a:accent3>
        <a:accent4>
          <a:srgbClr val="404040"/>
        </a:accent4>
        <a:accent5>
          <a:srgbClr val="B9CFAA"/>
        </a:accent5>
        <a:accent6>
          <a:srgbClr val="7EA300"/>
        </a:accent6>
        <a:hlink>
          <a:srgbClr val="C0C425"/>
        </a:hlink>
        <a:folHlink>
          <a:srgbClr val="EAEAEA"/>
        </a:folHlink>
      </a:clrScheme>
      <a:clrMap bg1="lt1" tx1="dk1" bg2="lt2" tx2="dk2" accent1="accent1" accent2="accent2" accent3="accent3" accent4="accent4" accent5="accent5" accent6="accent6" hlink="hlink" folHlink="folHlink"/>
    </a:extraClrScheme>
    <a:extraClrScheme>
      <a:clrScheme name="template 9">
        <a:dk1>
          <a:srgbClr val="4D4D4D"/>
        </a:dk1>
        <a:lt1>
          <a:srgbClr val="FFFFFF"/>
        </a:lt1>
        <a:dk2>
          <a:srgbClr val="000000"/>
        </a:dk2>
        <a:lt2>
          <a:srgbClr val="265400"/>
        </a:lt2>
        <a:accent1>
          <a:srgbClr val="37A091"/>
        </a:accent1>
        <a:accent2>
          <a:srgbClr val="CC8587"/>
        </a:accent2>
        <a:accent3>
          <a:srgbClr val="FFFFFF"/>
        </a:accent3>
        <a:accent4>
          <a:srgbClr val="404040"/>
        </a:accent4>
        <a:accent5>
          <a:srgbClr val="AECDC7"/>
        </a:accent5>
        <a:accent6>
          <a:srgbClr val="B9787A"/>
        </a:accent6>
        <a:hlink>
          <a:srgbClr val="FCE46D"/>
        </a:hlink>
        <a:folHlink>
          <a:srgbClr val="EAEAEA"/>
        </a:folHlink>
      </a:clrScheme>
      <a:clrMap bg1="lt1" tx1="dk1" bg2="lt2" tx2="dk2" accent1="accent1" accent2="accent2" accent3="accent3" accent4="accent4" accent5="accent5" accent6="accent6" hlink="hlink" folHlink="folHlink"/>
    </a:extraClrScheme>
    <a:extraClrScheme>
      <a:clrScheme name="template 10">
        <a:dk1>
          <a:srgbClr val="4D4D4D"/>
        </a:dk1>
        <a:lt1>
          <a:srgbClr val="FFFFFF"/>
        </a:lt1>
        <a:dk2>
          <a:srgbClr val="000000"/>
        </a:dk2>
        <a:lt2>
          <a:srgbClr val="546715"/>
        </a:lt2>
        <a:accent1>
          <a:srgbClr val="EF733A"/>
        </a:accent1>
        <a:accent2>
          <a:srgbClr val="C1D72E"/>
        </a:accent2>
        <a:accent3>
          <a:srgbClr val="FFFFFF"/>
        </a:accent3>
        <a:accent4>
          <a:srgbClr val="404040"/>
        </a:accent4>
        <a:accent5>
          <a:srgbClr val="F6BCAE"/>
        </a:accent5>
        <a:accent6>
          <a:srgbClr val="AFC329"/>
        </a:accent6>
        <a:hlink>
          <a:srgbClr val="F19545"/>
        </a:hlink>
        <a:folHlink>
          <a:srgbClr val="EAEAEA"/>
        </a:folHlink>
      </a:clrScheme>
      <a:clrMap bg1="lt1" tx1="dk1" bg2="lt2" tx2="dk2" accent1="accent1" accent2="accent2" accent3="accent3" accent4="accent4" accent5="accent5" accent6="accent6" hlink="hlink" folHlink="folHlink"/>
    </a:extraClrScheme>
    <a:extraClrScheme>
      <a:clrScheme name="template 11">
        <a:dk1>
          <a:srgbClr val="4D4D4D"/>
        </a:dk1>
        <a:lt1>
          <a:srgbClr val="FFFFFF"/>
        </a:lt1>
        <a:dk2>
          <a:srgbClr val="000000"/>
        </a:dk2>
        <a:lt2>
          <a:srgbClr val="406910"/>
        </a:lt2>
        <a:accent1>
          <a:srgbClr val="D04611"/>
        </a:accent1>
        <a:accent2>
          <a:srgbClr val="77BB0F"/>
        </a:accent2>
        <a:accent3>
          <a:srgbClr val="FFFFFF"/>
        </a:accent3>
        <a:accent4>
          <a:srgbClr val="404040"/>
        </a:accent4>
        <a:accent5>
          <a:srgbClr val="E4B0AA"/>
        </a:accent5>
        <a:accent6>
          <a:srgbClr val="6BA90C"/>
        </a:accent6>
        <a:hlink>
          <a:srgbClr val="6CA2C7"/>
        </a:hlink>
        <a:folHlink>
          <a:srgbClr val="EAEAEA"/>
        </a:folHlink>
      </a:clrScheme>
      <a:clrMap bg1="lt1" tx1="dk1" bg2="lt2" tx2="dk2" accent1="accent1" accent2="accent2" accent3="accent3" accent4="accent4" accent5="accent5" accent6="accent6" hlink="hlink" folHlink="folHlink"/>
    </a:extraClrScheme>
    <a:extraClrScheme>
      <a:clrScheme name="template 12">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A5A5A5"/>
        </a:hlink>
        <a:folHlink>
          <a:srgbClr val="EAEAEA"/>
        </a:folHlink>
      </a:clrScheme>
      <a:clrMap bg1="lt1" tx1="dk1" bg2="lt2" tx2="dk2" accent1="accent1" accent2="accent2" accent3="accent3" accent4="accent4" accent5="accent5" accent6="accent6" hlink="hlink" folHlink="folHlink"/>
    </a:extraClrScheme>
    <a:extraClrScheme>
      <a:clrScheme name="template 13">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336600"/>
        </a:hlink>
        <a:folHlink>
          <a:srgbClr val="EAEAEA"/>
        </a:folHlink>
      </a:clrScheme>
      <a:clrMap bg1="lt1" tx1="dk1" bg2="lt2" tx2="dk2" accent1="accent1" accent2="accent2" accent3="accent3" accent4="accent4" accent5="accent5" accent6="accent6" hlink="hlink" folHlink="folHlink"/>
    </a:extraClrScheme>
    <a:extraClrScheme>
      <a:clrScheme name="template 14">
        <a:dk1>
          <a:srgbClr val="4D4D4D"/>
        </a:dk1>
        <a:lt1>
          <a:srgbClr val="FFFFFF"/>
        </a:lt1>
        <a:dk2>
          <a:srgbClr val="000000"/>
        </a:dk2>
        <a:lt2>
          <a:srgbClr val="506314"/>
        </a:lt2>
        <a:accent1>
          <a:srgbClr val="C0D532"/>
        </a:accent1>
        <a:accent2>
          <a:srgbClr val="7F9D1E"/>
        </a:accent2>
        <a:accent3>
          <a:srgbClr val="FFFFFF"/>
        </a:accent3>
        <a:accent4>
          <a:srgbClr val="404040"/>
        </a:accent4>
        <a:accent5>
          <a:srgbClr val="DCE7AD"/>
        </a:accent5>
        <a:accent6>
          <a:srgbClr val="728E1A"/>
        </a:accent6>
        <a:hlink>
          <a:srgbClr val="8CA824"/>
        </a:hlink>
        <a:folHlink>
          <a:srgbClr val="EAEAEA"/>
        </a:folHlink>
      </a:clrScheme>
      <a:clrMap bg1="lt1" tx1="dk1" bg2="lt2" tx2="dk2" accent1="accent1" accent2="accent2" accent3="accent3" accent4="accent4" accent5="accent5" accent6="accent6" hlink="hlink" folHlink="folHlink"/>
    </a:extraClrScheme>
    <a:extraClrScheme>
      <a:clrScheme name="template 15">
        <a:dk1>
          <a:srgbClr val="4D4D4D"/>
        </a:dk1>
        <a:lt1>
          <a:srgbClr val="FFFFFF"/>
        </a:lt1>
        <a:dk2>
          <a:srgbClr val="000000"/>
        </a:dk2>
        <a:lt2>
          <a:srgbClr val="197B00"/>
        </a:lt2>
        <a:accent1>
          <a:srgbClr val="407400"/>
        </a:accent1>
        <a:accent2>
          <a:srgbClr val="A1E451"/>
        </a:accent2>
        <a:accent3>
          <a:srgbClr val="FFFFFF"/>
        </a:accent3>
        <a:accent4>
          <a:srgbClr val="404040"/>
        </a:accent4>
        <a:accent5>
          <a:srgbClr val="AFBCAA"/>
        </a:accent5>
        <a:accent6>
          <a:srgbClr val="91CF49"/>
        </a:accent6>
        <a:hlink>
          <a:srgbClr val="339A0E"/>
        </a:hlink>
        <a:folHlink>
          <a:srgbClr val="EAEAEA"/>
        </a:folHlink>
      </a:clrScheme>
      <a:clrMap bg1="lt1" tx1="dk1" bg2="lt2" tx2="dk2" accent1="accent1" accent2="accent2" accent3="accent3" accent4="accent4" accent5="accent5" accent6="accent6" hlink="hlink" folHlink="folHlink"/>
    </a:extraClrScheme>
    <a:extraClrScheme>
      <a:clrScheme name="template 16">
        <a:dk1>
          <a:srgbClr val="4D4D4D"/>
        </a:dk1>
        <a:lt1>
          <a:srgbClr val="FFFFFF"/>
        </a:lt1>
        <a:dk2>
          <a:srgbClr val="000000"/>
        </a:dk2>
        <a:lt2>
          <a:srgbClr val="2B7425"/>
        </a:lt2>
        <a:accent1>
          <a:srgbClr val="94D723"/>
        </a:accent1>
        <a:accent2>
          <a:srgbClr val="4D8011"/>
        </a:accent2>
        <a:accent3>
          <a:srgbClr val="FFFFFF"/>
        </a:accent3>
        <a:accent4>
          <a:srgbClr val="404040"/>
        </a:accent4>
        <a:accent5>
          <a:srgbClr val="C8E8AC"/>
        </a:accent5>
        <a:accent6>
          <a:srgbClr val="45730E"/>
        </a:accent6>
        <a:hlink>
          <a:srgbClr val="A3C500"/>
        </a:hlink>
        <a:folHlink>
          <a:srgbClr val="EAEAE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8CFBD15962E5224EAA16C1C5BBDCCE9D" ma:contentTypeVersion="14" ma:contentTypeDescription="Creare un nuovo documento." ma:contentTypeScope="" ma:versionID="6b72cf1bdc22eb6b9277ddf43e2e9093">
  <xsd:schema xmlns:xsd="http://www.w3.org/2001/XMLSchema" xmlns:xs="http://www.w3.org/2001/XMLSchema" xmlns:p="http://schemas.microsoft.com/office/2006/metadata/properties" xmlns:ns2="98355aeb-9d20-4845-b303-91932b1ee896" xmlns:ns3="5ae98fbb-a998-4a15-b66e-818c466c35c2" targetNamespace="http://schemas.microsoft.com/office/2006/metadata/properties" ma:root="true" ma:fieldsID="6e90576e71501607f0e7d5de45dec3a5" ns2:_="" ns3:_="">
    <xsd:import namespace="98355aeb-9d20-4845-b303-91932b1ee896"/>
    <xsd:import namespace="5ae98fbb-a998-4a15-b66e-818c466c35c2"/>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MediaServiceLocation"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8355aeb-9d20-4845-b303-91932b1ee89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Tag immagine" ma:readOnly="false" ma:fieldId="{5cf76f15-5ced-4ddc-b409-7134ff3c332f}" ma:taxonomyMulti="true" ma:sspId="b61f8497-73dd-42ca-94ea-0cee8de7de60"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MediaServiceLocation" ma:index="18"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ae98fbb-a998-4a15-b66e-818c466c35c2"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d9f9025d-1240-4b9c-a0ab-9bde3ba2e3e2}" ma:internalName="TaxCatchAll" ma:showField="CatchAllData" ma:web="5ae98fbb-a998-4a15-b66e-818c466c35c2">
      <xsd:complexType>
        <xsd:complexContent>
          <xsd:extension base="dms:MultiChoiceLookup">
            <xsd:sequence>
              <xsd:element name="Value" type="dms:Lookup" maxOccurs="unbounded" minOccurs="0" nillable="true"/>
            </xsd:sequence>
          </xsd:extension>
        </xsd:complexContent>
      </xsd:complexType>
    </xsd:element>
    <xsd:element name="SharedWithUsers" ma:index="19" nillable="true" ma:displayName="Condivis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Condiviso con dettagli"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i contenuto"/>
        <xsd:element ref="dc:title" minOccurs="0" maxOccurs="1" ma:index="4"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98355aeb-9d20-4845-b303-91932b1ee896">
      <Terms xmlns="http://schemas.microsoft.com/office/infopath/2007/PartnerControls"/>
    </lcf76f155ced4ddcb4097134ff3c332f>
    <TaxCatchAll xmlns="5ae98fbb-a998-4a15-b66e-818c466c35c2" xsi:nil="true"/>
  </documentManagement>
</p:properties>
</file>

<file path=customXml/itemProps1.xml><?xml version="1.0" encoding="utf-8"?>
<ds:datastoreItem xmlns:ds="http://schemas.openxmlformats.org/officeDocument/2006/customXml" ds:itemID="{7AA0DD06-6F4E-44DE-9EB5-E3226F4DF535}"/>
</file>

<file path=customXml/itemProps2.xml><?xml version="1.0" encoding="utf-8"?>
<ds:datastoreItem xmlns:ds="http://schemas.openxmlformats.org/officeDocument/2006/customXml" ds:itemID="{BAC83C15-14C1-4E51-AA1B-9DB06F9600DD}"/>
</file>

<file path=customXml/itemProps3.xml><?xml version="1.0" encoding="utf-8"?>
<ds:datastoreItem xmlns:ds="http://schemas.openxmlformats.org/officeDocument/2006/customXml" ds:itemID="{9CBAF441-F941-4FE9-8B27-B34E58E24CE5}"/>
</file>

<file path=docProps/app.xml><?xml version="1.0" encoding="utf-8"?>
<Properties xmlns="http://schemas.openxmlformats.org/officeDocument/2006/extended-properties" xmlns:vt="http://schemas.openxmlformats.org/officeDocument/2006/docPropsVTypes">
  <Template>template</Template>
  <TotalTime>1440</TotalTime>
  <Words>3947</Words>
  <Application>Microsoft Office PowerPoint</Application>
  <PresentationFormat>Widescreen</PresentationFormat>
  <Paragraphs>207</Paragraphs>
  <Slides>27</Slides>
  <Notes>0</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27</vt:i4>
      </vt:variant>
    </vt:vector>
  </HeadingPairs>
  <TitlesOfParts>
    <vt:vector size="33" baseType="lpstr">
      <vt:lpstr>Arial</vt:lpstr>
      <vt:lpstr>Avenir LT Std 55 Roman</vt:lpstr>
      <vt:lpstr>Calibri</vt:lpstr>
      <vt:lpstr>Roboto</vt:lpstr>
      <vt:lpstr>Wingdings</vt:lpstr>
      <vt:lpstr>template</vt:lpstr>
      <vt:lpstr>Le proposte della UOOML di Brescia nell’applicazione della DGR 294</vt:lpstr>
      <vt:lpstr>D.g.r. 15 maggio 2023 - n. XII/294…</vt:lpstr>
      <vt:lpstr>D.g.r. 15 maggio 2023 - n. XII/294…</vt:lpstr>
      <vt:lpstr>Le attività agricole nel bresciano</vt:lpstr>
      <vt:lpstr>Lo stato del settore viticultura</vt:lpstr>
      <vt:lpstr>Il target d’intervento</vt:lpstr>
      <vt:lpstr>CODICE ATECO 01.13</vt:lpstr>
      <vt:lpstr>Il Sistema Integrato della Prevenzione</vt:lpstr>
      <vt:lpstr>Attività in capo ad ATS Brescia</vt:lpstr>
      <vt:lpstr>Attività in capo ad EBAT</vt:lpstr>
      <vt:lpstr>Attività in capo a UOOML Spedali Civili di Brescia</vt:lpstr>
      <vt:lpstr>Convenzione tra SC Medicina del Lavoro, Igiene, Tossicologia e Prevenzione Occupazionale (UOOML c/o ASST Spedali Civili di Brescia) ed Ente Bilaterale Agricolo Territoriale (EBAT) di Brescia, per attività di Sorveglianza Sanitaria in Agricoltura ex DGR XII/294 del 15/05/2023 </vt:lpstr>
      <vt:lpstr>Convenzione tra SC Medicina del Lavoro, Igiene, Tossicologia e Prevenzione Occupazionale (UOOML c/o ASST Spedali Civili di Brescia) ed Ente Bilaterale Agricolo Territoriale (EBAT) di Brescia, per attività di Sorveglianza Sanitaria in Agricoltura ex DGR XII/294 del 15/05/2023 </vt:lpstr>
      <vt:lpstr>Convenzione tra SC Medicina del Lavoro, Igiene, Tossicologia e Prevenzione Occupazionale (UOOML c/o ASST Spedali Civili di Brescia) ed Ente Bilaterale Agricolo Territoriale (EBAT) di Brescia, per attività di Sorveglianza Sanitaria in Agricoltura ex DGR XII/294 del 15/05/2023 </vt:lpstr>
      <vt:lpstr>Allegato A - Dichiarazione di adesione alla convenzione per effettuare la sorveglianza sanitaria  (ai sensi del DL n. 18 del 17 marzo 2020 art. 78, comma 2-sexies,-septies,-octies,-novies)</vt:lpstr>
      <vt:lpstr>Allegato A - Dichiarazione di adesione alla convenzione per effettuare la sorveglianza sanitaria  (ai sensi del DL n. 18 del 17 marzo 2020 art. 78, comma 2-sexies,-septies,-octies,-novies)</vt:lpstr>
      <vt:lpstr>Rischi in agricoltura</vt:lpstr>
      <vt:lpstr>Protocollo sec. LG Reg. Lombardia</vt:lpstr>
      <vt:lpstr>Piano di sorveglianza sanitaria</vt:lpstr>
      <vt:lpstr>Piano di sorveglianza sanitaria</vt:lpstr>
      <vt:lpstr>Piano di sorveglianza sanitaria</vt:lpstr>
      <vt:lpstr>Piano di sorveglianza sanitaria</vt:lpstr>
      <vt:lpstr>Presentazione standard di PowerPoint</vt:lpstr>
      <vt:lpstr>Piano di sorveglianza sanitaria</vt:lpstr>
      <vt:lpstr>Piano di sorveglianza sanitaria</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TITOLO</dc:title>
  <dc:creator>Mara Maria</dc:creator>
  <cp:lastModifiedBy>formazione.ats</cp:lastModifiedBy>
  <cp:revision>101</cp:revision>
  <dcterms:created xsi:type="dcterms:W3CDTF">2023-10-21T09:17:54Z</dcterms:created>
  <dcterms:modified xsi:type="dcterms:W3CDTF">2023-10-29T10:15:04Z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0x0101008CFBD15962E5224EAA16C1C5BBDCCE9D</vt:lpwstr>
  </property>
</Properties>
</file>